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256" r:id="rId2"/>
    <p:sldId id="700" r:id="rId3"/>
    <p:sldId id="761" r:id="rId4"/>
    <p:sldId id="762" r:id="rId5"/>
    <p:sldId id="763" r:id="rId6"/>
    <p:sldId id="764" r:id="rId7"/>
    <p:sldId id="765" r:id="rId8"/>
    <p:sldId id="766" r:id="rId9"/>
    <p:sldId id="714" r:id="rId10"/>
    <p:sldId id="715" r:id="rId11"/>
    <p:sldId id="768" r:id="rId12"/>
    <p:sldId id="767" r:id="rId13"/>
    <p:sldId id="769" r:id="rId14"/>
    <p:sldId id="770" r:id="rId15"/>
    <p:sldId id="771" r:id="rId16"/>
    <p:sldId id="492" r:id="rId17"/>
    <p:sldId id="772" r:id="rId18"/>
    <p:sldId id="773" r:id="rId19"/>
    <p:sldId id="632" r:id="rId20"/>
    <p:sldId id="634" r:id="rId21"/>
    <p:sldId id="633" r:id="rId22"/>
    <p:sldId id="635" r:id="rId23"/>
    <p:sldId id="636" r:id="rId24"/>
    <p:sldId id="639" r:id="rId25"/>
    <p:sldId id="640" r:id="rId26"/>
    <p:sldId id="641" r:id="rId27"/>
    <p:sldId id="642" r:id="rId28"/>
    <p:sldId id="644" r:id="rId29"/>
    <p:sldId id="643" r:id="rId30"/>
    <p:sldId id="735" r:id="rId31"/>
    <p:sldId id="645" r:id="rId32"/>
    <p:sldId id="646" r:id="rId33"/>
    <p:sldId id="647" r:id="rId34"/>
    <p:sldId id="648" r:id="rId35"/>
    <p:sldId id="649" r:id="rId36"/>
    <p:sldId id="650" r:id="rId37"/>
    <p:sldId id="701" r:id="rId38"/>
    <p:sldId id="776" r:id="rId39"/>
    <p:sldId id="777" r:id="rId40"/>
    <p:sldId id="778" r:id="rId41"/>
    <p:sldId id="779" r:id="rId42"/>
    <p:sldId id="780" r:id="rId43"/>
    <p:sldId id="781" r:id="rId44"/>
    <p:sldId id="782" r:id="rId45"/>
    <p:sldId id="783" r:id="rId46"/>
    <p:sldId id="784" r:id="rId47"/>
    <p:sldId id="652" r:id="rId48"/>
    <p:sldId id="651" r:id="rId49"/>
    <p:sldId id="741" r:id="rId50"/>
    <p:sldId id="742" r:id="rId51"/>
    <p:sldId id="743" r:id="rId52"/>
    <p:sldId id="744" r:id="rId53"/>
    <p:sldId id="745" r:id="rId54"/>
    <p:sldId id="746" r:id="rId55"/>
    <p:sldId id="747" r:id="rId56"/>
    <p:sldId id="748" r:id="rId57"/>
    <p:sldId id="749" r:id="rId58"/>
    <p:sldId id="751" r:id="rId59"/>
    <p:sldId id="752" r:id="rId60"/>
    <p:sldId id="753" r:id="rId61"/>
    <p:sldId id="754" r:id="rId62"/>
    <p:sldId id="755" r:id="rId63"/>
    <p:sldId id="757" r:id="rId64"/>
    <p:sldId id="758" r:id="rId65"/>
    <p:sldId id="759" r:id="rId66"/>
    <p:sldId id="736" r:id="rId67"/>
    <p:sldId id="653" r:id="rId68"/>
    <p:sldId id="654" r:id="rId69"/>
    <p:sldId id="655" r:id="rId70"/>
    <p:sldId id="656" r:id="rId71"/>
    <p:sldId id="727" r:id="rId72"/>
    <p:sldId id="706" r:id="rId73"/>
    <p:sldId id="657" r:id="rId74"/>
    <p:sldId id="658" r:id="rId75"/>
    <p:sldId id="663" r:id="rId76"/>
    <p:sldId id="664" r:id="rId77"/>
    <p:sldId id="665" r:id="rId78"/>
    <p:sldId id="728" r:id="rId79"/>
    <p:sldId id="671" r:id="rId80"/>
    <p:sldId id="729" r:id="rId81"/>
    <p:sldId id="672" r:id="rId82"/>
    <p:sldId id="730" r:id="rId83"/>
    <p:sldId id="731" r:id="rId84"/>
    <p:sldId id="732" r:id="rId85"/>
    <p:sldId id="733" r:id="rId86"/>
    <p:sldId id="734" r:id="rId87"/>
    <p:sldId id="719" r:id="rId88"/>
    <p:sldId id="707" r:id="rId89"/>
    <p:sldId id="708" r:id="rId90"/>
    <p:sldId id="709" r:id="rId91"/>
    <p:sldId id="710" r:id="rId92"/>
    <p:sldId id="711" r:id="rId93"/>
    <p:sldId id="712" r:id="rId94"/>
    <p:sldId id="720" r:id="rId95"/>
    <p:sldId id="673" r:id="rId96"/>
    <p:sldId id="674" r:id="rId97"/>
    <p:sldId id="675" r:id="rId98"/>
    <p:sldId id="676" r:id="rId99"/>
    <p:sldId id="737" r:id="rId100"/>
    <p:sldId id="739" r:id="rId101"/>
    <p:sldId id="738" r:id="rId102"/>
    <p:sldId id="774" r:id="rId103"/>
    <p:sldId id="775" r:id="rId104"/>
    <p:sldId id="678" r:id="rId105"/>
    <p:sldId id="785" r:id="rId106"/>
    <p:sldId id="670" r:id="rId107"/>
    <p:sldId id="740" r:id="rId108"/>
  </p:sldIdLst>
  <p:sldSz cx="9144000" cy="6858000" type="screen4x3"/>
  <p:notesSz cx="6881813" cy="9296400"/>
  <p:defaultTextStyle>
    <a:defPPr>
      <a:defRPr lang="es-MX"/>
    </a:defPPr>
    <a:lvl1pPr algn="l" rtl="0" eaLnBrk="0" fontAlgn="base" hangingPunct="0">
      <a:spcBef>
        <a:spcPct val="0"/>
      </a:spcBef>
      <a:spcAft>
        <a:spcPct val="0"/>
      </a:spcAft>
      <a:defRPr kern="1200">
        <a:solidFill>
          <a:schemeClr val="tx1"/>
        </a:solidFill>
        <a:latin typeface="Lucida Sans Unicode" panose="020B0602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Lucida Sans Unicode" panose="020B0602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Lucida Sans Unicode" panose="020B0602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Lucida Sans Unicode" panose="020B0602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Lucida Sans Unicode" panose="020B0602030504020204" pitchFamily="34" charset="0"/>
        <a:ea typeface="+mn-ea"/>
        <a:cs typeface="+mn-cs"/>
      </a:defRPr>
    </a:lvl5pPr>
    <a:lvl6pPr marL="2286000" algn="l" defTabSz="914400" rtl="0" eaLnBrk="1" latinLnBrk="0" hangingPunct="1">
      <a:defRPr kern="1200">
        <a:solidFill>
          <a:schemeClr val="tx1"/>
        </a:solidFill>
        <a:latin typeface="Lucida Sans Unicode" panose="020B0602030504020204" pitchFamily="34" charset="0"/>
        <a:ea typeface="+mn-ea"/>
        <a:cs typeface="+mn-cs"/>
      </a:defRPr>
    </a:lvl6pPr>
    <a:lvl7pPr marL="2743200" algn="l" defTabSz="914400" rtl="0" eaLnBrk="1" latinLnBrk="0" hangingPunct="1">
      <a:defRPr kern="1200">
        <a:solidFill>
          <a:schemeClr val="tx1"/>
        </a:solidFill>
        <a:latin typeface="Lucida Sans Unicode" panose="020B0602030504020204" pitchFamily="34" charset="0"/>
        <a:ea typeface="+mn-ea"/>
        <a:cs typeface="+mn-cs"/>
      </a:defRPr>
    </a:lvl7pPr>
    <a:lvl8pPr marL="3200400" algn="l" defTabSz="914400" rtl="0" eaLnBrk="1" latinLnBrk="0" hangingPunct="1">
      <a:defRPr kern="1200">
        <a:solidFill>
          <a:schemeClr val="tx1"/>
        </a:solidFill>
        <a:latin typeface="Lucida Sans Unicode" panose="020B0602030504020204" pitchFamily="34" charset="0"/>
        <a:ea typeface="+mn-ea"/>
        <a:cs typeface="+mn-cs"/>
      </a:defRPr>
    </a:lvl8pPr>
    <a:lvl9pPr marL="3657600" algn="l" defTabSz="914400" rtl="0" eaLnBrk="1" latinLnBrk="0" hangingPunct="1">
      <a:defRPr kern="1200">
        <a:solidFill>
          <a:schemeClr val="tx1"/>
        </a:solidFill>
        <a:latin typeface="Lucida Sans Unicode" panose="020B06020305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6615"/>
    <a:srgbClr val="AF7D19"/>
    <a:srgbClr val="E3AA3B"/>
    <a:srgbClr val="AE9F66"/>
    <a:srgbClr val="538276"/>
    <a:srgbClr val="C1B589"/>
    <a:srgbClr val="D1C8A7"/>
    <a:srgbClr val="6979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36" autoAdjust="0"/>
  </p:normalViewPr>
  <p:slideViewPr>
    <p:cSldViewPr>
      <p:cViewPr varScale="1">
        <p:scale>
          <a:sx n="74" d="100"/>
          <a:sy n="74" d="100"/>
        </p:scale>
        <p:origin x="11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227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2913" cy="465138"/>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es-MX"/>
          </a:p>
        </p:txBody>
      </p:sp>
      <p:sp>
        <p:nvSpPr>
          <p:cNvPr id="3" name="2 Marcador de fecha"/>
          <p:cNvSpPr>
            <a:spLocks noGrp="1"/>
          </p:cNvSpPr>
          <p:nvPr>
            <p:ph type="dt" sz="quarter" idx="1"/>
          </p:nvPr>
        </p:nvSpPr>
        <p:spPr>
          <a:xfrm>
            <a:off x="3897313" y="0"/>
            <a:ext cx="2982912" cy="465138"/>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E609FA17-0E18-47D9-81D6-FF4B22CE6BC7}" type="datetimeFigureOut">
              <a:rPr lang="es-MX"/>
              <a:pPr>
                <a:defRPr/>
              </a:pPr>
              <a:t>22/04/2019</a:t>
            </a:fld>
            <a:endParaRPr lang="es-MX"/>
          </a:p>
        </p:txBody>
      </p:sp>
      <p:sp>
        <p:nvSpPr>
          <p:cNvPr id="4" name="3 Marcador de pie de página"/>
          <p:cNvSpPr>
            <a:spLocks noGrp="1"/>
          </p:cNvSpPr>
          <p:nvPr>
            <p:ph type="ftr" sz="quarter" idx="2"/>
          </p:nvPr>
        </p:nvSpPr>
        <p:spPr>
          <a:xfrm>
            <a:off x="0" y="8829675"/>
            <a:ext cx="2982913" cy="465138"/>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es-MX"/>
          </a:p>
        </p:txBody>
      </p:sp>
      <p:sp>
        <p:nvSpPr>
          <p:cNvPr id="5" name="4 Marcador de número de diapositiva"/>
          <p:cNvSpPr>
            <a:spLocks noGrp="1"/>
          </p:cNvSpPr>
          <p:nvPr>
            <p:ph type="sldNum" sz="quarter" idx="3"/>
          </p:nvPr>
        </p:nvSpPr>
        <p:spPr>
          <a:xfrm>
            <a:off x="3897313" y="8829675"/>
            <a:ext cx="2982912" cy="465138"/>
          </a:xfrm>
          <a:prstGeom prst="rect">
            <a:avLst/>
          </a:prstGeom>
        </p:spPr>
        <p:txBody>
          <a:bodyPr vert="horz" lIns="92446" tIns="46223" rIns="92446" bIns="46223" rtlCol="0" anchor="b"/>
          <a:lstStyle>
            <a:lvl1pPr algn="r" eaLnBrk="1" fontAlgn="auto" hangingPunct="1">
              <a:spcBef>
                <a:spcPts val="0"/>
              </a:spcBef>
              <a:spcAft>
                <a:spcPts val="0"/>
              </a:spcAft>
              <a:defRPr sz="1200">
                <a:latin typeface="+mn-lt"/>
              </a:defRPr>
            </a:lvl1pPr>
          </a:lstStyle>
          <a:p>
            <a:pPr>
              <a:defRPr/>
            </a:pPr>
            <a:fld id="{9F84E558-1025-40A7-B35F-1423C9750024}" type="slidenum">
              <a:rPr lang="es-MX"/>
              <a:pPr>
                <a:defRPr/>
              </a:pPr>
              <a:t>‹Nº›</a:t>
            </a:fld>
            <a:endParaRPr lang="es-MX"/>
          </a:p>
        </p:txBody>
      </p:sp>
    </p:spTree>
    <p:extLst>
      <p:ext uri="{BB962C8B-B14F-4D97-AF65-F5344CB8AC3E}">
        <p14:creationId xmlns:p14="http://schemas.microsoft.com/office/powerpoint/2010/main" val="1824433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2913" cy="465138"/>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es-ES"/>
          </a:p>
        </p:txBody>
      </p:sp>
      <p:sp>
        <p:nvSpPr>
          <p:cNvPr id="3" name="2 Marcador de fecha"/>
          <p:cNvSpPr>
            <a:spLocks noGrp="1"/>
          </p:cNvSpPr>
          <p:nvPr>
            <p:ph type="dt" idx="1"/>
          </p:nvPr>
        </p:nvSpPr>
        <p:spPr>
          <a:xfrm>
            <a:off x="3897313" y="0"/>
            <a:ext cx="2982912" cy="465138"/>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4558431A-8E57-4609-81B9-3C581ECFA087}" type="datetimeFigureOut">
              <a:rPr lang="es-ES"/>
              <a:pPr>
                <a:defRPr/>
              </a:pPr>
              <a:t>22/04/2019</a:t>
            </a:fld>
            <a:endParaRPr lang="es-ES"/>
          </a:p>
        </p:txBody>
      </p:sp>
      <p:sp>
        <p:nvSpPr>
          <p:cNvPr id="4" name="3 Marcador de imagen de diapositiva"/>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s-ES" noProof="0"/>
          </a:p>
        </p:txBody>
      </p:sp>
      <p:sp>
        <p:nvSpPr>
          <p:cNvPr id="5" name="4 Marcador de notas"/>
          <p:cNvSpPr>
            <a:spLocks noGrp="1"/>
          </p:cNvSpPr>
          <p:nvPr>
            <p:ph type="body" sz="quarter" idx="3"/>
          </p:nvPr>
        </p:nvSpPr>
        <p:spPr>
          <a:xfrm>
            <a:off x="688975" y="4416425"/>
            <a:ext cx="5505450" cy="4183063"/>
          </a:xfrm>
          <a:prstGeom prst="rect">
            <a:avLst/>
          </a:prstGeom>
        </p:spPr>
        <p:txBody>
          <a:bodyPr vert="horz" lIns="92446" tIns="46223" rIns="92446" bIns="46223"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8829675"/>
            <a:ext cx="2982913" cy="465138"/>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6 Marcador de número de diapositiva"/>
          <p:cNvSpPr>
            <a:spLocks noGrp="1"/>
          </p:cNvSpPr>
          <p:nvPr>
            <p:ph type="sldNum" sz="quarter" idx="5"/>
          </p:nvPr>
        </p:nvSpPr>
        <p:spPr>
          <a:xfrm>
            <a:off x="3897313" y="8829675"/>
            <a:ext cx="2982912" cy="465138"/>
          </a:xfrm>
          <a:prstGeom prst="rect">
            <a:avLst/>
          </a:prstGeom>
        </p:spPr>
        <p:txBody>
          <a:bodyPr vert="horz" lIns="92446" tIns="46223" rIns="92446" bIns="46223" rtlCol="0" anchor="b"/>
          <a:lstStyle>
            <a:lvl1pPr algn="r" eaLnBrk="1" fontAlgn="auto" hangingPunct="1">
              <a:spcBef>
                <a:spcPts val="0"/>
              </a:spcBef>
              <a:spcAft>
                <a:spcPts val="0"/>
              </a:spcAft>
              <a:defRPr sz="1200">
                <a:latin typeface="+mn-lt"/>
              </a:defRPr>
            </a:lvl1pPr>
          </a:lstStyle>
          <a:p>
            <a:pPr>
              <a:defRPr/>
            </a:pPr>
            <a:fld id="{FA773C33-5D44-488A-BA7E-50E07699087F}" type="slidenum">
              <a:rPr lang="es-ES"/>
              <a:pPr>
                <a:defRPr/>
              </a:pPr>
              <a:t>‹Nº›</a:t>
            </a:fld>
            <a:endParaRPr lang="es-ES"/>
          </a:p>
        </p:txBody>
      </p:sp>
    </p:spTree>
    <p:extLst>
      <p:ext uri="{BB962C8B-B14F-4D97-AF65-F5344CB8AC3E}">
        <p14:creationId xmlns:p14="http://schemas.microsoft.com/office/powerpoint/2010/main" val="3211922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122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FC08EE3D-3DD7-41EA-AFCC-D2878CB7EEA4}" type="slidenum">
              <a:rPr lang="es-ES" altLang="es-MX" smtClean="0">
                <a:latin typeface="Calibri" panose="020F0502020204030204" pitchFamily="34" charset="0"/>
              </a:rPr>
              <a:pPr fontAlgn="base">
                <a:spcBef>
                  <a:spcPct val="0"/>
                </a:spcBef>
                <a:spcAft>
                  <a:spcPct val="0"/>
                </a:spcAft>
              </a:pPr>
              <a:t>1</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1529552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smtClean="0"/>
          </a:p>
        </p:txBody>
      </p:sp>
      <p:sp>
        <p:nvSpPr>
          <p:cNvPr id="4" name="Marcador de número de diapositiva 3"/>
          <p:cNvSpPr>
            <a:spLocks noGrp="1"/>
          </p:cNvSpPr>
          <p:nvPr>
            <p:ph type="sldNum" sz="quarter" idx="5"/>
          </p:nvPr>
        </p:nvSpPr>
        <p:spPr/>
        <p:txBody>
          <a:bodyPr/>
          <a:lstStyle/>
          <a:p>
            <a:pPr>
              <a:defRPr/>
            </a:pPr>
            <a:fld id="{F5590C8B-62FB-46D3-ADAC-EEAB3839BADE}" type="slidenum">
              <a:rPr lang="es-ES" smtClean="0"/>
              <a:pPr>
                <a:defRPr/>
              </a:pPr>
              <a:t>79</a:t>
            </a:fld>
            <a:endParaRPr lang="es-ES"/>
          </a:p>
        </p:txBody>
      </p:sp>
    </p:spTree>
    <p:extLst>
      <p:ext uri="{BB962C8B-B14F-4D97-AF65-F5344CB8AC3E}">
        <p14:creationId xmlns:p14="http://schemas.microsoft.com/office/powerpoint/2010/main" val="3006633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11878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2EB790DD-5560-4C29-A7BC-A6F077289325}" type="slidenum">
              <a:rPr lang="es-ES" altLang="es-MX" smtClean="0">
                <a:latin typeface="Calibri" panose="020F0502020204030204" pitchFamily="34" charset="0"/>
              </a:rPr>
              <a:pPr fontAlgn="base">
                <a:spcBef>
                  <a:spcPct val="0"/>
                </a:spcBef>
                <a:spcAft>
                  <a:spcPct val="0"/>
                </a:spcAft>
              </a:pPr>
              <a:t>90</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1174030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12083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C4D6FB5A-8474-4951-AFA7-3B68FD3971CF}" type="slidenum">
              <a:rPr lang="es-ES" altLang="es-MX" smtClean="0">
                <a:latin typeface="Calibri" panose="020F0502020204030204" pitchFamily="34" charset="0"/>
              </a:rPr>
              <a:pPr fontAlgn="base">
                <a:spcBef>
                  <a:spcPct val="0"/>
                </a:spcBef>
                <a:spcAft>
                  <a:spcPct val="0"/>
                </a:spcAft>
              </a:pPr>
              <a:t>91</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1903920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1228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022177B3-A662-421C-A0C5-9BE44F53A815}" type="slidenum">
              <a:rPr lang="es-ES" altLang="es-MX" smtClean="0">
                <a:latin typeface="Calibri" panose="020F0502020204030204" pitchFamily="34" charset="0"/>
              </a:rPr>
              <a:pPr fontAlgn="base">
                <a:spcBef>
                  <a:spcPct val="0"/>
                </a:spcBef>
                <a:spcAft>
                  <a:spcPct val="0"/>
                </a:spcAft>
              </a:pPr>
              <a:t>92</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3589196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12493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CF467673-93B4-4C69-BC51-0B3356D8A135}" type="slidenum">
              <a:rPr lang="es-ES" altLang="es-MX" smtClean="0">
                <a:latin typeface="Calibri" panose="020F0502020204030204" pitchFamily="34" charset="0"/>
              </a:rPr>
              <a:pPr fontAlgn="base">
                <a:spcBef>
                  <a:spcPct val="0"/>
                </a:spcBef>
                <a:spcAft>
                  <a:spcPct val="0"/>
                </a:spcAft>
              </a:pPr>
              <a:t>93</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1335197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1454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A80AE231-D0EB-4D58-9BDB-116C08ACC435}" type="slidenum">
              <a:rPr lang="es-ES" altLang="es-MX" smtClean="0">
                <a:latin typeface="Calibri" panose="020F0502020204030204" pitchFamily="34" charset="0"/>
              </a:rPr>
              <a:pPr fontAlgn="base">
                <a:spcBef>
                  <a:spcPct val="0"/>
                </a:spcBef>
                <a:spcAft>
                  <a:spcPct val="0"/>
                </a:spcAft>
              </a:pPr>
              <a:t>106</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88824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smtClean="0"/>
          </a:p>
        </p:txBody>
      </p:sp>
      <p:sp>
        <p:nvSpPr>
          <p:cNvPr id="4" name="Marcador de número de diapositiva 3"/>
          <p:cNvSpPr>
            <a:spLocks noGrp="1"/>
          </p:cNvSpPr>
          <p:nvPr>
            <p:ph type="sldNum" sz="quarter" idx="5"/>
          </p:nvPr>
        </p:nvSpPr>
        <p:spPr/>
        <p:txBody>
          <a:bodyPr/>
          <a:lstStyle/>
          <a:p>
            <a:pPr>
              <a:defRPr/>
            </a:pPr>
            <a:fld id="{B05C5ACA-007F-4301-81AE-DE3CDFFE802E}" type="slidenum">
              <a:rPr lang="es-ES" smtClean="0"/>
              <a:pPr>
                <a:defRPr/>
              </a:pPr>
              <a:t>107</a:t>
            </a:fld>
            <a:endParaRPr lang="es-ES"/>
          </a:p>
        </p:txBody>
      </p:sp>
    </p:spTree>
    <p:extLst>
      <p:ext uri="{BB962C8B-B14F-4D97-AF65-F5344CB8AC3E}">
        <p14:creationId xmlns:p14="http://schemas.microsoft.com/office/powerpoint/2010/main" val="321074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smtClean="0"/>
          </a:p>
        </p:txBody>
      </p:sp>
      <p:sp>
        <p:nvSpPr>
          <p:cNvPr id="4" name="Marcador de número de diapositiva 3"/>
          <p:cNvSpPr>
            <a:spLocks noGrp="1"/>
          </p:cNvSpPr>
          <p:nvPr>
            <p:ph type="sldNum" sz="quarter" idx="5"/>
          </p:nvPr>
        </p:nvSpPr>
        <p:spPr/>
        <p:txBody>
          <a:bodyPr/>
          <a:lstStyle/>
          <a:p>
            <a:pPr>
              <a:defRPr/>
            </a:pPr>
            <a:fld id="{57B90C44-B951-4C06-9554-2E1734B6BF4C}" type="slidenum">
              <a:rPr lang="es-ES" smtClean="0"/>
              <a:pPr>
                <a:defRPr/>
              </a:pPr>
              <a:t>9</a:t>
            </a:fld>
            <a:endParaRPr lang="es-ES"/>
          </a:p>
        </p:txBody>
      </p:sp>
    </p:spTree>
    <p:extLst>
      <p:ext uri="{BB962C8B-B14F-4D97-AF65-F5344CB8AC3E}">
        <p14:creationId xmlns:p14="http://schemas.microsoft.com/office/powerpoint/2010/main" val="272563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3379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F75DE19D-F55D-4F30-BA3F-E7BC933DE8D6}" type="slidenum">
              <a:rPr lang="es-ES" altLang="es-MX" smtClean="0">
                <a:latin typeface="Calibri" panose="020F0502020204030204" pitchFamily="34" charset="0"/>
              </a:rPr>
              <a:pPr fontAlgn="base">
                <a:spcBef>
                  <a:spcPct val="0"/>
                </a:spcBef>
                <a:spcAft>
                  <a:spcPct val="0"/>
                </a:spcAft>
              </a:pPr>
              <a:t>16</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155898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399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D42E4D8E-A4F5-448A-804F-7DA59F0C1B74}" type="slidenum">
              <a:rPr lang="es-ES" altLang="es-MX" smtClean="0">
                <a:latin typeface="Calibri" panose="020F0502020204030204" pitchFamily="34" charset="0"/>
              </a:rPr>
              <a:pPr fontAlgn="base">
                <a:spcBef>
                  <a:spcPct val="0"/>
                </a:spcBef>
                <a:spcAft>
                  <a:spcPct val="0"/>
                </a:spcAft>
              </a:pPr>
              <a:t>20</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38529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smtClean="0"/>
          </a:p>
        </p:txBody>
      </p:sp>
      <p:sp>
        <p:nvSpPr>
          <p:cNvPr id="4" name="Marcador de número de diapositiva 3"/>
          <p:cNvSpPr>
            <a:spLocks noGrp="1"/>
          </p:cNvSpPr>
          <p:nvPr>
            <p:ph type="sldNum" sz="quarter" idx="5"/>
          </p:nvPr>
        </p:nvSpPr>
        <p:spPr/>
        <p:txBody>
          <a:bodyPr/>
          <a:lstStyle/>
          <a:p>
            <a:pPr>
              <a:defRPr/>
            </a:pPr>
            <a:fld id="{BB7BA4B6-085B-4E31-9EC9-E3A39152BCD3}" type="slidenum">
              <a:rPr lang="es-ES" smtClean="0"/>
              <a:pPr>
                <a:defRPr/>
              </a:pPr>
              <a:t>22</a:t>
            </a:fld>
            <a:endParaRPr lang="es-ES"/>
          </a:p>
        </p:txBody>
      </p:sp>
    </p:spTree>
    <p:extLst>
      <p:ext uri="{BB962C8B-B14F-4D97-AF65-F5344CB8AC3E}">
        <p14:creationId xmlns:p14="http://schemas.microsoft.com/office/powerpoint/2010/main" val="218076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smtClean="0"/>
          </a:p>
        </p:txBody>
      </p:sp>
      <p:sp>
        <p:nvSpPr>
          <p:cNvPr id="4" name="Marcador de número de diapositiva 3"/>
          <p:cNvSpPr>
            <a:spLocks noGrp="1"/>
          </p:cNvSpPr>
          <p:nvPr>
            <p:ph type="sldNum" sz="quarter" idx="5"/>
          </p:nvPr>
        </p:nvSpPr>
        <p:spPr/>
        <p:txBody>
          <a:bodyPr/>
          <a:lstStyle/>
          <a:p>
            <a:pPr>
              <a:defRPr/>
            </a:pPr>
            <a:fld id="{A69644F7-2765-4653-8A36-7544A8446D26}" type="slidenum">
              <a:rPr lang="es-ES" smtClean="0"/>
              <a:pPr>
                <a:defRPr/>
              </a:pPr>
              <a:t>24</a:t>
            </a:fld>
            <a:endParaRPr lang="es-ES"/>
          </a:p>
        </p:txBody>
      </p:sp>
    </p:spTree>
    <p:extLst>
      <p:ext uri="{BB962C8B-B14F-4D97-AF65-F5344CB8AC3E}">
        <p14:creationId xmlns:p14="http://schemas.microsoft.com/office/powerpoint/2010/main" val="2605742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512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EE46816E-F2AB-487D-B162-BEE8EEC6068B}" type="slidenum">
              <a:rPr lang="es-ES" altLang="es-MX" smtClean="0">
                <a:latin typeface="Calibri" panose="020F0502020204030204" pitchFamily="34" charset="0"/>
              </a:rPr>
              <a:pPr fontAlgn="base">
                <a:spcBef>
                  <a:spcPct val="0"/>
                </a:spcBef>
                <a:spcAft>
                  <a:spcPct val="0"/>
                </a:spcAft>
              </a:pPr>
              <a:t>28</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3980926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7F0F813C-B736-4DCB-A92D-59C51191F39C}" type="slidenum">
              <a:rPr lang="es-ES" altLang="es-MX" smtClean="0">
                <a:latin typeface="Calibri" panose="020F0502020204030204" pitchFamily="34" charset="0"/>
              </a:rPr>
              <a:pPr fontAlgn="base">
                <a:spcBef>
                  <a:spcPct val="0"/>
                </a:spcBef>
                <a:spcAft>
                  <a:spcPct val="0"/>
                </a:spcAft>
              </a:pPr>
              <a:t>37</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368127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727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fontAlgn="base">
              <a:spcBef>
                <a:spcPct val="0"/>
              </a:spcBef>
              <a:spcAft>
                <a:spcPct val="0"/>
              </a:spcAft>
            </a:pPr>
            <a:fld id="{86167412-D34B-4F14-A401-72CD1C6D0080}" type="slidenum">
              <a:rPr lang="es-ES" altLang="es-MX" smtClean="0">
                <a:latin typeface="Calibri" panose="020F0502020204030204" pitchFamily="34" charset="0"/>
              </a:rPr>
              <a:pPr fontAlgn="base">
                <a:spcBef>
                  <a:spcPct val="0"/>
                </a:spcBef>
                <a:spcAft>
                  <a:spcPct val="0"/>
                </a:spcAft>
              </a:pPr>
              <a:t>47</a:t>
            </a:fld>
            <a:endParaRPr lang="es-ES" altLang="es-MX" smtClean="0">
              <a:latin typeface="Calibri" panose="020F0502020204030204" pitchFamily="34" charset="0"/>
            </a:endParaRPr>
          </a:p>
        </p:txBody>
      </p:sp>
    </p:spTree>
    <p:extLst>
      <p:ext uri="{BB962C8B-B14F-4D97-AF65-F5344CB8AC3E}">
        <p14:creationId xmlns:p14="http://schemas.microsoft.com/office/powerpoint/2010/main" val="1222699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2" name="9 Triángulo rectángulo"/>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Imagen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0"/>
            <a:ext cx="56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29 Marcador de fecha"/>
          <p:cNvSpPr>
            <a:spLocks noGrp="1"/>
          </p:cNvSpPr>
          <p:nvPr>
            <p:ph type="dt" sz="half" idx="10"/>
          </p:nvPr>
        </p:nvSpPr>
        <p:spPr/>
        <p:txBody>
          <a:bodyPr/>
          <a:lstStyle>
            <a:lvl1pPr>
              <a:defRPr>
                <a:solidFill>
                  <a:srgbClr val="FFFFFF"/>
                </a:solidFill>
              </a:defRPr>
            </a:lvl1pPr>
          </a:lstStyle>
          <a:p>
            <a:pPr>
              <a:defRPr/>
            </a:pPr>
            <a:fld id="{4AD98927-DD46-4465-9504-498195438F54}" type="datetimeFigureOut">
              <a:rPr lang="es-MX"/>
              <a:pPr>
                <a:defRPr/>
              </a:pPr>
              <a:t>22/04/2019</a:t>
            </a:fld>
            <a:endParaRPr lang="es-MX"/>
          </a:p>
        </p:txBody>
      </p:sp>
      <p:sp>
        <p:nvSpPr>
          <p:cNvPr id="5" name="18 Marcador de pie de página"/>
          <p:cNvSpPr>
            <a:spLocks noGrp="1"/>
          </p:cNvSpPr>
          <p:nvPr>
            <p:ph type="ftr" sz="quarter" idx="11"/>
          </p:nvPr>
        </p:nvSpPr>
        <p:spPr/>
        <p:txBody>
          <a:bodyPr/>
          <a:lstStyle>
            <a:lvl1pPr>
              <a:defRPr>
                <a:solidFill>
                  <a:schemeClr val="accent1">
                    <a:tint val="20000"/>
                  </a:schemeClr>
                </a:solidFill>
              </a:defRPr>
            </a:lvl1pPr>
          </a:lstStyle>
          <a:p>
            <a:pPr>
              <a:defRPr/>
            </a:pPr>
            <a:endParaRPr lang="es-MX"/>
          </a:p>
        </p:txBody>
      </p:sp>
      <p:sp>
        <p:nvSpPr>
          <p:cNvPr id="6" name="26 Marcador de número de diapositiva"/>
          <p:cNvSpPr>
            <a:spLocks noGrp="1"/>
          </p:cNvSpPr>
          <p:nvPr>
            <p:ph type="sldNum" sz="quarter" idx="12"/>
          </p:nvPr>
        </p:nvSpPr>
        <p:spPr/>
        <p:txBody>
          <a:bodyPr/>
          <a:lstStyle>
            <a:lvl1pPr>
              <a:defRPr>
                <a:solidFill>
                  <a:srgbClr val="FFFFFF"/>
                </a:solidFill>
              </a:defRPr>
            </a:lvl1pPr>
          </a:lstStyle>
          <a:p>
            <a:pPr>
              <a:defRPr/>
            </a:pPr>
            <a:fld id="{30CBBB28-5124-4190-875D-0D733D276B5E}" type="slidenum">
              <a:rPr lang="es-MX"/>
              <a:pPr>
                <a:defRPr/>
              </a:pPr>
              <a:t>‹Nº›</a:t>
            </a:fld>
            <a:endParaRPr lang="es-MX"/>
          </a:p>
        </p:txBody>
      </p:sp>
    </p:spTree>
    <p:extLst>
      <p:ext uri="{BB962C8B-B14F-4D97-AF65-F5344CB8AC3E}">
        <p14:creationId xmlns:p14="http://schemas.microsoft.com/office/powerpoint/2010/main" val="22014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4" name="Imagen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5876925"/>
            <a:ext cx="3968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p:cNvSpPr>
            <a:spLocks noGrp="1"/>
          </p:cNvSpPr>
          <p:nvPr>
            <p:ph idx="1"/>
          </p:nvPr>
        </p:nvSpPr>
        <p:spPr>
          <a:xfrm>
            <a:off x="755576" y="1481328"/>
            <a:ext cx="8229600" cy="4525963"/>
          </a:xfrm>
          <a:prstGeom prst="rect">
            <a:avLst/>
          </a:prstGeom>
        </p:spPr>
        <p:txBody>
          <a:bodyPr/>
          <a:lstStyle>
            <a:lvl1pPr marL="109728" indent="0">
              <a:buNone/>
              <a:defRPr kumimoji="0" lang="es-ES" sz="2700" kern="1200" dirty="0" smtClean="0">
                <a:solidFill>
                  <a:schemeClr val="tx1"/>
                </a:solidFill>
                <a:latin typeface="Arial Narrow" panose="020B0606020202030204" pitchFamily="34" charset="0"/>
                <a:ea typeface="+mn-ea"/>
                <a:cs typeface="+mn-cs"/>
              </a:defRPr>
            </a:lvl1pPr>
            <a:lvl2pPr marL="393192" indent="0">
              <a:buNone/>
              <a:defRPr kumimoji="0" lang="es-ES" sz="2700" kern="1200" dirty="0" smtClean="0">
                <a:solidFill>
                  <a:srgbClr val="AE9F66"/>
                </a:solidFill>
                <a:latin typeface="Arial Narrow" panose="020B0606020202030204" pitchFamily="34" charset="0"/>
                <a:ea typeface="+mn-ea"/>
                <a:cs typeface="+mn-cs"/>
              </a:defRPr>
            </a:lvl2pPr>
            <a:lvl3pPr>
              <a:defRPr kumimoji="0" lang="es-ES" sz="2700" kern="1200" dirty="0" smtClean="0">
                <a:solidFill>
                  <a:srgbClr val="AE9F66"/>
                </a:solidFill>
                <a:latin typeface="Arial Narrow" panose="020B0606020202030204" pitchFamily="34" charset="0"/>
                <a:ea typeface="+mn-ea"/>
                <a:cs typeface="+mn-cs"/>
              </a:defRPr>
            </a:lvl3pPr>
            <a:lvl4pPr>
              <a:defRPr>
                <a:latin typeface="Arial Narrow" panose="020B0606020202030204" pitchFamily="34" charset="0"/>
              </a:defRPr>
            </a:lvl4pPr>
            <a:lvl5pPr>
              <a:defRPr>
                <a:latin typeface="Arial Narrow" panose="020B0606020202030204" pitchFamily="34" charset="0"/>
              </a:defRPr>
            </a:lvl5pPr>
          </a:lstStyle>
          <a:p>
            <a:pPr lvl="0"/>
            <a:r>
              <a:rPr lang="es-ES"/>
              <a:t>Haga clic para modificar el estilo de texto del patrón</a:t>
            </a:r>
          </a:p>
        </p:txBody>
      </p:sp>
      <p:sp>
        <p:nvSpPr>
          <p:cNvPr id="9" name="16 Subtítulo"/>
          <p:cNvSpPr>
            <a:spLocks noGrp="1"/>
          </p:cNvSpPr>
          <p:nvPr>
            <p:ph type="subTitle" idx="13"/>
          </p:nvPr>
        </p:nvSpPr>
        <p:spPr>
          <a:xfrm>
            <a:off x="755576" y="141064"/>
            <a:ext cx="8229600" cy="1199704"/>
          </a:xfrm>
          <a:prstGeom prst="rect">
            <a:avLst/>
          </a:prstGeom>
        </p:spPr>
        <p:txBody>
          <a:bodyPr lIns="45720" rIns="45720"/>
          <a:lstStyle>
            <a:lvl1pPr marL="0" marR="64008" indent="0" algn="l">
              <a:buNone/>
              <a:defRPr kumimoji="0" lang="en-US" sz="3500" b="1" kern="1200" dirty="0">
                <a:solidFill>
                  <a:srgbClr val="594228"/>
                </a:solidFill>
                <a:latin typeface="Arial Narrow" panose="020B0606020202030204" pitchFamily="34" charset="0"/>
                <a:ea typeface="+mn-ea"/>
                <a:cs typeface="+mn-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a:t>Haga clic para modificar el estilo de subtítulo del patrón</a:t>
            </a:r>
            <a:endParaRPr lang="en-US" dirty="0"/>
          </a:p>
        </p:txBody>
      </p:sp>
      <p:sp>
        <p:nvSpPr>
          <p:cNvPr id="5" name="3 Marcador de fecha"/>
          <p:cNvSpPr>
            <a:spLocks noGrp="1"/>
          </p:cNvSpPr>
          <p:nvPr>
            <p:ph type="dt" sz="half" idx="14"/>
          </p:nvPr>
        </p:nvSpPr>
        <p:spPr/>
        <p:txBody>
          <a:bodyPr/>
          <a:lstStyle>
            <a:lvl1pPr>
              <a:defRPr/>
            </a:lvl1pPr>
          </a:lstStyle>
          <a:p>
            <a:pPr>
              <a:defRPr/>
            </a:pPr>
            <a:fld id="{042603C8-4B90-44E4-B9B8-06224320A815}" type="datetimeFigureOut">
              <a:rPr lang="es-MX"/>
              <a:pPr>
                <a:defRPr/>
              </a:pPr>
              <a:t>22/04/2019</a:t>
            </a:fld>
            <a:endParaRPr lang="es-MX"/>
          </a:p>
        </p:txBody>
      </p:sp>
      <p:sp>
        <p:nvSpPr>
          <p:cNvPr id="6" name="4 Marcador de pie de página"/>
          <p:cNvSpPr>
            <a:spLocks noGrp="1"/>
          </p:cNvSpPr>
          <p:nvPr>
            <p:ph type="ftr" sz="quarter" idx="15"/>
          </p:nvPr>
        </p:nvSpPr>
        <p:spPr/>
        <p:txBody>
          <a:bodyPr/>
          <a:lstStyle>
            <a:lvl1pPr>
              <a:defRPr/>
            </a:lvl1pPr>
          </a:lstStyle>
          <a:p>
            <a:pPr>
              <a:defRPr/>
            </a:pPr>
            <a:endParaRPr lang="es-MX"/>
          </a:p>
        </p:txBody>
      </p:sp>
      <p:sp>
        <p:nvSpPr>
          <p:cNvPr id="7" name="5 Marcador de número de diapositiva"/>
          <p:cNvSpPr>
            <a:spLocks noGrp="1"/>
          </p:cNvSpPr>
          <p:nvPr>
            <p:ph type="sldNum" sz="quarter" idx="16"/>
          </p:nvPr>
        </p:nvSpPr>
        <p:spPr/>
        <p:txBody>
          <a:bodyPr/>
          <a:lstStyle>
            <a:lvl1pPr>
              <a:defRPr/>
            </a:lvl1pPr>
          </a:lstStyle>
          <a:p>
            <a:pPr>
              <a:defRPr/>
            </a:pPr>
            <a:fld id="{7456074B-A551-4008-A57A-4E1CE619AF69}" type="slidenum">
              <a:rPr lang="es-MX"/>
              <a:pPr>
                <a:defRPr/>
              </a:pPr>
              <a:t>‹Nº›</a:t>
            </a:fld>
            <a:endParaRPr lang="es-MX"/>
          </a:p>
        </p:txBody>
      </p:sp>
    </p:spTree>
    <p:extLst>
      <p:ext uri="{BB962C8B-B14F-4D97-AF65-F5344CB8AC3E}">
        <p14:creationId xmlns:p14="http://schemas.microsoft.com/office/powerpoint/2010/main" val="1617630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pic>
        <p:nvPicPr>
          <p:cNvPr id="4" name="Imagen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05813" y="5732463"/>
            <a:ext cx="5143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p:cNvSpPr>
            <a:spLocks noGrp="1"/>
          </p:cNvSpPr>
          <p:nvPr>
            <p:ph idx="1"/>
          </p:nvPr>
        </p:nvSpPr>
        <p:spPr>
          <a:xfrm>
            <a:off x="457200" y="1481138"/>
            <a:ext cx="8229600" cy="4525962"/>
          </a:xfrm>
          <a:prstGeom prst="rect">
            <a:avLst/>
          </a:prstGeom>
        </p:spPr>
        <p:txBody>
          <a:bodyPr/>
          <a:lstStyle>
            <a:lvl1pPr>
              <a:defRPr kumimoji="0" lang="es-ES" sz="2700" kern="1200" dirty="0" smtClean="0">
                <a:solidFill>
                  <a:schemeClr val="tx1"/>
                </a:solidFill>
                <a:latin typeface="+mn-lt"/>
                <a:ea typeface="+mn-ea"/>
                <a:cs typeface="+mn-cs"/>
              </a:defRPr>
            </a:lvl1pPr>
            <a:extLs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6 Título"/>
          <p:cNvSpPr>
            <a:spLocks noGrp="1"/>
          </p:cNvSpPr>
          <p:nvPr>
            <p:ph type="title"/>
          </p:nvPr>
        </p:nvSpPr>
        <p:spPr>
          <a:xfrm>
            <a:off x="457200" y="274638"/>
            <a:ext cx="8229600" cy="1143000"/>
          </a:xfrm>
          <a:prstGeom prst="rect">
            <a:avLst/>
          </a:prstGeom>
        </p:spPr>
        <p:txBody>
          <a:bodyPr rtlCol="0">
            <a:noAutofit/>
          </a:bodyPr>
          <a:lstStyle>
            <a:lvl1pPr>
              <a:defRPr kumimoji="0" lang="en-US" sz="3800" b="1" kern="1200" dirty="0">
                <a:solidFill>
                  <a:srgbClr val="594228"/>
                </a:solidFill>
                <a:effectLst>
                  <a:outerShdw blurRad="31750" dist="25400" dir="5400000" algn="tl" rotWithShape="0">
                    <a:srgbClr val="000000">
                      <a:alpha val="25000"/>
                    </a:srgbClr>
                  </a:outerShdw>
                </a:effectLst>
                <a:latin typeface="+mj-lt"/>
                <a:ea typeface="+mj-ea"/>
                <a:cs typeface="+mj-cs"/>
              </a:defRPr>
            </a:lvl1pPr>
            <a:extLst/>
          </a:lstStyle>
          <a:p>
            <a:r>
              <a:rPr lang="es-ES" dirty="0"/>
              <a:t>Haga clic para modificar el estilo de título del patrón</a:t>
            </a:r>
            <a:endParaRPr lang="en-US" dirty="0"/>
          </a:p>
        </p:txBody>
      </p:sp>
      <p:sp>
        <p:nvSpPr>
          <p:cNvPr id="5" name="3 Marcador de fecha"/>
          <p:cNvSpPr>
            <a:spLocks noGrp="1"/>
          </p:cNvSpPr>
          <p:nvPr>
            <p:ph type="dt" sz="half" idx="10"/>
          </p:nvPr>
        </p:nvSpPr>
        <p:spPr/>
        <p:txBody>
          <a:bodyPr/>
          <a:lstStyle>
            <a:lvl1pPr>
              <a:defRPr/>
            </a:lvl1pPr>
            <a:extLst/>
          </a:lstStyle>
          <a:p>
            <a:pPr>
              <a:defRPr/>
            </a:pPr>
            <a:fld id="{C804359C-7847-4AA6-A374-6D53F99FB1C3}" type="datetimeFigureOut">
              <a:rPr lang="es-MX"/>
              <a:pPr>
                <a:defRPr/>
              </a:pPr>
              <a:t>22/04/2019</a:t>
            </a:fld>
            <a:endParaRPr lang="es-MX" dirty="0"/>
          </a:p>
        </p:txBody>
      </p:sp>
      <p:sp>
        <p:nvSpPr>
          <p:cNvPr id="6" name="4 Marcador de pie de página"/>
          <p:cNvSpPr>
            <a:spLocks noGrp="1"/>
          </p:cNvSpPr>
          <p:nvPr>
            <p:ph type="ftr" sz="quarter" idx="11"/>
          </p:nvPr>
        </p:nvSpPr>
        <p:spPr/>
        <p:txBody>
          <a:bodyPr/>
          <a:lstStyle>
            <a:lvl1pPr>
              <a:defRPr/>
            </a:lvl1pPr>
            <a:extLst/>
          </a:lstStyle>
          <a:p>
            <a:pPr>
              <a:defRPr/>
            </a:pPr>
            <a:endParaRPr lang="es-MX"/>
          </a:p>
        </p:txBody>
      </p:sp>
      <p:sp>
        <p:nvSpPr>
          <p:cNvPr id="8" name="5 Marcador de número de diapositiva"/>
          <p:cNvSpPr>
            <a:spLocks noGrp="1"/>
          </p:cNvSpPr>
          <p:nvPr>
            <p:ph type="sldNum" sz="quarter" idx="12"/>
          </p:nvPr>
        </p:nvSpPr>
        <p:spPr/>
        <p:txBody>
          <a:bodyPr/>
          <a:lstStyle>
            <a:lvl1pPr>
              <a:defRPr/>
            </a:lvl1pPr>
          </a:lstStyle>
          <a:p>
            <a:pPr>
              <a:defRPr/>
            </a:pPr>
            <a:fld id="{62998E1E-198E-44CB-ACD7-C9140606AE8A}" type="slidenum">
              <a:rPr lang="es-MX" altLang="es-MX"/>
              <a:pPr>
                <a:defRPr/>
              </a:pPr>
              <a:t>‹Nº›</a:t>
            </a:fld>
            <a:endParaRPr lang="es-MX" altLang="es-MX"/>
          </a:p>
        </p:txBody>
      </p:sp>
    </p:spTree>
    <p:extLst>
      <p:ext uri="{BB962C8B-B14F-4D97-AF65-F5344CB8AC3E}">
        <p14:creationId xmlns:p14="http://schemas.microsoft.com/office/powerpoint/2010/main" val="75338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cSld name="Encabezado de sección">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9144000" cy="6858000"/>
            <a:chOff x="0" y="0"/>
            <a:chExt cx="12192000" cy="6858000"/>
          </a:xfrm>
        </p:grpSpPr>
        <p:sp>
          <p:nvSpPr>
            <p:cNvPr id="5"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9"/>
            <p:cNvSpPr/>
            <p:nvPr/>
          </p:nvSpPr>
          <p:spPr bwMode="gray">
            <a:xfrm>
              <a:off x="7289800" y="401638"/>
              <a:ext cx="4478867"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400000">
              <a:off x="3787244" y="2801721"/>
              <a:ext cx="6053670" cy="1254558"/>
            </a:xfrm>
            <a:custGeom>
              <a:avLst/>
              <a:gdLst>
                <a:gd name="T0" fmla="*/ 0 w 10000"/>
                <a:gd name="T1" fmla="*/ 0 h 8000"/>
                <a:gd name="T2" fmla="*/ 0 w 10000"/>
                <a:gd name="T3" fmla="*/ 2147483646 h 8000"/>
                <a:gd name="T4" fmla="*/ 2147483646 w 10000"/>
                <a:gd name="T5" fmla="*/ 2147483646 h 8000"/>
                <a:gd name="T6" fmla="*/ 2147483646 w 10000"/>
                <a:gd name="T7" fmla="*/ 2147483646 h 8000"/>
                <a:gd name="T8" fmla="*/ 2147483646 w 10000"/>
                <a:gd name="T9" fmla="*/ 2147483646 h 8000"/>
                <a:gd name="T10" fmla="*/ 2147483646 w 10000"/>
                <a:gd name="T11" fmla="*/ 2147483646 h 8000"/>
                <a:gd name="T12" fmla="*/ 2147483646 w 10000"/>
                <a:gd name="T13" fmla="*/ 2147483646 h 8000"/>
                <a:gd name="T14" fmla="*/ 2147483646 w 10000"/>
                <a:gd name="T15" fmla="*/ 2147483646 h 8000"/>
                <a:gd name="T16" fmla="*/ 2147483646 w 10000"/>
                <a:gd name="T17" fmla="*/ 2147483646 h 8000"/>
                <a:gd name="T18" fmla="*/ 2147483646 w 10000"/>
                <a:gd name="T19" fmla="*/ 2147483646 h 8000"/>
                <a:gd name="T20" fmla="*/ 2147483646 w 10000"/>
                <a:gd name="T21" fmla="*/ 2147483646 h 8000"/>
                <a:gd name="T22" fmla="*/ 2147483646 w 10000"/>
                <a:gd name="T23" fmla="*/ 2147483646 h 8000"/>
                <a:gd name="T24" fmla="*/ 2147483646 w 10000"/>
                <a:gd name="T25" fmla="*/ 2147483646 h 8000"/>
                <a:gd name="T26" fmla="*/ 2147483646 w 10000"/>
                <a:gd name="T27" fmla="*/ 2147483646 h 8000"/>
                <a:gd name="T28" fmla="*/ 2147483646 w 10000"/>
                <a:gd name="T29" fmla="*/ 2147483646 h 8000"/>
                <a:gd name="T30" fmla="*/ 2147483646 w 10000"/>
                <a:gd name="T31" fmla="*/ 2147483646 h 8000"/>
                <a:gd name="T32" fmla="*/ 2147483646 w 10000"/>
                <a:gd name="T33" fmla="*/ 2147483646 h 8000"/>
                <a:gd name="T34" fmla="*/ 2147483646 w 10000"/>
                <a:gd name="T35" fmla="*/ 2147483646 h 8000"/>
                <a:gd name="T36" fmla="*/ 2147483646 w 10000"/>
                <a:gd name="T37" fmla="*/ 2147483646 h 8000"/>
                <a:gd name="T38" fmla="*/ 2147483646 w 10000"/>
                <a:gd name="T39" fmla="*/ 2147483646 h 8000"/>
                <a:gd name="T40" fmla="*/ 2147483646 w 10000"/>
                <a:gd name="T41" fmla="*/ 2147483646 h 8000"/>
                <a:gd name="T42" fmla="*/ 2147483646 w 10000"/>
                <a:gd name="T43" fmla="*/ 2147483646 h 8000"/>
                <a:gd name="T44" fmla="*/ 2147483646 w 10000"/>
                <a:gd name="T45" fmla="*/ 2147483646 h 8000"/>
                <a:gd name="T46" fmla="*/ 2147483646 w 10000"/>
                <a:gd name="T47" fmla="*/ 2147483646 h 8000"/>
                <a:gd name="T48" fmla="*/ 2147483646 w 10000"/>
                <a:gd name="T49" fmla="*/ 2147483646 h 8000"/>
                <a:gd name="T50" fmla="*/ 2147483646 w 10000"/>
                <a:gd name="T51" fmla="*/ 2147483646 h 8000"/>
                <a:gd name="T52" fmla="*/ 2147483646 w 10000"/>
                <a:gd name="T53" fmla="*/ 2147483646 h 8000"/>
                <a:gd name="T54" fmla="*/ 2147483646 w 10000"/>
                <a:gd name="T55" fmla="*/ 2147483646 h 8000"/>
                <a:gd name="T56" fmla="*/ 2147483646 w 10000"/>
                <a:gd name="T57" fmla="*/ 2147483646 h 8000"/>
                <a:gd name="T58" fmla="*/ 2147483646 w 10000"/>
                <a:gd name="T59" fmla="*/ 2147483646 h 8000"/>
                <a:gd name="T60" fmla="*/ 2147483646 w 10000"/>
                <a:gd name="T61" fmla="*/ 2147483646 h 8000"/>
                <a:gd name="T62" fmla="*/ 2147483646 w 10000"/>
                <a:gd name="T63" fmla="*/ 2147483646 h 8000"/>
                <a:gd name="T64" fmla="*/ 2147483646 w 10000"/>
                <a:gd name="T65" fmla="*/ 2147483646 h 8000"/>
                <a:gd name="T66" fmla="*/ 2147483646 w 10000"/>
                <a:gd name="T67" fmla="*/ 2147483646 h 8000"/>
                <a:gd name="T68" fmla="*/ 2147483646 w 10000"/>
                <a:gd name="T69" fmla="*/ 2147483646 h 8000"/>
                <a:gd name="T70" fmla="*/ 2147483646 w 10000"/>
                <a:gd name="T71" fmla="*/ 2147483646 h 8000"/>
                <a:gd name="T72" fmla="*/ 2147483646 w 10000"/>
                <a:gd name="T73" fmla="*/ 2147483646 h 8000"/>
                <a:gd name="T74" fmla="*/ 2147483646 w 10000"/>
                <a:gd name="T75" fmla="*/ 2147483646 h 8000"/>
                <a:gd name="T76" fmla="*/ 2147483646 w 10000"/>
                <a:gd name="T77" fmla="*/ 2147483646 h 8000"/>
                <a:gd name="T78" fmla="*/ 2147483646 w 10000"/>
                <a:gd name="T79" fmla="*/ 2147483646 h 8000"/>
                <a:gd name="T80" fmla="*/ 2147483646 w 10000"/>
                <a:gd name="T81" fmla="*/ 2147483646 h 8000"/>
                <a:gd name="T82" fmla="*/ 2147483646 w 10000"/>
                <a:gd name="T83" fmla="*/ 2147483646 h 8000"/>
                <a:gd name="T84" fmla="*/ 2147483646 w 10000"/>
                <a:gd name="T85" fmla="*/ 2147483646 h 8000"/>
                <a:gd name="T86" fmla="*/ 2147483646 w 10000"/>
                <a:gd name="T87" fmla="*/ 2147483646 h 8000"/>
                <a:gd name="T88" fmla="*/ 2147483646 w 10000"/>
                <a:gd name="T89" fmla="*/ 2147483646 h 8000"/>
                <a:gd name="T90" fmla="*/ 2147483646 w 10000"/>
                <a:gd name="T91" fmla="*/ 2147483646 h 8000"/>
                <a:gd name="T92" fmla="*/ 2147483646 w 10000"/>
                <a:gd name="T93" fmla="*/ 2147483646 h 8000"/>
                <a:gd name="T94" fmla="*/ 2147483646 w 10000"/>
                <a:gd name="T95" fmla="*/ 2147483646 h 8000"/>
                <a:gd name="T96" fmla="*/ 2147483646 w 10000"/>
                <a:gd name="T97" fmla="*/ 2147483646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13" name="Freeform 5"/>
            <p:cNvSpPr>
              <a:spLocks/>
            </p:cNvSpPr>
            <p:nvPr/>
          </p:nvSpPr>
          <p:spPr bwMode="gray">
            <a:xfrm rot="-5677511">
              <a:off x="4698352" y="1826078"/>
              <a:ext cx="3299407" cy="440924"/>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2147483646 w 15356"/>
                <a:gd name="T13" fmla="*/ 2147483646 h 8638"/>
                <a:gd name="T14" fmla="*/ 2147483646 w 15356"/>
                <a:gd name="T15" fmla="*/ 2147483646 h 8638"/>
                <a:gd name="T16" fmla="*/ 2147483646 w 15356"/>
                <a:gd name="T17" fmla="*/ 2147483646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sp>
        <p:nvSpPr>
          <p:cNvPr id="15" name="Rectangle 15"/>
          <p:cNvSpPr/>
          <p:nvPr/>
        </p:nvSpPr>
        <p:spPr>
          <a:xfrm>
            <a:off x="7827963"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216" y="2677645"/>
            <a:ext cx="3263269" cy="2283824"/>
          </a:xfrm>
          <a:prstGeom prst="rect">
            <a:avLst/>
          </a:prstGeom>
        </p:spPr>
        <p:txBody>
          <a:bodyPr/>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71670" y="2677644"/>
            <a:ext cx="2818159" cy="2283824"/>
          </a:xfrm>
          <a:prstGeom prst="rect">
            <a:avLst/>
          </a:prstGeo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16" name="Date Placeholder 3"/>
          <p:cNvSpPr>
            <a:spLocks noGrp="1"/>
          </p:cNvSpPr>
          <p:nvPr>
            <p:ph type="dt" sz="half" idx="10"/>
          </p:nvPr>
        </p:nvSpPr>
        <p:spPr/>
        <p:txBody>
          <a:bodyPr/>
          <a:lstStyle>
            <a:lvl1pPr>
              <a:defRPr/>
            </a:lvl1pPr>
          </a:lstStyle>
          <a:p>
            <a:pPr>
              <a:defRPr/>
            </a:pPr>
            <a:fld id="{7C20D7B2-E57C-4C1C-9331-DD806423ED01}" type="datetimeFigureOut">
              <a:rPr lang="es-MX"/>
              <a:pPr>
                <a:defRPr/>
              </a:pPr>
              <a:t>22/04/2019</a:t>
            </a:fld>
            <a:endParaRPr lang="es-MX"/>
          </a:p>
        </p:txBody>
      </p:sp>
      <p:sp>
        <p:nvSpPr>
          <p:cNvPr id="17" name="Footer Placeholder 4"/>
          <p:cNvSpPr>
            <a:spLocks noGrp="1"/>
          </p:cNvSpPr>
          <p:nvPr>
            <p:ph type="ftr" sz="quarter" idx="11"/>
          </p:nvPr>
        </p:nvSpPr>
        <p:spPr/>
        <p:txBody>
          <a:bodyPr/>
          <a:lstStyle>
            <a:lvl1pPr>
              <a:defRPr/>
            </a:lvl1pPr>
          </a:lstStyle>
          <a:p>
            <a:pPr>
              <a:defRPr/>
            </a:pPr>
            <a:endParaRPr lang="es-MX"/>
          </a:p>
        </p:txBody>
      </p:sp>
      <p:sp>
        <p:nvSpPr>
          <p:cNvPr id="18" name="Slide Number Placeholder 5"/>
          <p:cNvSpPr>
            <a:spLocks noGrp="1"/>
          </p:cNvSpPr>
          <p:nvPr>
            <p:ph type="sldNum" sz="quarter" idx="12"/>
          </p:nvPr>
        </p:nvSpPr>
        <p:spPr/>
        <p:txBody>
          <a:bodyPr/>
          <a:lstStyle>
            <a:lvl1pPr>
              <a:defRPr/>
            </a:lvl1pPr>
          </a:lstStyle>
          <a:p>
            <a:pPr>
              <a:defRPr/>
            </a:pPr>
            <a:fld id="{9A4756B7-A8D8-49D5-8F98-21AE2CC98868}" type="slidenum">
              <a:rPr lang="es-MX" altLang="es-MX"/>
              <a:pPr>
                <a:defRPr/>
              </a:pPr>
              <a:t>‹Nº›</a:t>
            </a:fld>
            <a:endParaRPr lang="es-MX" altLang="es-MX"/>
          </a:p>
        </p:txBody>
      </p:sp>
    </p:spTree>
    <p:extLst>
      <p:ext uri="{BB962C8B-B14F-4D97-AF65-F5344CB8AC3E}">
        <p14:creationId xmlns:p14="http://schemas.microsoft.com/office/powerpoint/2010/main" val="107151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a:prstGeom prst="rect">
            <a:avLst/>
          </a:prstGeom>
        </p:spPr>
        <p:txBody>
          <a:bodyPr/>
          <a:lstStyle>
            <a:lvl1pPr>
              <a:defRPr/>
            </a:lvl1pPr>
          </a:lstStyle>
          <a:p>
            <a:r>
              <a:rPr lang="es-ES"/>
              <a:t>Haga clic para modificar el estilo de título del patrón</a:t>
            </a:r>
            <a:endParaRPr lang="en-US" dirty="0"/>
          </a:p>
        </p:txBody>
      </p:sp>
      <p:sp>
        <p:nvSpPr>
          <p:cNvPr id="3" name="9 Marcador de fecha"/>
          <p:cNvSpPr>
            <a:spLocks noGrp="1"/>
          </p:cNvSpPr>
          <p:nvPr>
            <p:ph type="dt" sz="half" idx="10"/>
          </p:nvPr>
        </p:nvSpPr>
        <p:spPr/>
        <p:txBody>
          <a:bodyPr/>
          <a:lstStyle>
            <a:lvl1pPr>
              <a:defRPr/>
            </a:lvl1pPr>
          </a:lstStyle>
          <a:p>
            <a:pPr>
              <a:defRPr/>
            </a:pPr>
            <a:fld id="{F8CFBEA5-32BE-46A7-82B6-4A6114BCF022}" type="datetimeFigureOut">
              <a:rPr lang="es-MX"/>
              <a:pPr>
                <a:defRPr/>
              </a:pPr>
              <a:t>22/04/2019</a:t>
            </a:fld>
            <a:endParaRPr lang="es-MX"/>
          </a:p>
        </p:txBody>
      </p:sp>
      <p:sp>
        <p:nvSpPr>
          <p:cNvPr id="4" name="21 Marcador de pie de página"/>
          <p:cNvSpPr>
            <a:spLocks noGrp="1"/>
          </p:cNvSpPr>
          <p:nvPr>
            <p:ph type="ftr" sz="quarter" idx="11"/>
          </p:nvPr>
        </p:nvSpPr>
        <p:spPr/>
        <p:txBody>
          <a:bodyPr/>
          <a:lstStyle>
            <a:lvl1pPr>
              <a:defRPr/>
            </a:lvl1pPr>
          </a:lstStyle>
          <a:p>
            <a:pPr>
              <a:defRPr/>
            </a:pPr>
            <a:endParaRPr lang="es-MX"/>
          </a:p>
        </p:txBody>
      </p:sp>
      <p:sp>
        <p:nvSpPr>
          <p:cNvPr id="5" name="17 Marcador de número de diapositiva"/>
          <p:cNvSpPr>
            <a:spLocks noGrp="1"/>
          </p:cNvSpPr>
          <p:nvPr>
            <p:ph type="sldNum" sz="quarter" idx="12"/>
          </p:nvPr>
        </p:nvSpPr>
        <p:spPr/>
        <p:txBody>
          <a:bodyPr/>
          <a:lstStyle>
            <a:lvl1pPr>
              <a:defRPr/>
            </a:lvl1pPr>
          </a:lstStyle>
          <a:p>
            <a:pPr>
              <a:defRPr/>
            </a:pPr>
            <a:fld id="{04EB0864-DD45-4923-ACE3-D381DF93BAF1}" type="slidenum">
              <a:rPr lang="es-MX"/>
              <a:pPr>
                <a:defRPr/>
              </a:pPr>
              <a:t>‹Nº›</a:t>
            </a:fld>
            <a:endParaRPr lang="es-MX"/>
          </a:p>
        </p:txBody>
      </p:sp>
    </p:spTree>
    <p:extLst>
      <p:ext uri="{BB962C8B-B14F-4D97-AF65-F5344CB8AC3E}">
        <p14:creationId xmlns:p14="http://schemas.microsoft.com/office/powerpoint/2010/main" val="356848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5_Título y objetos">
    <p:spTree>
      <p:nvGrpSpPr>
        <p:cNvPr id="1" name=""/>
        <p:cNvGrpSpPr/>
        <p:nvPr/>
      </p:nvGrpSpPr>
      <p:grpSpPr>
        <a:xfrm>
          <a:off x="0" y="0"/>
          <a:ext cx="0" cy="0"/>
          <a:chOff x="0" y="0"/>
          <a:chExt cx="0" cy="0"/>
        </a:xfrm>
      </p:grpSpPr>
      <p:pic>
        <p:nvPicPr>
          <p:cNvPr id="4" name="Imagen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5876925"/>
            <a:ext cx="3968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p:cNvSpPr>
            <a:spLocks noGrp="1"/>
          </p:cNvSpPr>
          <p:nvPr>
            <p:ph idx="1"/>
          </p:nvPr>
        </p:nvSpPr>
        <p:spPr>
          <a:xfrm>
            <a:off x="755576" y="1481328"/>
            <a:ext cx="8229600" cy="4525963"/>
          </a:xfrm>
          <a:prstGeom prst="rect">
            <a:avLst/>
          </a:prstGeom>
        </p:spPr>
        <p:txBody>
          <a:bodyPr/>
          <a:lstStyle>
            <a:lvl1pPr marL="109728" indent="0">
              <a:buNone/>
              <a:defRPr kumimoji="0" lang="es-ES" sz="2700" kern="1200" dirty="0" smtClean="0">
                <a:solidFill>
                  <a:schemeClr val="tx1"/>
                </a:solidFill>
                <a:latin typeface="Arial Narrow" panose="020B0606020202030204" pitchFamily="34" charset="0"/>
                <a:ea typeface="+mn-ea"/>
                <a:cs typeface="+mn-cs"/>
              </a:defRPr>
            </a:lvl1pPr>
            <a:lvl2pPr marL="393192" indent="0">
              <a:buNone/>
              <a:defRPr kumimoji="0" lang="es-ES" sz="2700" kern="1200" dirty="0" smtClean="0">
                <a:solidFill>
                  <a:srgbClr val="AE9F66"/>
                </a:solidFill>
                <a:latin typeface="Arial Narrow" panose="020B0606020202030204" pitchFamily="34" charset="0"/>
                <a:ea typeface="+mn-ea"/>
                <a:cs typeface="+mn-cs"/>
              </a:defRPr>
            </a:lvl2pPr>
            <a:lvl3pPr>
              <a:defRPr kumimoji="0" lang="es-ES" sz="2700" kern="1200" dirty="0" smtClean="0">
                <a:solidFill>
                  <a:srgbClr val="AE9F66"/>
                </a:solidFill>
                <a:latin typeface="Arial Narrow" panose="020B0606020202030204" pitchFamily="34" charset="0"/>
                <a:ea typeface="+mn-ea"/>
                <a:cs typeface="+mn-cs"/>
              </a:defRPr>
            </a:lvl3pPr>
            <a:lvl4pPr>
              <a:defRPr>
                <a:latin typeface="Arial Narrow" panose="020B0606020202030204" pitchFamily="34" charset="0"/>
              </a:defRPr>
            </a:lvl4pPr>
            <a:lvl5pPr>
              <a:defRPr>
                <a:latin typeface="Arial Narrow" panose="020B0606020202030204" pitchFamily="34" charset="0"/>
              </a:defRPr>
            </a:lvl5pPr>
          </a:lstStyle>
          <a:p>
            <a:pPr lvl="0"/>
            <a:r>
              <a:rPr lang="es-ES"/>
              <a:t>Haga clic para modificar el estilo de texto del patrón</a:t>
            </a:r>
          </a:p>
        </p:txBody>
      </p:sp>
      <p:sp>
        <p:nvSpPr>
          <p:cNvPr id="9" name="16 Subtítulo"/>
          <p:cNvSpPr>
            <a:spLocks noGrp="1"/>
          </p:cNvSpPr>
          <p:nvPr>
            <p:ph type="subTitle" idx="13"/>
          </p:nvPr>
        </p:nvSpPr>
        <p:spPr>
          <a:xfrm>
            <a:off x="755576" y="141064"/>
            <a:ext cx="8229600" cy="1199704"/>
          </a:xfrm>
          <a:prstGeom prst="rect">
            <a:avLst/>
          </a:prstGeom>
        </p:spPr>
        <p:txBody>
          <a:bodyPr lIns="45720" rIns="45720"/>
          <a:lstStyle>
            <a:lvl1pPr marL="0" marR="64008" indent="0" algn="l">
              <a:buNone/>
              <a:defRPr kumimoji="0" lang="en-US" sz="3500" b="1" kern="1200" dirty="0">
                <a:solidFill>
                  <a:srgbClr val="594228"/>
                </a:solidFill>
                <a:latin typeface="Arial Narrow" panose="020B0606020202030204" pitchFamily="34" charset="0"/>
                <a:ea typeface="+mn-ea"/>
                <a:cs typeface="+mn-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a:t>Haga clic para modificar el estilo de subtítulo del patrón</a:t>
            </a:r>
            <a:endParaRPr lang="en-US" dirty="0"/>
          </a:p>
        </p:txBody>
      </p:sp>
      <p:sp>
        <p:nvSpPr>
          <p:cNvPr id="5" name="3 Marcador de fecha"/>
          <p:cNvSpPr>
            <a:spLocks noGrp="1"/>
          </p:cNvSpPr>
          <p:nvPr>
            <p:ph type="dt" sz="half" idx="14"/>
          </p:nvPr>
        </p:nvSpPr>
        <p:spPr/>
        <p:txBody>
          <a:bodyPr/>
          <a:lstStyle>
            <a:lvl1pPr>
              <a:defRPr/>
            </a:lvl1pPr>
          </a:lstStyle>
          <a:p>
            <a:pPr>
              <a:defRPr/>
            </a:pPr>
            <a:fld id="{2DD4FB5A-135E-4E12-AA9A-56C2A965E950}" type="datetimeFigureOut">
              <a:rPr lang="es-MX"/>
              <a:pPr>
                <a:defRPr/>
              </a:pPr>
              <a:t>22/04/2019</a:t>
            </a:fld>
            <a:endParaRPr lang="es-MX"/>
          </a:p>
        </p:txBody>
      </p:sp>
      <p:sp>
        <p:nvSpPr>
          <p:cNvPr id="6" name="4 Marcador de pie de página"/>
          <p:cNvSpPr>
            <a:spLocks noGrp="1"/>
          </p:cNvSpPr>
          <p:nvPr>
            <p:ph type="ftr" sz="quarter" idx="15"/>
          </p:nvPr>
        </p:nvSpPr>
        <p:spPr/>
        <p:txBody>
          <a:bodyPr/>
          <a:lstStyle>
            <a:lvl1pPr>
              <a:defRPr/>
            </a:lvl1pPr>
          </a:lstStyle>
          <a:p>
            <a:pPr>
              <a:defRPr/>
            </a:pPr>
            <a:endParaRPr lang="es-MX"/>
          </a:p>
        </p:txBody>
      </p:sp>
      <p:sp>
        <p:nvSpPr>
          <p:cNvPr id="7" name="5 Marcador de número de diapositiva"/>
          <p:cNvSpPr>
            <a:spLocks noGrp="1"/>
          </p:cNvSpPr>
          <p:nvPr>
            <p:ph type="sldNum" sz="quarter" idx="16"/>
          </p:nvPr>
        </p:nvSpPr>
        <p:spPr/>
        <p:txBody>
          <a:bodyPr/>
          <a:lstStyle>
            <a:lvl1pPr>
              <a:defRPr/>
            </a:lvl1pPr>
          </a:lstStyle>
          <a:p>
            <a:pPr>
              <a:defRPr/>
            </a:pPr>
            <a:fld id="{204BEB47-C2A9-49C3-9D41-A9CC322BBD33}" type="slidenum">
              <a:rPr lang="es-MX" altLang="es-MX"/>
              <a:pPr>
                <a:defRPr/>
              </a:pPr>
              <a:t>‹Nº›</a:t>
            </a:fld>
            <a:endParaRPr lang="es-MX" altLang="es-MX"/>
          </a:p>
        </p:txBody>
      </p:sp>
    </p:spTree>
    <p:extLst>
      <p:ext uri="{BB962C8B-B14F-4D97-AF65-F5344CB8AC3E}">
        <p14:creationId xmlns:p14="http://schemas.microsoft.com/office/powerpoint/2010/main" val="263625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
        <p:nvSpPr>
          <p:cNvPr id="2" name="Rectangle 6"/>
          <p:cNvSpPr/>
          <p:nvPr/>
        </p:nvSpPr>
        <p:spPr>
          <a:xfrm>
            <a:off x="7827963"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p:cNvSpPr>
            <a:spLocks noGrp="1"/>
          </p:cNvSpPr>
          <p:nvPr>
            <p:ph type="dt" sz="half" idx="10"/>
          </p:nvPr>
        </p:nvSpPr>
        <p:spPr/>
        <p:txBody>
          <a:bodyPr/>
          <a:lstStyle>
            <a:lvl1pPr>
              <a:defRPr/>
            </a:lvl1pPr>
          </a:lstStyle>
          <a:p>
            <a:pPr>
              <a:defRPr/>
            </a:pPr>
            <a:fld id="{22DB490F-6C0D-4279-9710-BB906E59F731}" type="datetimeFigureOut">
              <a:rPr lang="es-MX"/>
              <a:pPr>
                <a:defRPr/>
              </a:pPr>
              <a:t>22/04/2019</a:t>
            </a:fld>
            <a:endParaRPr lang="es-MX"/>
          </a:p>
        </p:txBody>
      </p:sp>
      <p:sp>
        <p:nvSpPr>
          <p:cNvPr id="4" name="Footer Placeholder 2"/>
          <p:cNvSpPr>
            <a:spLocks noGrp="1"/>
          </p:cNvSpPr>
          <p:nvPr>
            <p:ph type="ftr" sz="quarter" idx="11"/>
          </p:nvPr>
        </p:nvSpPr>
        <p:spPr/>
        <p:txBody>
          <a:bodyPr/>
          <a:lstStyle>
            <a:lvl1pPr>
              <a:defRPr/>
            </a:lvl1pPr>
          </a:lstStyle>
          <a:p>
            <a:pPr>
              <a:defRPr/>
            </a:pPr>
            <a:endParaRPr lang="es-MX"/>
          </a:p>
        </p:txBody>
      </p:sp>
      <p:sp>
        <p:nvSpPr>
          <p:cNvPr id="5" name="Slide Number Placeholder 3"/>
          <p:cNvSpPr>
            <a:spLocks noGrp="1"/>
          </p:cNvSpPr>
          <p:nvPr>
            <p:ph type="sldNum" sz="quarter" idx="12"/>
          </p:nvPr>
        </p:nvSpPr>
        <p:spPr/>
        <p:txBody>
          <a:bodyPr/>
          <a:lstStyle>
            <a:lvl1pPr>
              <a:defRPr/>
            </a:lvl1pPr>
          </a:lstStyle>
          <a:p>
            <a:pPr>
              <a:defRPr/>
            </a:pPr>
            <a:fld id="{76D5904E-DFEB-453A-B002-99C47D3D46D7}" type="slidenum">
              <a:rPr lang="es-MX" altLang="es-MX"/>
              <a:pPr>
                <a:defRPr/>
              </a:pPr>
              <a:t>‹Nº›</a:t>
            </a:fld>
            <a:endParaRPr lang="es-MX" altLang="es-MX"/>
          </a:p>
        </p:txBody>
      </p:sp>
    </p:spTree>
    <p:extLst>
      <p:ext uri="{BB962C8B-B14F-4D97-AF65-F5344CB8AC3E}">
        <p14:creationId xmlns:p14="http://schemas.microsoft.com/office/powerpoint/2010/main" val="412843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 Marcador de fecha"/>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defRPr>
            </a:lvl1pPr>
          </a:lstStyle>
          <a:p>
            <a:pPr>
              <a:defRPr/>
            </a:pPr>
            <a:fld id="{F8C9E001-2676-4254-BCA3-0ABAA73E3885}" type="datetimeFigureOut">
              <a:rPr lang="es-MX"/>
              <a:pPr>
                <a:defRPr/>
              </a:pPr>
              <a:t>22/04/2019</a:t>
            </a:fld>
            <a:endParaRPr lang="es-MX"/>
          </a:p>
        </p:txBody>
      </p:sp>
      <p:sp>
        <p:nvSpPr>
          <p:cNvPr id="22" name="21 Marcador de pie de página"/>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lstStyle>
          <a:p>
            <a:pPr>
              <a:defRPr/>
            </a:pPr>
            <a:endParaRPr lang="es-MX"/>
          </a:p>
        </p:txBody>
      </p:sp>
      <p:sp>
        <p:nvSpPr>
          <p:cNvPr id="18" name="17 Marcador de número de diapositiva"/>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defRPr>
            </a:lvl1pPr>
          </a:lstStyle>
          <a:p>
            <a:pPr>
              <a:defRPr/>
            </a:pPr>
            <a:fld id="{18A9F2E1-29FC-4A55-9D8F-C1D53F5EF052}" type="slidenum">
              <a:rPr lang="es-MX"/>
              <a:pPr>
                <a:defRPr/>
              </a:pPr>
              <a:t>‹Nº›</a:t>
            </a:fld>
            <a:endParaRPr lang="es-MX"/>
          </a:p>
        </p:txBody>
      </p:sp>
      <p:pic>
        <p:nvPicPr>
          <p:cNvPr id="1029" name="Imagen 1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400" y="0"/>
            <a:ext cx="56515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6" r:id="rId1"/>
    <p:sldLayoutId id="2147483997" r:id="rId2"/>
    <p:sldLayoutId id="2147483999" r:id="rId3"/>
    <p:sldLayoutId id="2147484000" r:id="rId4"/>
    <p:sldLayoutId id="2147483995" r:id="rId5"/>
    <p:sldLayoutId id="2147484001" r:id="rId6"/>
    <p:sldLayoutId id="2147484002" r:id="rId7"/>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time_continue=257&amp;v=TBrQwKFtZVY" TargetMode="External"/><Relationship Id="rId2" Type="http://schemas.openxmlformats.org/officeDocument/2006/relationships/hyperlink" Target="https://www.youtube.com/watch?v=_m1Uf2OQsq0" TargetMode="External"/><Relationship Id="rId1" Type="http://schemas.openxmlformats.org/officeDocument/2006/relationships/slideLayout" Target="../slideLayouts/slideLayout6.xml"/><Relationship Id="rId6" Type="http://schemas.openxmlformats.org/officeDocument/2006/relationships/hyperlink" Target="https://www.youtube.com/watch?v=ApbPxMhGTro" TargetMode="External"/><Relationship Id="rId5" Type="http://schemas.openxmlformats.org/officeDocument/2006/relationships/hyperlink" Target="https://www.youtube.com/watch?v=EU7CzjBp-lY" TargetMode="External"/><Relationship Id="rId4" Type="http://schemas.openxmlformats.org/officeDocument/2006/relationships/hyperlink" Target="https://www.youtube.com/watch?v=NLNBvD93x1o"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hyperlink" Target="https://www.youtube.com/watch?v=-aii0ms6MyU"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8913" y="404813"/>
            <a:ext cx="11461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16 Subtítulo"/>
          <p:cNvSpPr txBox="1">
            <a:spLocks/>
          </p:cNvSpPr>
          <p:nvPr/>
        </p:nvSpPr>
        <p:spPr bwMode="auto">
          <a:xfrm>
            <a:off x="977900" y="3500438"/>
            <a:ext cx="7772400" cy="21986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defRPr/>
            </a:pPr>
            <a:r>
              <a:rPr lang="es-MX" sz="3600" dirty="0"/>
              <a:t>Plataforma Nacional de </a:t>
            </a:r>
          </a:p>
          <a:p>
            <a:pPr algn="ctr">
              <a:defRPr/>
            </a:pPr>
            <a:r>
              <a:rPr lang="es-MX" sz="3600" dirty="0"/>
              <a:t>Transparencia</a:t>
            </a:r>
          </a:p>
        </p:txBody>
      </p:sp>
      <p:pic>
        <p:nvPicPr>
          <p:cNvPr id="2" name="Imagen 1"/>
          <p:cNvPicPr>
            <a:picLocks noChangeAspect="1"/>
          </p:cNvPicPr>
          <p:nvPr/>
        </p:nvPicPr>
        <p:blipFill rotWithShape="1">
          <a:blip r:embed="rId4"/>
          <a:srcRect l="10236" t="13460" r="10227" b="66380"/>
          <a:stretch/>
        </p:blipFill>
        <p:spPr>
          <a:xfrm>
            <a:off x="1227696" y="4941168"/>
            <a:ext cx="7272808" cy="115212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1"/>
          <p:cNvSpPr>
            <a:spLocks noGrp="1"/>
          </p:cNvSpPr>
          <p:nvPr>
            <p:ph idx="1"/>
          </p:nvPr>
        </p:nvSpPr>
        <p:spPr bwMode="auto">
          <a:xfrm>
            <a:off x="611188" y="170021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66738" indent="-457200" algn="just">
              <a:buFont typeface="Arial" panose="020B0604020202020204" pitchFamily="34" charset="0"/>
              <a:buChar char="•"/>
            </a:pPr>
            <a:r>
              <a:rPr lang="es-MX" altLang="es-MX"/>
              <a:t>Borrado de información en menú de opciones avanzadas. (De forma completa de la base de datos o por rango de registros filtrados).</a:t>
            </a:r>
          </a:p>
          <a:p>
            <a:pPr marL="566738" indent="-457200" algn="just">
              <a:buFont typeface="Arial" panose="020B0604020202020204" pitchFamily="34" charset="0"/>
              <a:buChar char="•"/>
            </a:pPr>
            <a:r>
              <a:rPr lang="es-MX" altLang="es-MX"/>
              <a:t>Simplificación de la operación. El acceso a los formatos es más ágil y dinámico.</a:t>
            </a:r>
          </a:p>
          <a:p>
            <a:pPr marL="566738" indent="-457200" algn="just">
              <a:buFont typeface="Arial" panose="020B0604020202020204" pitchFamily="34" charset="0"/>
              <a:buChar char="•"/>
            </a:pPr>
            <a:r>
              <a:rPr lang="es-MX" altLang="es-MX"/>
              <a:t>Búsqueda de información. Se incorporaron filtros para búsqueda de información por campo, para visualizar o descargar la información que se requiera.</a:t>
            </a:r>
          </a:p>
          <a:p>
            <a:pPr marL="566738" indent="-457200" algn="just">
              <a:buFont typeface="Arial" panose="020B0604020202020204" pitchFamily="34" charset="0"/>
              <a:buChar char="•"/>
            </a:pPr>
            <a:r>
              <a:rPr lang="es-MX" altLang="es-MX"/>
              <a:t>Acepta más caracteres especiales.</a:t>
            </a:r>
          </a:p>
          <a:p>
            <a:pPr marL="566738" indent="-457200" algn="just">
              <a:buFont typeface="Arial" panose="020B0604020202020204" pitchFamily="34" charset="0"/>
              <a:buChar char="•"/>
            </a:pPr>
            <a:r>
              <a:rPr lang="es-MX" altLang="es-MX"/>
              <a:t>Se describe de forma más clara la descripción y ubicación de errores</a:t>
            </a:r>
          </a:p>
        </p:txBody>
      </p:sp>
      <p:sp>
        <p:nvSpPr>
          <p:cNvPr id="26627"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Sistema de Portales de Obligaciones de Transparencia (SIPOT)</a:t>
            </a:r>
          </a:p>
          <a:p>
            <a:pPr marR="0"/>
            <a:endParaRPr lang="es-MX" altLang="es-MX" smtClean="0"/>
          </a:p>
          <a:p>
            <a:pPr marR="0" algn="just"/>
            <a:endParaRPr lang="es-MX" altLang="es-MX" smtClean="0"/>
          </a:p>
          <a:p>
            <a:pPr marR="0" algn="just"/>
            <a:endParaRPr lang="es-MX" altLang="es-MX"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endParaRPr lang="es-MX" sz="2400" dirty="0">
              <a:solidFill>
                <a:srgbClr val="AF7D19"/>
              </a:solidFill>
            </a:endParaRPr>
          </a:p>
          <a:p>
            <a:pPr>
              <a:defRPr/>
            </a:pPr>
            <a:r>
              <a:rPr lang="es-MX" sz="2400" dirty="0">
                <a:solidFill>
                  <a:srgbClr val="AF7D19"/>
                </a:solidFill>
              </a:rPr>
              <a:t>Administración de Información</a:t>
            </a:r>
          </a:p>
          <a:p>
            <a:pPr>
              <a:defRPr/>
            </a:pPr>
            <a:endParaRPr lang="es-MX" sz="2000" b="0" dirty="0"/>
          </a:p>
          <a:p>
            <a:pPr>
              <a:defRPr/>
            </a:pPr>
            <a:endParaRPr lang="es-MX" sz="2000" b="0" dirty="0"/>
          </a:p>
          <a:p>
            <a:pPr>
              <a:defRPr/>
            </a:pPr>
            <a:endParaRPr lang="es-MX" sz="2000" b="0" dirty="0"/>
          </a:p>
        </p:txBody>
      </p:sp>
      <p:sp>
        <p:nvSpPr>
          <p:cNvPr id="132099" name="CuadroTexto 6"/>
          <p:cNvSpPr txBox="1">
            <a:spLocks noChangeArrowheads="1"/>
          </p:cNvSpPr>
          <p:nvPr/>
        </p:nvSpPr>
        <p:spPr bwMode="auto">
          <a:xfrm>
            <a:off x="862013" y="1949450"/>
            <a:ext cx="3654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Filtros Avanzados desplegados</a:t>
            </a:r>
          </a:p>
        </p:txBody>
      </p:sp>
      <p:pic>
        <p:nvPicPr>
          <p:cNvPr id="132100" name="Imagen 15"/>
          <p:cNvPicPr>
            <a:picLocks noChangeAspect="1"/>
          </p:cNvPicPr>
          <p:nvPr/>
        </p:nvPicPr>
        <p:blipFill>
          <a:blip r:embed="rId2">
            <a:extLst>
              <a:ext uri="{28A0092B-C50C-407E-A947-70E740481C1C}">
                <a14:useLocalDpi xmlns:a14="http://schemas.microsoft.com/office/drawing/2010/main" val="0"/>
              </a:ext>
            </a:extLst>
          </a:blip>
          <a:srcRect b="30501"/>
          <a:stretch>
            <a:fillRect/>
          </a:stretch>
        </p:blipFill>
        <p:spPr bwMode="auto">
          <a:xfrm>
            <a:off x="855663" y="2339975"/>
            <a:ext cx="810101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ángulo 13"/>
          <p:cNvSpPr/>
          <p:nvPr/>
        </p:nvSpPr>
        <p:spPr>
          <a:xfrm>
            <a:off x="3683000" y="3255963"/>
            <a:ext cx="2447925" cy="287337"/>
          </a:xfrm>
          <a:prstGeom prst="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MX"/>
          </a:p>
        </p:txBody>
      </p:sp>
      <p:sp>
        <p:nvSpPr>
          <p:cNvPr id="132102" name="CuadroTexto 14"/>
          <p:cNvSpPr txBox="1">
            <a:spLocks noChangeArrowheads="1"/>
          </p:cNvSpPr>
          <p:nvPr/>
        </p:nvSpPr>
        <p:spPr bwMode="auto">
          <a:xfrm>
            <a:off x="6659563" y="3584575"/>
            <a:ext cx="21034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sz="1600"/>
              <a:t>Se buscara por </a:t>
            </a:r>
          </a:p>
          <a:p>
            <a:pPr algn="ctr"/>
            <a:r>
              <a:rPr lang="es-MX" altLang="es-MX" sz="1600"/>
              <a:t>nombre de vialidad</a:t>
            </a:r>
          </a:p>
        </p:txBody>
      </p:sp>
      <p:sp>
        <p:nvSpPr>
          <p:cNvPr id="20" name="Flecha derecha 19"/>
          <p:cNvSpPr/>
          <p:nvPr/>
        </p:nvSpPr>
        <p:spPr>
          <a:xfrm rot="11444851">
            <a:off x="6229350" y="3538538"/>
            <a:ext cx="582613" cy="71437"/>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8" name="Rectángulo 17"/>
          <p:cNvSpPr/>
          <p:nvPr/>
        </p:nvSpPr>
        <p:spPr>
          <a:xfrm>
            <a:off x="3059113" y="4673600"/>
            <a:ext cx="720725" cy="27622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s-MX"/>
          </a:p>
        </p:txBody>
      </p:sp>
      <p:sp>
        <p:nvSpPr>
          <p:cNvPr id="132105" name="CuadroTexto 20"/>
          <p:cNvSpPr txBox="1">
            <a:spLocks noChangeArrowheads="1"/>
          </p:cNvSpPr>
          <p:nvPr/>
        </p:nvSpPr>
        <p:spPr bwMode="auto">
          <a:xfrm>
            <a:off x="2555875" y="5487988"/>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sz="1200"/>
              <a:t>Hacer clic en “Buscar” para que nos despliegue los resultados</a:t>
            </a:r>
          </a:p>
        </p:txBody>
      </p:sp>
      <p:sp>
        <p:nvSpPr>
          <p:cNvPr id="24" name="Flecha derecha 23"/>
          <p:cNvSpPr/>
          <p:nvPr/>
        </p:nvSpPr>
        <p:spPr>
          <a:xfrm rot="15167898">
            <a:off x="3454401" y="5210175"/>
            <a:ext cx="296862" cy="46037"/>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endParaRPr lang="es-MX" sz="2400" dirty="0">
              <a:solidFill>
                <a:srgbClr val="AF7D19"/>
              </a:solidFill>
            </a:endParaRPr>
          </a:p>
          <a:p>
            <a:pPr>
              <a:defRPr/>
            </a:pPr>
            <a:r>
              <a:rPr lang="es-MX" sz="2400" dirty="0">
                <a:solidFill>
                  <a:srgbClr val="AF7D19"/>
                </a:solidFill>
              </a:rPr>
              <a:t>Administración de Información</a:t>
            </a:r>
          </a:p>
          <a:p>
            <a:pPr>
              <a:defRPr/>
            </a:pPr>
            <a:endParaRPr lang="es-MX" sz="2000" b="0" dirty="0"/>
          </a:p>
          <a:p>
            <a:pPr>
              <a:defRPr/>
            </a:pPr>
            <a:endParaRPr lang="es-MX" sz="2000" b="0" dirty="0"/>
          </a:p>
          <a:p>
            <a:pPr>
              <a:defRPr/>
            </a:pPr>
            <a:endParaRPr lang="es-MX" sz="2000" b="0" dirty="0"/>
          </a:p>
        </p:txBody>
      </p:sp>
      <p:pic>
        <p:nvPicPr>
          <p:cNvPr id="133123"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276475"/>
            <a:ext cx="799941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CuadroTexto 7"/>
          <p:cNvSpPr txBox="1">
            <a:spLocks noChangeArrowheads="1"/>
          </p:cNvSpPr>
          <p:nvPr/>
        </p:nvSpPr>
        <p:spPr bwMode="auto">
          <a:xfrm>
            <a:off x="755650" y="1908175"/>
            <a:ext cx="572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Resultados de la búsqueda con Filtros Avanzados</a:t>
            </a:r>
          </a:p>
        </p:txBody>
      </p:sp>
      <p:sp>
        <p:nvSpPr>
          <p:cNvPr id="9" name="Rectángulo 8"/>
          <p:cNvSpPr/>
          <p:nvPr/>
        </p:nvSpPr>
        <p:spPr>
          <a:xfrm>
            <a:off x="7235825" y="5681663"/>
            <a:ext cx="1223963" cy="4841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 name="Rectángulo 5"/>
          <p:cNvSpPr/>
          <p:nvPr/>
        </p:nvSpPr>
        <p:spPr>
          <a:xfrm>
            <a:off x="3563938" y="3213100"/>
            <a:ext cx="2447925"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 name="Flecha derecha 7"/>
          <p:cNvSpPr/>
          <p:nvPr/>
        </p:nvSpPr>
        <p:spPr>
          <a:xfrm rot="3314258">
            <a:off x="5650707" y="4477544"/>
            <a:ext cx="2273300" cy="1349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42161" y="476672"/>
            <a:ext cx="6075702" cy="923330"/>
          </a:xfrm>
          <a:prstGeom prst="rect">
            <a:avLst/>
          </a:prstGeom>
          <a:noFill/>
        </p:spPr>
        <p:txBody>
          <a:bodyPr wrap="none" rtlCol="0">
            <a:spAutoFit/>
          </a:bodyPr>
          <a:lstStyle/>
          <a:p>
            <a:r>
              <a:rPr lang="es-MX" sz="3600" dirty="0" smtClean="0"/>
              <a:t>Videos tutoriales de SIPOT</a:t>
            </a:r>
          </a:p>
          <a:p>
            <a:endParaRPr lang="es-MX" dirty="0"/>
          </a:p>
        </p:txBody>
      </p:sp>
      <p:sp>
        <p:nvSpPr>
          <p:cNvPr id="5" name="CuadroTexto 4"/>
          <p:cNvSpPr txBox="1"/>
          <p:nvPr/>
        </p:nvSpPr>
        <p:spPr>
          <a:xfrm>
            <a:off x="539552" y="1556792"/>
            <a:ext cx="8280920" cy="3970318"/>
          </a:xfrm>
          <a:prstGeom prst="rect">
            <a:avLst/>
          </a:prstGeom>
          <a:noFill/>
        </p:spPr>
        <p:txBody>
          <a:bodyPr wrap="square" rtlCol="0">
            <a:spAutoFit/>
          </a:bodyPr>
          <a:lstStyle/>
          <a:p>
            <a:pPr marL="285750" indent="-285750" algn="just">
              <a:buClr>
                <a:srgbClr val="D60093"/>
              </a:buClr>
              <a:buFont typeface="Wingdings" panose="05000000000000000000" pitchFamily="2" charset="2"/>
              <a:buChar char="§"/>
            </a:pPr>
            <a:r>
              <a:rPr lang="es-MX" dirty="0" smtClean="0"/>
              <a:t>Dar de alta, modificar o eliminar unidades administrativas:</a:t>
            </a:r>
          </a:p>
          <a:p>
            <a:pPr algn="just">
              <a:buClr>
                <a:srgbClr val="D60093"/>
              </a:buClr>
            </a:pPr>
            <a:r>
              <a:rPr lang="es-MX" dirty="0" smtClean="0">
                <a:hlinkClick r:id="rId2"/>
              </a:rPr>
              <a:t>https</a:t>
            </a:r>
            <a:r>
              <a:rPr lang="es-MX" dirty="0">
                <a:hlinkClick r:id="rId2"/>
              </a:rPr>
              <a:t>://www.youtube.com/watch?v=_m1Uf2OQsq0</a:t>
            </a:r>
            <a:endParaRPr lang="es-MX" dirty="0"/>
          </a:p>
          <a:p>
            <a:pPr marL="285750" indent="-285750" algn="just">
              <a:buClr>
                <a:srgbClr val="D60093"/>
              </a:buClr>
              <a:buFont typeface="Wingdings" panose="05000000000000000000" pitchFamily="2" charset="2"/>
              <a:buChar char="§"/>
            </a:pPr>
            <a:endParaRPr lang="es-MX" dirty="0" smtClean="0"/>
          </a:p>
          <a:p>
            <a:pPr marL="285750" indent="-285750" algn="just">
              <a:buClr>
                <a:srgbClr val="D60093"/>
              </a:buClr>
              <a:buFont typeface="Wingdings" panose="05000000000000000000" pitchFamily="2" charset="2"/>
              <a:buChar char="§"/>
            </a:pPr>
            <a:r>
              <a:rPr lang="es-MX" dirty="0" smtClean="0"/>
              <a:t>Asignación de Formatos:</a:t>
            </a:r>
          </a:p>
          <a:p>
            <a:pPr algn="just">
              <a:buClr>
                <a:srgbClr val="D60093"/>
              </a:buClr>
            </a:pPr>
            <a:r>
              <a:rPr lang="es-MX" dirty="0" smtClean="0">
                <a:hlinkClick r:id="rId3"/>
              </a:rPr>
              <a:t>https</a:t>
            </a:r>
            <a:r>
              <a:rPr lang="es-MX" dirty="0">
                <a:hlinkClick r:id="rId3"/>
              </a:rPr>
              <a:t>://</a:t>
            </a:r>
            <a:r>
              <a:rPr lang="es-MX" dirty="0" smtClean="0">
                <a:hlinkClick r:id="rId3"/>
              </a:rPr>
              <a:t>www.youtube.com/watch?time_continue=257&amp;v=TBrQwKFtZVY</a:t>
            </a:r>
            <a:endParaRPr lang="es-MX" dirty="0" smtClean="0"/>
          </a:p>
          <a:p>
            <a:pPr marL="285750" indent="-285750" algn="just">
              <a:buClr>
                <a:srgbClr val="D60093"/>
              </a:buClr>
              <a:buFont typeface="Wingdings" panose="05000000000000000000" pitchFamily="2" charset="2"/>
              <a:buChar char="§"/>
            </a:pPr>
            <a:endParaRPr lang="es-MX" dirty="0" smtClean="0"/>
          </a:p>
          <a:p>
            <a:pPr marL="285750" indent="-285750" algn="just">
              <a:buClr>
                <a:srgbClr val="D60093"/>
              </a:buClr>
              <a:buFont typeface="Wingdings" panose="05000000000000000000" pitchFamily="2" charset="2"/>
              <a:buChar char="§"/>
            </a:pPr>
            <a:r>
              <a:rPr lang="es-MX" dirty="0" smtClean="0"/>
              <a:t>Dar de alta, modificar o eliminar registros con formulario web:</a:t>
            </a:r>
          </a:p>
          <a:p>
            <a:pPr algn="just">
              <a:buClr>
                <a:srgbClr val="D60093"/>
              </a:buClr>
            </a:pPr>
            <a:r>
              <a:rPr lang="es-MX" dirty="0">
                <a:hlinkClick r:id="rId4"/>
              </a:rPr>
              <a:t>https://</a:t>
            </a:r>
            <a:r>
              <a:rPr lang="es-MX" dirty="0" smtClean="0">
                <a:hlinkClick r:id="rId4"/>
              </a:rPr>
              <a:t>www.youtube.com/watch?v=NLNBvD93x1o</a:t>
            </a:r>
            <a:endParaRPr lang="es-MX" dirty="0" smtClean="0"/>
          </a:p>
          <a:p>
            <a:pPr marL="285750" indent="-285750" algn="just">
              <a:buClr>
                <a:srgbClr val="D60093"/>
              </a:buClr>
              <a:buFont typeface="Wingdings" panose="05000000000000000000" pitchFamily="2" charset="2"/>
              <a:buChar char="§"/>
            </a:pPr>
            <a:endParaRPr lang="es-MX" dirty="0"/>
          </a:p>
          <a:p>
            <a:pPr marL="285750" indent="-285750" algn="just">
              <a:buClr>
                <a:srgbClr val="D60093"/>
              </a:buClr>
              <a:buFont typeface="Wingdings" panose="05000000000000000000" pitchFamily="2" charset="2"/>
              <a:buChar char="§"/>
            </a:pPr>
            <a:r>
              <a:rPr lang="es-MX" dirty="0" smtClean="0"/>
              <a:t>Captura de información </a:t>
            </a:r>
            <a:r>
              <a:rPr lang="es-MX" dirty="0"/>
              <a:t>en formatos de Excel </a:t>
            </a:r>
            <a:r>
              <a:rPr lang="es-MX" dirty="0" smtClean="0"/>
              <a:t>con campos tipo tabla:</a:t>
            </a:r>
          </a:p>
          <a:p>
            <a:pPr algn="just">
              <a:buClr>
                <a:srgbClr val="D60093"/>
              </a:buClr>
            </a:pPr>
            <a:r>
              <a:rPr lang="es-MX" dirty="0">
                <a:hlinkClick r:id="rId5"/>
              </a:rPr>
              <a:t>https://</a:t>
            </a:r>
            <a:r>
              <a:rPr lang="es-MX" dirty="0" smtClean="0">
                <a:hlinkClick r:id="rId5"/>
              </a:rPr>
              <a:t>www.youtube.com/watch?v=EU7CzjBp-lY</a:t>
            </a:r>
            <a:endParaRPr lang="es-MX" dirty="0" smtClean="0"/>
          </a:p>
          <a:p>
            <a:pPr algn="just">
              <a:buClr>
                <a:srgbClr val="D60093"/>
              </a:buClr>
            </a:pPr>
            <a:r>
              <a:rPr lang="es-MX" dirty="0">
                <a:hlinkClick r:id="rId6"/>
              </a:rPr>
              <a:t>https://</a:t>
            </a:r>
            <a:r>
              <a:rPr lang="es-MX" dirty="0" smtClean="0">
                <a:hlinkClick r:id="rId6"/>
              </a:rPr>
              <a:t>www.youtube.com/watch?v=ApbPxMhGTro</a:t>
            </a:r>
            <a:endParaRPr lang="es-MX" dirty="0" smtClean="0"/>
          </a:p>
          <a:p>
            <a:pPr algn="just">
              <a:buClr>
                <a:srgbClr val="D60093"/>
              </a:buClr>
            </a:pPr>
            <a:endParaRPr lang="es-MX" dirty="0"/>
          </a:p>
          <a:p>
            <a:pPr algn="just">
              <a:buClr>
                <a:srgbClr val="D60093"/>
              </a:buClr>
            </a:pPr>
            <a:endParaRPr lang="es-MX" dirty="0"/>
          </a:p>
        </p:txBody>
      </p:sp>
    </p:spTree>
    <p:extLst>
      <p:ext uri="{BB962C8B-B14F-4D97-AF65-F5344CB8AC3E}">
        <p14:creationId xmlns:p14="http://schemas.microsoft.com/office/powerpoint/2010/main" val="6762769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471814" y="620688"/>
            <a:ext cx="7345362" cy="779462"/>
          </a:xfrm>
          <a:prstGeom prst="rect">
            <a:avLst/>
          </a:prstGeom>
        </p:spPr>
        <p:txBody>
          <a:bodyPr>
            <a:normAutofit fontScale="67500" lnSpcReduction="20000"/>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defRPr/>
            </a:pPr>
            <a:r>
              <a:rPr lang="es-MX" smtClean="0"/>
              <a:t>Plataforma Nacional de Transparencia</a:t>
            </a:r>
            <a:endParaRPr lang="es-MX" dirty="0"/>
          </a:p>
        </p:txBody>
      </p:sp>
      <p:sp>
        <p:nvSpPr>
          <p:cNvPr id="5" name="Rectángulo 2"/>
          <p:cNvSpPr>
            <a:spLocks noChangeArrowheads="1"/>
          </p:cNvSpPr>
          <p:nvPr/>
        </p:nvSpPr>
        <p:spPr bwMode="auto">
          <a:xfrm>
            <a:off x="-29961" y="2420913"/>
            <a:ext cx="84248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r" eaLnBrk="1" hangingPunct="1"/>
            <a:r>
              <a:rPr lang="es-MX" altLang="es-MX" sz="5400" b="1" dirty="0" smtClean="0"/>
              <a:t>INFORMACIÓN </a:t>
            </a:r>
            <a:r>
              <a:rPr lang="es-MX" altLang="es-MX" sz="5400" b="1" dirty="0"/>
              <a:t>PÚBLICA </a:t>
            </a:r>
            <a:r>
              <a:rPr lang="es-MX" altLang="es-MX" sz="5400" b="1" dirty="0" smtClean="0"/>
              <a:t>(CONSULTA SIPOT)</a:t>
            </a:r>
            <a:endParaRPr lang="es-MX" altLang="es-MX" sz="5400" b="1" dirty="0"/>
          </a:p>
        </p:txBody>
      </p:sp>
      <p:cxnSp>
        <p:nvCxnSpPr>
          <p:cNvPr id="6" name="Conector recto 5"/>
          <p:cNvCxnSpPr/>
          <p:nvPr/>
        </p:nvCxnSpPr>
        <p:spPr>
          <a:xfrm>
            <a:off x="760614" y="5222850"/>
            <a:ext cx="7634287"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062707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403350" y="404813"/>
            <a:ext cx="7345363" cy="777875"/>
          </a:xfrm>
          <a:prstGeom prst="rect">
            <a:avLst/>
          </a:prstGeom>
        </p:spPr>
        <p:txBody>
          <a:bodyPr>
            <a:normAutofit fontScale="67500" lnSpcReduction="200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defRPr/>
            </a:pPr>
            <a:r>
              <a:rPr lang="es-MX" dirty="0"/>
              <a:t>Plataforma Nacional de Transparencia</a:t>
            </a:r>
          </a:p>
          <a:p>
            <a:pPr algn="ctr">
              <a:defRPr/>
            </a:pPr>
            <a:r>
              <a:rPr lang="es-MX" dirty="0" smtClean="0"/>
              <a:t>Información Pública (Consulta SIPOT)</a:t>
            </a:r>
            <a:endParaRPr lang="es-MX" dirty="0"/>
          </a:p>
        </p:txBody>
      </p:sp>
      <p:sp>
        <p:nvSpPr>
          <p:cNvPr id="9" name="Flecha derecha 8"/>
          <p:cNvSpPr/>
          <p:nvPr/>
        </p:nvSpPr>
        <p:spPr>
          <a:xfrm>
            <a:off x="1258888" y="4365625"/>
            <a:ext cx="7207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10" name="Imagen 9"/>
          <p:cNvPicPr>
            <a:picLocks noChangeAspect="1"/>
          </p:cNvPicPr>
          <p:nvPr/>
        </p:nvPicPr>
        <p:blipFill rotWithShape="1">
          <a:blip r:embed="rId2"/>
          <a:srcRect t="9680" r="14563" b="12200"/>
          <a:stretch/>
        </p:blipFill>
        <p:spPr>
          <a:xfrm>
            <a:off x="683568" y="1187045"/>
            <a:ext cx="7812360" cy="4464496"/>
          </a:xfrm>
          <a:prstGeom prst="rect">
            <a:avLst/>
          </a:prstGeom>
        </p:spPr>
      </p:pic>
      <p:sp>
        <p:nvSpPr>
          <p:cNvPr id="2" name="Elipse 1"/>
          <p:cNvSpPr/>
          <p:nvPr/>
        </p:nvSpPr>
        <p:spPr>
          <a:xfrm>
            <a:off x="1979613" y="3148839"/>
            <a:ext cx="1800200" cy="1296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Flecha derecha 2"/>
          <p:cNvSpPr/>
          <p:nvPr/>
        </p:nvSpPr>
        <p:spPr>
          <a:xfrm>
            <a:off x="1283629" y="3688874"/>
            <a:ext cx="413344"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944294" y="5877272"/>
            <a:ext cx="7860371" cy="646331"/>
          </a:xfrm>
          <a:prstGeom prst="rect">
            <a:avLst/>
          </a:prstGeom>
          <a:noFill/>
        </p:spPr>
        <p:txBody>
          <a:bodyPr wrap="square" rtlCol="0">
            <a:spAutoFit/>
          </a:bodyPr>
          <a:lstStyle/>
          <a:p>
            <a:r>
              <a:rPr lang="es-MX" dirty="0" smtClean="0"/>
              <a:t>En este apartado, la ciudadanía puede consultar la información que publicó cada sujeto obligado de sus obligaciones de transparencia.</a:t>
            </a:r>
            <a:endParaRPr lang="es-MX"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55576" y="2132856"/>
            <a:ext cx="7200800" cy="1138773"/>
          </a:xfrm>
          <a:prstGeom prst="rect">
            <a:avLst/>
          </a:prstGeom>
        </p:spPr>
        <p:txBody>
          <a:bodyPr wrap="square">
            <a:spAutoFit/>
          </a:bodyPr>
          <a:lstStyle/>
          <a:p>
            <a:pPr marL="285750" indent="-285750">
              <a:buClr>
                <a:srgbClr val="D60093"/>
              </a:buClr>
              <a:buFont typeface="Wingdings" panose="05000000000000000000" pitchFamily="2" charset="2"/>
              <a:buChar char="§"/>
            </a:pPr>
            <a:r>
              <a:rPr lang="es-MX" sz="2400" dirty="0" smtClean="0"/>
              <a:t>Guía para la consulta de información pública en SIPOT</a:t>
            </a:r>
            <a:endParaRPr lang="es-MX" sz="2400" dirty="0" smtClean="0">
              <a:hlinkClick r:id="rId2"/>
            </a:endParaRPr>
          </a:p>
          <a:p>
            <a:r>
              <a:rPr lang="es-MX" sz="2000" dirty="0" smtClean="0">
                <a:hlinkClick r:id="rId2"/>
              </a:rPr>
              <a:t>https</a:t>
            </a:r>
            <a:r>
              <a:rPr lang="es-MX" sz="2000" dirty="0">
                <a:hlinkClick r:id="rId2"/>
              </a:rPr>
              <a:t>://www.youtube.com/watch?v=-aii0ms6MyU</a:t>
            </a:r>
            <a:endParaRPr lang="es-MX" sz="2000" dirty="0"/>
          </a:p>
        </p:txBody>
      </p:sp>
      <p:sp>
        <p:nvSpPr>
          <p:cNvPr id="5" name="Título 1"/>
          <p:cNvSpPr txBox="1">
            <a:spLocks/>
          </p:cNvSpPr>
          <p:nvPr/>
        </p:nvSpPr>
        <p:spPr>
          <a:xfrm>
            <a:off x="1115616" y="404664"/>
            <a:ext cx="7345363" cy="777875"/>
          </a:xfrm>
          <a:prstGeom prst="rect">
            <a:avLst/>
          </a:prstGeom>
        </p:spPr>
        <p:txBody>
          <a:bodyPr>
            <a:normAutofit fontScale="67500" lnSpcReduction="200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defRPr/>
            </a:pPr>
            <a:r>
              <a:rPr lang="es-MX" dirty="0"/>
              <a:t>Plataforma Nacional de Transparencia</a:t>
            </a:r>
          </a:p>
          <a:p>
            <a:pPr algn="ctr">
              <a:defRPr/>
            </a:pPr>
            <a:r>
              <a:rPr lang="es-MX" dirty="0" smtClean="0"/>
              <a:t>Información Pública (Consulta SIPOT)</a:t>
            </a:r>
            <a:endParaRPr lang="es-MX" dirty="0"/>
          </a:p>
        </p:txBody>
      </p:sp>
    </p:spTree>
    <p:extLst>
      <p:ext uri="{BB962C8B-B14F-4D97-AF65-F5344CB8AC3E}">
        <p14:creationId xmlns:p14="http://schemas.microsoft.com/office/powerpoint/2010/main" val="34046703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84213" y="260350"/>
            <a:ext cx="8351837" cy="1204913"/>
          </a:xfrm>
        </p:spPr>
        <p:txBody>
          <a:bodyPr>
            <a:normAutofit fontScale="90000"/>
          </a:bodyPr>
          <a:lstStyle/>
          <a:p>
            <a:pPr algn="ctr" eaLnBrk="1" fontAlgn="auto" hangingPunct="1">
              <a:spcAft>
                <a:spcPts val="0"/>
              </a:spcAft>
              <a:defRPr/>
            </a:pPr>
            <a:r>
              <a:rPr lang="es-MX" dirty="0"/>
              <a:t>Soporte Técnico / Niveles de Atención</a:t>
            </a:r>
          </a:p>
        </p:txBody>
      </p:sp>
      <p:sp>
        <p:nvSpPr>
          <p:cNvPr id="5" name="CuadroTexto 4"/>
          <p:cNvSpPr txBox="1">
            <a:spLocks noChangeArrowheads="1"/>
          </p:cNvSpPr>
          <p:nvPr/>
        </p:nvSpPr>
        <p:spPr bwMode="auto">
          <a:xfrm>
            <a:off x="496888" y="1628775"/>
            <a:ext cx="83931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eaLnBrk="1" hangingPunct="1">
              <a:buFont typeface="Lucida Sans Unicode" panose="020B0602030504020204" pitchFamily="34" charset="0"/>
              <a:buAutoNum type="arabicPeriod"/>
            </a:pPr>
            <a:r>
              <a:rPr lang="es-MX" altLang="es-MX" sz="2400" b="1">
                <a:cs typeface="Arial" panose="020B0604020202020204" pitchFamily="34" charset="0"/>
              </a:rPr>
              <a:t>Primer nivel de atención</a:t>
            </a:r>
            <a:r>
              <a:rPr lang="es-MX" altLang="es-MX" sz="2400">
                <a:cs typeface="Arial" panose="020B0604020202020204" pitchFamily="34" charset="0"/>
              </a:rPr>
              <a:t>: áreas de tecnologías de los </a:t>
            </a:r>
            <a:r>
              <a:rPr lang="es-MX" altLang="es-MX" sz="2400" b="1">
                <a:cs typeface="Arial" panose="020B0604020202020204" pitchFamily="34" charset="0"/>
              </a:rPr>
              <a:t>sujetos obligados</a:t>
            </a:r>
            <a:r>
              <a:rPr lang="es-MX" altLang="es-MX" sz="2400">
                <a:cs typeface="Arial" panose="020B0604020202020204" pitchFamily="34" charset="0"/>
              </a:rPr>
              <a:t>, darán asistencia y soporte en los sistemas de la Plataforma Nacional, equipo de cómputo y comunicaciones.</a:t>
            </a:r>
          </a:p>
          <a:p>
            <a:pPr algn="just" eaLnBrk="1" hangingPunct="1">
              <a:buFont typeface="Lucida Sans Unicode" panose="020B0602030504020204" pitchFamily="34" charset="0"/>
              <a:buAutoNum type="arabicPeriod" startAt="2"/>
            </a:pPr>
            <a:r>
              <a:rPr lang="es-MX" altLang="es-MX" sz="2400" b="1">
                <a:cs typeface="Arial" panose="020B0604020202020204" pitchFamily="34" charset="0"/>
              </a:rPr>
              <a:t>Segundo nivel de atención</a:t>
            </a:r>
            <a:r>
              <a:rPr lang="es-MX" altLang="es-MX" sz="2400">
                <a:cs typeface="Arial" panose="020B0604020202020204" pitchFamily="34" charset="0"/>
              </a:rPr>
              <a:t>: Unidad de Sistemas del </a:t>
            </a:r>
            <a:r>
              <a:rPr lang="es-MX" altLang="es-MX" sz="2400" b="1">
                <a:cs typeface="Arial" panose="020B0604020202020204" pitchFamily="34" charset="0"/>
              </a:rPr>
              <a:t>IVAI</a:t>
            </a:r>
            <a:r>
              <a:rPr lang="es-MX" altLang="es-MX" sz="2400">
                <a:cs typeface="Arial" panose="020B0604020202020204" pitchFamily="34" charset="0"/>
              </a:rPr>
              <a:t>.</a:t>
            </a:r>
          </a:p>
          <a:p>
            <a:pPr algn="just" eaLnBrk="1" hangingPunct="1">
              <a:buFont typeface="Lucida Sans Unicode" panose="020B0602030504020204" pitchFamily="34" charset="0"/>
              <a:buAutoNum type="arabicPeriod" startAt="3"/>
            </a:pPr>
            <a:r>
              <a:rPr lang="es-MX" altLang="es-MX" sz="2400" b="1">
                <a:cs typeface="Arial" panose="020B0604020202020204" pitchFamily="34" charset="0"/>
              </a:rPr>
              <a:t>Tercer nivel de atención</a:t>
            </a:r>
            <a:r>
              <a:rPr lang="es-MX" altLang="es-MX" sz="2400">
                <a:cs typeface="Arial" panose="020B0604020202020204" pitchFamily="34" charset="0"/>
              </a:rPr>
              <a:t>: será brindado por el área de tecnologías del </a:t>
            </a:r>
            <a:r>
              <a:rPr lang="es-MX" altLang="es-MX" sz="2400" b="1">
                <a:cs typeface="Arial" panose="020B0604020202020204" pitchFamily="34" charset="0"/>
              </a:rPr>
              <a:t>INAI</a:t>
            </a:r>
            <a:r>
              <a:rPr lang="es-MX" altLang="es-MX" sz="2400">
                <a:cs typeface="Arial" panose="020B0604020202020204" pitchFamily="34" charset="0"/>
              </a:rPr>
              <a:t>, que dará asistencia y soporte para las mejoras y funcionalidad en la operación de la Plataforma Nacional, así como en la resolución de problemas que se presenten en la configuración general.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755650" y="1052513"/>
            <a:ext cx="8229600" cy="4525962"/>
          </a:xfrm>
        </p:spPr>
        <p:txBody>
          <a:bodyPr/>
          <a:lstStyle/>
          <a:p>
            <a:pPr marL="0" algn="ctr" eaLnBrk="1" fontAlgn="auto" hangingPunct="1">
              <a:spcBef>
                <a:spcPts val="0"/>
              </a:spcBef>
              <a:spcAft>
                <a:spcPts val="0"/>
              </a:spcAft>
              <a:buClrTx/>
              <a:buSzTx/>
              <a:defRPr/>
            </a:pPr>
            <a:r>
              <a:rPr lang="es-MX" sz="4400" b="1">
                <a:solidFill>
                  <a:srgbClr val="594228"/>
                </a:solidFill>
              </a:rPr>
              <a:t>L.S.C.A. Esmeralda Méndez Aragón</a:t>
            </a:r>
            <a:endParaRPr lang="es-MX" sz="4400">
              <a:solidFill>
                <a:srgbClr val="594228"/>
              </a:solidFill>
            </a:endParaRPr>
          </a:p>
          <a:p>
            <a:pPr marL="0" algn="ctr" eaLnBrk="1" fontAlgn="auto" hangingPunct="1">
              <a:spcBef>
                <a:spcPts val="0"/>
              </a:spcBef>
              <a:spcAft>
                <a:spcPts val="0"/>
              </a:spcAft>
              <a:buClrTx/>
              <a:buSzTx/>
              <a:defRPr/>
            </a:pPr>
            <a:r>
              <a:rPr lang="es-MX" sz="3600">
                <a:solidFill>
                  <a:srgbClr val="594228"/>
                </a:solidFill>
              </a:rPr>
              <a:t>Titular de la Unidad de Sistemas Informáticos</a:t>
            </a:r>
          </a:p>
          <a:p>
            <a:pPr marL="0" algn="ctr">
              <a:spcBef>
                <a:spcPts val="0"/>
              </a:spcBef>
              <a:buClrTx/>
              <a:buSzTx/>
              <a:defRPr/>
            </a:pPr>
            <a:endParaRPr sz="2800">
              <a:solidFill>
                <a:srgbClr val="594228"/>
              </a:solidFill>
            </a:endParaRPr>
          </a:p>
          <a:p>
            <a:pPr marL="0" algn="ctr">
              <a:spcBef>
                <a:spcPts val="0"/>
              </a:spcBef>
              <a:buClrTx/>
              <a:buSzTx/>
              <a:defRPr/>
            </a:pPr>
            <a:r>
              <a:rPr sz="2800">
                <a:solidFill>
                  <a:srgbClr val="594228"/>
                </a:solidFill>
              </a:rPr>
              <a:t>contactoinfomex@verivai.org.mx</a:t>
            </a:r>
          </a:p>
          <a:p>
            <a:pPr>
              <a:defRPr/>
            </a:pPr>
            <a:endParaRPr lang="es-MX"/>
          </a:p>
        </p:txBody>
      </p:sp>
      <p:pic>
        <p:nvPicPr>
          <p:cNvPr id="146435" name="Imagen 2"/>
          <p:cNvPicPr>
            <a:picLocks noChangeAspect="1"/>
          </p:cNvPicPr>
          <p:nvPr/>
        </p:nvPicPr>
        <p:blipFill>
          <a:blip r:embed="rId3">
            <a:extLst>
              <a:ext uri="{28A0092B-C50C-407E-A947-70E740481C1C}">
                <a14:useLocalDpi xmlns:a14="http://schemas.microsoft.com/office/drawing/2010/main" val="0"/>
              </a:ext>
            </a:extLst>
          </a:blip>
          <a:srcRect b="48972"/>
          <a:stretch>
            <a:fillRect/>
          </a:stretch>
        </p:blipFill>
        <p:spPr bwMode="auto">
          <a:xfrm>
            <a:off x="539750" y="3789363"/>
            <a:ext cx="860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Imagen 4"/>
          <p:cNvPicPr>
            <a:picLocks noChangeAspect="1"/>
          </p:cNvPicPr>
          <p:nvPr/>
        </p:nvPicPr>
        <p:blipFill>
          <a:blip r:embed="rId4">
            <a:extLst>
              <a:ext uri="{28A0092B-C50C-407E-A947-70E740481C1C}">
                <a14:useLocalDpi xmlns:a14="http://schemas.microsoft.com/office/drawing/2010/main" val="0"/>
              </a:ext>
            </a:extLst>
          </a:blip>
          <a:srcRect r="833"/>
          <a:stretch>
            <a:fillRect/>
          </a:stretch>
        </p:blipFill>
        <p:spPr bwMode="auto">
          <a:xfrm>
            <a:off x="539750" y="4559300"/>
            <a:ext cx="856932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27584" y="548680"/>
            <a:ext cx="7632700" cy="12446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smtClean="0">
                <a:solidFill>
                  <a:schemeClr val="accent2">
                    <a:lumMod val="75000"/>
                  </a:schemeClr>
                </a:solidFill>
              </a:rPr>
              <a:t>Documentos básicos</a:t>
            </a:r>
            <a:endParaRPr lang="es-MX" dirty="0">
              <a:solidFill>
                <a:schemeClr val="accent2">
                  <a:lumMod val="75000"/>
                </a:schemeClr>
              </a:solidFill>
            </a:endParaRPr>
          </a:p>
        </p:txBody>
      </p:sp>
      <p:sp>
        <p:nvSpPr>
          <p:cNvPr id="5" name="Título 1"/>
          <p:cNvSpPr txBox="1">
            <a:spLocks/>
          </p:cNvSpPr>
          <p:nvPr/>
        </p:nvSpPr>
        <p:spPr>
          <a:xfrm>
            <a:off x="579934" y="1217018"/>
            <a:ext cx="8388350" cy="1152525"/>
          </a:xfrm>
          <a:prstGeom prst="rect">
            <a:avLst/>
          </a:prstGeom>
        </p:spPr>
        <p:txBody>
          <a:bodyPr/>
          <a:lstStyle>
            <a:lvl1pPr algn="l" rtl="0" eaLnBrk="0" fontAlgn="base" hangingPunct="0">
              <a:spcBef>
                <a:spcPct val="0"/>
              </a:spcBef>
              <a:spcAft>
                <a:spcPct val="0"/>
              </a:spcAft>
              <a:defRPr sz="32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marL="514350" indent="-514350">
              <a:lnSpc>
                <a:spcPct val="150000"/>
              </a:lnSpc>
              <a:buFont typeface="Arial" panose="020B0604020202020204" pitchFamily="34" charset="0"/>
              <a:buChar char="•"/>
              <a:defRPr/>
            </a:pPr>
            <a:r>
              <a:rPr lang="es-MX" dirty="0">
                <a:solidFill>
                  <a:schemeClr val="tx1"/>
                </a:solidFill>
                <a:latin typeface="Arial" panose="020B0604020202020204" pitchFamily="34" charset="0"/>
                <a:cs typeface="Arial" panose="020B0604020202020204" pitchFamily="34" charset="0"/>
              </a:rPr>
              <a:t>Lineamientos técnicos </a:t>
            </a:r>
            <a:r>
              <a:rPr lang="es-MX" dirty="0" smtClean="0">
                <a:solidFill>
                  <a:schemeClr val="tx1"/>
                </a:solidFill>
                <a:latin typeface="Arial" panose="020B0604020202020204" pitchFamily="34" charset="0"/>
                <a:cs typeface="Arial" panose="020B0604020202020204" pitchFamily="34" charset="0"/>
              </a:rPr>
              <a:t>generales</a:t>
            </a:r>
          </a:p>
          <a:p>
            <a:pPr marL="514350" indent="-514350">
              <a:lnSpc>
                <a:spcPct val="150000"/>
              </a:lnSpc>
              <a:buFont typeface="Arial" panose="020B0604020202020204" pitchFamily="34" charset="0"/>
              <a:buChar char="•"/>
              <a:defRPr/>
            </a:pPr>
            <a:r>
              <a:rPr lang="es-MX" dirty="0" smtClean="0">
                <a:solidFill>
                  <a:schemeClr val="tx1"/>
                </a:solidFill>
                <a:latin typeface="Arial" panose="020B0604020202020204" pitchFamily="34" charset="0"/>
                <a:cs typeface="Arial" panose="020B0604020202020204" pitchFamily="34" charset="0"/>
              </a:rPr>
              <a:t>Lineamientos de las obligaciones de transparencia locales.</a:t>
            </a:r>
            <a:endParaRPr lang="es-MX" dirty="0">
              <a:solidFill>
                <a:schemeClr val="tx1"/>
              </a:solidFill>
              <a:latin typeface="Arial" panose="020B0604020202020204" pitchFamily="34" charset="0"/>
              <a:cs typeface="Arial" panose="020B0604020202020204" pitchFamily="34" charset="0"/>
            </a:endParaRPr>
          </a:p>
          <a:p>
            <a:pPr marL="514350" indent="-514350">
              <a:lnSpc>
                <a:spcPct val="150000"/>
              </a:lnSpc>
              <a:buFont typeface="Arial" panose="020B0604020202020204" pitchFamily="34" charset="0"/>
              <a:buChar char="•"/>
              <a:defRPr/>
            </a:pPr>
            <a:r>
              <a:rPr lang="es-MX" dirty="0">
                <a:solidFill>
                  <a:schemeClr val="tx1"/>
                </a:solidFill>
                <a:latin typeface="Arial" panose="020B0604020202020204" pitchFamily="34" charset="0"/>
                <a:cs typeface="Arial" panose="020B0604020202020204" pitchFamily="34" charset="0"/>
              </a:rPr>
              <a:t>Tabla de Aplicabilidad.</a:t>
            </a:r>
          </a:p>
          <a:p>
            <a:pPr marL="514350" indent="-514350">
              <a:lnSpc>
                <a:spcPct val="150000"/>
              </a:lnSpc>
              <a:buFont typeface="Arial" panose="020B0604020202020204" pitchFamily="34" charset="0"/>
              <a:buChar char="•"/>
              <a:defRPr/>
            </a:pPr>
            <a:r>
              <a:rPr lang="es-MX" dirty="0">
                <a:solidFill>
                  <a:schemeClr val="tx1"/>
                </a:solidFill>
                <a:latin typeface="Arial" panose="020B0604020202020204" pitchFamily="34" charset="0"/>
                <a:cs typeface="Arial" panose="020B0604020202020204" pitchFamily="34" charset="0"/>
              </a:rPr>
              <a:t>Diccionario de datos.</a:t>
            </a:r>
          </a:p>
          <a:p>
            <a:pPr marL="514350" indent="-514350">
              <a:lnSpc>
                <a:spcPct val="150000"/>
              </a:lnSpc>
              <a:buFont typeface="Arial" panose="020B0604020202020204" pitchFamily="34" charset="0"/>
              <a:buChar char="•"/>
              <a:defRPr/>
            </a:pPr>
            <a:r>
              <a:rPr lang="es-MX" dirty="0">
                <a:solidFill>
                  <a:schemeClr val="tx1"/>
                </a:solidFill>
                <a:latin typeface="Arial" panose="020B0604020202020204" pitchFamily="34" charset="0"/>
                <a:cs typeface="Arial" panose="020B0604020202020204" pitchFamily="34" charset="0"/>
              </a:rPr>
              <a:t>Tabla de actualización y conservación</a:t>
            </a:r>
          </a:p>
          <a:p>
            <a:pPr marL="514350" indent="-514350">
              <a:lnSpc>
                <a:spcPct val="150000"/>
              </a:lnSpc>
              <a:buFont typeface="Arial" panose="020B0604020202020204" pitchFamily="34" charset="0"/>
              <a:buChar char="•"/>
              <a:defRPr/>
            </a:pPr>
            <a:r>
              <a:rPr lang="es-MX" dirty="0">
                <a:solidFill>
                  <a:schemeClr val="tx1"/>
                </a:solidFill>
                <a:latin typeface="Arial" panose="020B0604020202020204" pitchFamily="34" charset="0"/>
                <a:cs typeface="Arial" panose="020B0604020202020204" pitchFamily="34" charset="0"/>
              </a:rPr>
              <a:t>Información a cargar.</a:t>
            </a:r>
            <a:endParaRPr lang="es-MX" dirty="0"/>
          </a:p>
          <a:p>
            <a:pPr algn="ctr">
              <a:defRPr/>
            </a:pPr>
            <a:endParaRPr lang="es-MX" dirty="0"/>
          </a:p>
        </p:txBody>
      </p:sp>
      <p:pic>
        <p:nvPicPr>
          <p:cNvPr id="6"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2859" y="2852143"/>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035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izquierda y derecha 3"/>
          <p:cNvSpPr/>
          <p:nvPr/>
        </p:nvSpPr>
        <p:spPr>
          <a:xfrm>
            <a:off x="2594443" y="2864175"/>
            <a:ext cx="1373237" cy="490772"/>
          </a:xfrm>
          <a:prstGeom prst="lef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14"/>
          <p:cNvSpPr txBox="1">
            <a:spLocks noChangeArrowheads="1"/>
          </p:cNvSpPr>
          <p:nvPr/>
        </p:nvSpPr>
        <p:spPr bwMode="auto">
          <a:xfrm>
            <a:off x="2183334" y="3581787"/>
            <a:ext cx="205638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lnSpc>
                <a:spcPts val="2000"/>
              </a:lnSpc>
            </a:pPr>
            <a:r>
              <a:rPr lang="es-MX" altLang="es-MX" sz="2400" b="1" dirty="0">
                <a:cs typeface="Arial" panose="020B0604020202020204" pitchFamily="34" charset="0"/>
              </a:rPr>
              <a:t>Base de datos estructurada</a:t>
            </a:r>
            <a:endParaRPr lang="es-MX" altLang="es-MX" sz="2400" dirty="0">
              <a:cs typeface="Arial" panose="020B0604020202020204" pitchFamily="34" charset="0"/>
            </a:endParaRPr>
          </a:p>
        </p:txBody>
      </p:sp>
      <p:pic>
        <p:nvPicPr>
          <p:cNvPr id="6"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729" y="1667245"/>
            <a:ext cx="1463960" cy="2531354"/>
          </a:xfrm>
          <a:prstGeom prst="rect">
            <a:avLst/>
          </a:prstGeom>
          <a:effectLst>
            <a:outerShdw blurRad="76200" dir="18900000" sy="23000" kx="-1200000" algn="bl" rotWithShape="0">
              <a:prstClr val="black">
                <a:alpha val="20000"/>
              </a:prstClr>
            </a:outerShdw>
          </a:effectLst>
          <a:scene3d>
            <a:camera prst="orthographicFront">
              <a:rot lat="597694" lon="2047171" rev="21295385"/>
            </a:camera>
            <a:lightRig rig="chilly" dir="t">
              <a:rot lat="0" lon="0" rev="4200000"/>
            </a:lightRig>
          </a:scene3d>
          <a:sp3d z="107950" extrusionH="330200" prstMaterial="metal">
            <a:bevelT prst="slope"/>
            <a:bevelB w="165100" prst="coolSlant"/>
          </a:sp3d>
        </p:spPr>
      </p:pic>
      <p:sp>
        <p:nvSpPr>
          <p:cNvPr id="7" name="Título 1"/>
          <p:cNvSpPr txBox="1">
            <a:spLocks/>
          </p:cNvSpPr>
          <p:nvPr/>
        </p:nvSpPr>
        <p:spPr>
          <a:xfrm>
            <a:off x="1331640" y="548680"/>
            <a:ext cx="8229600" cy="1143000"/>
          </a:xfrm>
          <a:prstGeom prst="rect">
            <a:avLst/>
          </a:prstGeom>
        </p:spPr>
        <p:txBody>
          <a:bodyPr/>
          <a:lstStyle>
            <a:lvl1pPr algn="l" rtl="0" eaLnBrk="0" fontAlgn="base" hangingPunct="0">
              <a:spcBef>
                <a:spcPct val="0"/>
              </a:spcBef>
              <a:spcAft>
                <a:spcPct val="0"/>
              </a:spcAft>
              <a:defRPr sz="32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eaLnBrk="1" fontAlgn="auto" hangingPunct="1">
              <a:spcAft>
                <a:spcPts val="0"/>
              </a:spcAft>
              <a:defRPr/>
            </a:pPr>
            <a:r>
              <a:rPr lang="es-MX" dirty="0"/>
              <a:t>Relación Lineamientos – SIPOT.</a:t>
            </a:r>
          </a:p>
        </p:txBody>
      </p:sp>
      <p:sp>
        <p:nvSpPr>
          <p:cNvPr id="8" name="CuadroTexto 16"/>
          <p:cNvSpPr txBox="1">
            <a:spLocks noChangeArrowheads="1"/>
          </p:cNvSpPr>
          <p:nvPr/>
        </p:nvSpPr>
        <p:spPr bwMode="auto">
          <a:xfrm>
            <a:off x="637902" y="4731742"/>
            <a:ext cx="32543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eaLnBrk="1" hangingPunct="1">
              <a:lnSpc>
                <a:spcPts val="2000"/>
              </a:lnSpc>
            </a:pPr>
            <a:r>
              <a:rPr lang="es-MX" altLang="es-MX" sz="2000">
                <a:cs typeface="Arial" panose="020B0604020202020204" pitchFamily="34" charset="0"/>
              </a:rPr>
              <a:t>Lineamientos Técnicos Generales establecen: políticas, criterios y formatos para cargar información en el </a:t>
            </a:r>
            <a:r>
              <a:rPr lang="es-MX" altLang="es-MX" sz="2000" b="1">
                <a:cs typeface="Arial" panose="020B0604020202020204" pitchFamily="34" charset="0"/>
              </a:rPr>
              <a:t>SIPOT</a:t>
            </a:r>
          </a:p>
        </p:txBody>
      </p:sp>
      <p:pic>
        <p:nvPicPr>
          <p:cNvPr id="9" name="Imagen 8"/>
          <p:cNvPicPr>
            <a:picLocks noChangeAspect="1"/>
          </p:cNvPicPr>
          <p:nvPr/>
        </p:nvPicPr>
        <p:blipFill rotWithShape="1">
          <a:blip r:embed="rId3"/>
          <a:srcRect l="9646" t="9680" r="20699" b="8420"/>
          <a:stretch/>
        </p:blipFill>
        <p:spPr>
          <a:xfrm>
            <a:off x="4237443" y="1146815"/>
            <a:ext cx="4673971" cy="3434719"/>
          </a:xfrm>
          <a:prstGeom prst="rect">
            <a:avLst/>
          </a:prstGeom>
        </p:spPr>
      </p:pic>
    </p:spTree>
    <p:extLst>
      <p:ext uri="{BB962C8B-B14F-4D97-AF65-F5344CB8AC3E}">
        <p14:creationId xmlns:p14="http://schemas.microsoft.com/office/powerpoint/2010/main" val="2312073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14400" y="195261"/>
            <a:ext cx="8410128"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eaLnBrk="1" fontAlgn="auto" hangingPunct="1">
              <a:spcAft>
                <a:spcPts val="0"/>
              </a:spcAft>
              <a:defRPr/>
            </a:pPr>
            <a:r>
              <a:rPr lang="es-MX" dirty="0" smtClean="0"/>
              <a:t>¿Quiénes atenderán obligaciones en el SIPOT?</a:t>
            </a:r>
            <a:endParaRPr lang="es-MX" dirty="0"/>
          </a:p>
        </p:txBody>
      </p:sp>
      <p:sp>
        <p:nvSpPr>
          <p:cNvPr id="5" name="CuadroTexto 2"/>
          <p:cNvSpPr txBox="1">
            <a:spLocks noChangeArrowheads="1"/>
          </p:cNvSpPr>
          <p:nvPr/>
        </p:nvSpPr>
        <p:spPr bwMode="auto">
          <a:xfrm>
            <a:off x="4499992" y="1338261"/>
            <a:ext cx="444817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eaLnBrk="1" hangingPunct="1">
              <a:buFont typeface="Arial" panose="020B0604020202020204" pitchFamily="34" charset="0"/>
              <a:buChar char="•"/>
            </a:pPr>
            <a:r>
              <a:rPr lang="es-MX" altLang="es-MX" sz="2800" b="1" dirty="0">
                <a:cs typeface="Arial" panose="020B0604020202020204" pitchFamily="34" charset="0"/>
              </a:rPr>
              <a:t>Titulares de las Unidades de Transparencia </a:t>
            </a:r>
            <a:r>
              <a:rPr lang="es-MX" altLang="es-MX" sz="2800" dirty="0">
                <a:cs typeface="Arial" panose="020B0604020202020204" pitchFamily="34" charset="0"/>
              </a:rPr>
              <a:t>de los SO con el rol “</a:t>
            </a:r>
            <a:r>
              <a:rPr lang="es-MX" altLang="es-MX" sz="2800" b="1" dirty="0">
                <a:solidFill>
                  <a:srgbClr val="9F4E79"/>
                </a:solidFill>
                <a:cs typeface="Arial" panose="020B0604020202020204" pitchFamily="34" charset="0"/>
              </a:rPr>
              <a:t>Administrador de sujeto obligado</a:t>
            </a:r>
            <a:r>
              <a:rPr lang="es-MX" altLang="es-MX" sz="2800" dirty="0">
                <a:cs typeface="Arial" panose="020B0604020202020204" pitchFamily="34" charset="0"/>
              </a:rPr>
              <a:t>”</a:t>
            </a:r>
          </a:p>
          <a:p>
            <a:pPr algn="just" eaLnBrk="1" hangingPunct="1">
              <a:buFont typeface="Arial" panose="020B0604020202020204" pitchFamily="34" charset="0"/>
              <a:buChar char="•"/>
            </a:pPr>
            <a:endParaRPr lang="es-MX" altLang="es-MX" dirty="0">
              <a:cs typeface="Arial" panose="020B0604020202020204" pitchFamily="34" charset="0"/>
            </a:endParaRPr>
          </a:p>
          <a:p>
            <a:pPr algn="just" eaLnBrk="1" hangingPunct="1">
              <a:buFont typeface="Arial" panose="020B0604020202020204" pitchFamily="34" charset="0"/>
              <a:buChar char="•"/>
            </a:pPr>
            <a:r>
              <a:rPr lang="es-MX" altLang="es-MX" sz="2800" dirty="0">
                <a:cs typeface="Arial" panose="020B0604020202020204" pitchFamily="34" charset="0"/>
              </a:rPr>
              <a:t>Enlaces designados por los titulares de las </a:t>
            </a:r>
            <a:r>
              <a:rPr lang="es-MX" altLang="es-MX" sz="2800" b="1" dirty="0">
                <a:cs typeface="Arial" panose="020B0604020202020204" pitchFamily="34" charset="0"/>
              </a:rPr>
              <a:t>Unidades Administrativas </a:t>
            </a:r>
            <a:r>
              <a:rPr lang="es-MX" altLang="es-MX" sz="2800" dirty="0">
                <a:cs typeface="Arial" panose="020B0604020202020204" pitchFamily="34" charset="0"/>
              </a:rPr>
              <a:t>con el rol “</a:t>
            </a:r>
            <a:r>
              <a:rPr lang="es-MX" altLang="es-MX" sz="2800" b="1" dirty="0">
                <a:solidFill>
                  <a:srgbClr val="9F4E79"/>
                </a:solidFill>
                <a:cs typeface="Arial" panose="020B0604020202020204" pitchFamily="34" charset="0"/>
              </a:rPr>
              <a:t>Administrador de Unidad Administrativa</a:t>
            </a:r>
            <a:r>
              <a:rPr lang="es-MX" altLang="es-MX" sz="2800" dirty="0">
                <a:cs typeface="Arial" panose="020B0604020202020204" pitchFamily="34" charset="0"/>
              </a:rPr>
              <a:t>”</a:t>
            </a:r>
          </a:p>
        </p:txBody>
      </p:sp>
      <p:pic>
        <p:nvPicPr>
          <p:cNvPr id="6" name="Imagen 5"/>
          <p:cNvPicPr>
            <a:picLocks noChangeAspect="1"/>
          </p:cNvPicPr>
          <p:nvPr/>
        </p:nvPicPr>
        <p:blipFill rotWithShape="1">
          <a:blip r:embed="rId2"/>
          <a:srcRect l="9646" t="13403" r="20699" b="8420"/>
          <a:stretch/>
        </p:blipFill>
        <p:spPr>
          <a:xfrm>
            <a:off x="449046" y="1916831"/>
            <a:ext cx="4311498" cy="3024337"/>
          </a:xfrm>
          <a:prstGeom prst="rect">
            <a:avLst/>
          </a:prstGeom>
        </p:spPr>
      </p:pic>
    </p:spTree>
    <p:extLst>
      <p:ext uri="{BB962C8B-B14F-4D97-AF65-F5344CB8AC3E}">
        <p14:creationId xmlns:p14="http://schemas.microsoft.com/office/powerpoint/2010/main" val="4186751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403350" y="836613"/>
            <a:ext cx="7185025" cy="706437"/>
          </a:xfrm>
          <a:prstGeom prst="rect">
            <a:avLst/>
          </a:prstGeom>
        </p:spPr>
        <p:txBody>
          <a:bodyPr/>
          <a:lstStyle>
            <a:lvl1pPr algn="l" rtl="0" eaLnBrk="0" fontAlgn="base" hangingPunct="0">
              <a:spcBef>
                <a:spcPct val="0"/>
              </a:spcBef>
              <a:spcAft>
                <a:spcPct val="0"/>
              </a:spcAft>
              <a:defRPr sz="32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eaLnBrk="1" fontAlgn="auto" hangingPunct="1">
              <a:spcAft>
                <a:spcPts val="0"/>
              </a:spcAft>
              <a:defRPr/>
            </a:pPr>
            <a:r>
              <a:rPr lang="es-MX" dirty="0"/>
              <a:t>Actividades del Administrador de Sujeto Obligado (Titular de la UT):</a:t>
            </a:r>
            <a:br>
              <a:rPr lang="es-MX" dirty="0"/>
            </a:br>
            <a:endParaRPr lang="es-MX" dirty="0"/>
          </a:p>
        </p:txBody>
      </p:sp>
      <p:sp>
        <p:nvSpPr>
          <p:cNvPr id="5" name="CuadroTexto 4"/>
          <p:cNvSpPr txBox="1"/>
          <p:nvPr/>
        </p:nvSpPr>
        <p:spPr>
          <a:xfrm>
            <a:off x="1005071" y="2564904"/>
            <a:ext cx="7512113" cy="3539430"/>
          </a:xfrm>
          <a:prstGeom prst="rect">
            <a:avLst/>
          </a:prstGeom>
          <a:noFill/>
          <a:effectLst>
            <a:innerShdw blurRad="63500" dist="50800" dir="2700000">
              <a:prstClr val="black">
                <a:alpha val="50000"/>
              </a:prstClr>
            </a:innerShdw>
          </a:effectLst>
        </p:spPr>
        <p:txBody>
          <a:bodyPr>
            <a:spAutoFit/>
          </a:bodyPr>
          <a:lstStyle/>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Administración de unidades administrativas (alta, eliminación y modificación)</a:t>
            </a:r>
          </a:p>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Administración de usuarios (alta, eliminación y modificación)</a:t>
            </a:r>
          </a:p>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Relacionar unidad administrativa con formatos</a:t>
            </a:r>
          </a:p>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Carga de información</a:t>
            </a:r>
          </a:p>
        </p:txBody>
      </p:sp>
    </p:spTree>
    <p:extLst>
      <p:ext uri="{BB962C8B-B14F-4D97-AF65-F5344CB8AC3E}">
        <p14:creationId xmlns:p14="http://schemas.microsoft.com/office/powerpoint/2010/main" val="3197829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43608" y="692696"/>
            <a:ext cx="7145337" cy="706438"/>
          </a:xfrm>
          <a:prstGeom prst="rect">
            <a:avLst/>
          </a:prstGeom>
        </p:spPr>
        <p:txBody>
          <a:bodyPr/>
          <a:lstStyle>
            <a:lvl1pPr algn="l" rtl="0" eaLnBrk="0" fontAlgn="base" hangingPunct="0">
              <a:spcBef>
                <a:spcPct val="0"/>
              </a:spcBef>
              <a:spcAft>
                <a:spcPct val="0"/>
              </a:spcAft>
              <a:defRPr sz="32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eaLnBrk="1" fontAlgn="auto" hangingPunct="1">
              <a:spcAft>
                <a:spcPts val="0"/>
              </a:spcAft>
              <a:defRPr/>
            </a:pPr>
            <a:r>
              <a:rPr lang="es-MX" dirty="0"/>
              <a:t>Actividades del Administrador de Unidad Administrativa</a:t>
            </a:r>
            <a:br>
              <a:rPr lang="es-MX" dirty="0"/>
            </a:br>
            <a:endParaRPr lang="es-MX" dirty="0"/>
          </a:p>
        </p:txBody>
      </p:sp>
      <p:sp>
        <p:nvSpPr>
          <p:cNvPr id="5" name="CuadroTexto 4"/>
          <p:cNvSpPr txBox="1"/>
          <p:nvPr/>
        </p:nvSpPr>
        <p:spPr>
          <a:xfrm>
            <a:off x="582588" y="2276525"/>
            <a:ext cx="8065827" cy="3847207"/>
          </a:xfrm>
          <a:prstGeom prst="rect">
            <a:avLst/>
          </a:prstGeom>
          <a:noFill/>
          <a:effectLst>
            <a:innerShdw blurRad="63500" dist="50800" dir="2700000">
              <a:prstClr val="black">
                <a:alpha val="50000"/>
              </a:prstClr>
            </a:innerShdw>
          </a:effectLst>
        </p:spPr>
        <p:txBody>
          <a:bodyPr>
            <a:spAutoFit/>
          </a:bodyPr>
          <a:lstStyle/>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Preparar la información acorde a sus funciones y atribuciones</a:t>
            </a:r>
          </a:p>
          <a:p>
            <a:pPr marL="285750" indent="-285750" algn="just" eaLnBrk="1" fontAlgn="auto" hangingPunct="1">
              <a:spcBef>
                <a:spcPts val="0"/>
              </a:spcBef>
              <a:spcAft>
                <a:spcPts val="0"/>
              </a:spcAft>
              <a:buFont typeface="Arial" panose="020B0604020202020204" pitchFamily="34" charset="0"/>
              <a:buChar char="•"/>
              <a:defRPr/>
            </a:pPr>
            <a:endParaRPr lang="es-MX" sz="1600" dirty="0">
              <a:latin typeface="+mn-lt"/>
              <a:cs typeface="Arial" charset="0"/>
            </a:endParaRPr>
          </a:p>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Organizar la información conforme a los Lineamientos Técnicos</a:t>
            </a:r>
          </a:p>
          <a:p>
            <a:pPr marL="285750" indent="-285750" algn="just" eaLnBrk="1" fontAlgn="auto" hangingPunct="1">
              <a:spcBef>
                <a:spcPts val="0"/>
              </a:spcBef>
              <a:spcAft>
                <a:spcPts val="0"/>
              </a:spcAft>
              <a:buFont typeface="Arial" panose="020B0604020202020204" pitchFamily="34" charset="0"/>
              <a:buChar char="•"/>
              <a:defRPr/>
            </a:pPr>
            <a:endParaRPr lang="es-MX" sz="1600" dirty="0">
              <a:latin typeface="+mn-lt"/>
              <a:cs typeface="Arial" charset="0"/>
            </a:endParaRPr>
          </a:p>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Coordinarse, en su caso, con otras unidades administrativas </a:t>
            </a:r>
          </a:p>
          <a:p>
            <a:pPr marL="285750" indent="-285750" algn="just" eaLnBrk="1" fontAlgn="auto" hangingPunct="1">
              <a:spcBef>
                <a:spcPts val="0"/>
              </a:spcBef>
              <a:spcAft>
                <a:spcPts val="0"/>
              </a:spcAft>
              <a:buFont typeface="Arial" panose="020B0604020202020204" pitchFamily="34" charset="0"/>
              <a:buChar char="•"/>
              <a:defRPr/>
            </a:pPr>
            <a:endParaRPr lang="es-MX" sz="1600" dirty="0">
              <a:latin typeface="+mn-lt"/>
              <a:cs typeface="Arial" charset="0"/>
            </a:endParaRPr>
          </a:p>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Cargar la información al SIPOT</a:t>
            </a:r>
          </a:p>
        </p:txBody>
      </p:sp>
    </p:spTree>
    <p:extLst>
      <p:ext uri="{BB962C8B-B14F-4D97-AF65-F5344CB8AC3E}">
        <p14:creationId xmlns:p14="http://schemas.microsoft.com/office/powerpoint/2010/main" val="715518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arcador de texto 4"/>
          <p:cNvSpPr>
            <a:spLocks noGrp="1"/>
          </p:cNvSpPr>
          <p:nvPr>
            <p:ph type="body" idx="1"/>
          </p:nvPr>
        </p:nvSpPr>
        <p:spPr bwMode="auto">
          <a:xfrm>
            <a:off x="5003800" y="2387600"/>
            <a:ext cx="4032250" cy="228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lvl="1" eaLnBrk="1" hangingPunct="1">
              <a:lnSpc>
                <a:spcPts val="6000"/>
              </a:lnSpc>
            </a:pPr>
            <a:r>
              <a:rPr lang="es-MX" altLang="es-MX" sz="4000" b="1" smtClean="0">
                <a:solidFill>
                  <a:schemeClr val="accent1"/>
                </a:solidFill>
              </a:rPr>
              <a:t>Alta de Unidades Administrativas</a:t>
            </a:r>
          </a:p>
        </p:txBody>
      </p:sp>
      <p:sp>
        <p:nvSpPr>
          <p:cNvPr id="32771" name="CuadroTexto 1"/>
          <p:cNvSpPr txBox="1">
            <a:spLocks noChangeArrowheads="1"/>
          </p:cNvSpPr>
          <p:nvPr/>
        </p:nvSpPr>
        <p:spPr bwMode="auto">
          <a:xfrm>
            <a:off x="1331913" y="2517775"/>
            <a:ext cx="21701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r>
              <a:rPr lang="es-MX" altLang="es-MX" sz="9600">
                <a:solidFill>
                  <a:schemeClr val="bg1"/>
                </a:solidFill>
                <a:cs typeface="Arial" panose="020B0604020202020204" pitchFamily="34" charset="0"/>
              </a:rPr>
              <a:t>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9451" t="15783" r="12987" b="42715"/>
          <a:stretch/>
        </p:blipFill>
        <p:spPr>
          <a:xfrm>
            <a:off x="971550" y="2452032"/>
            <a:ext cx="7321063" cy="2448272"/>
          </a:xfrm>
          <a:prstGeom prst="rect">
            <a:avLst/>
          </a:prstGeom>
        </p:spPr>
      </p:pic>
      <p:sp>
        <p:nvSpPr>
          <p:cNvPr id="5" name="Título 1"/>
          <p:cNvSpPr txBox="1">
            <a:spLocks/>
          </p:cNvSpPr>
          <p:nvPr/>
        </p:nvSpPr>
        <p:spPr>
          <a:xfrm>
            <a:off x="1619250" y="549275"/>
            <a:ext cx="7345363" cy="779463"/>
          </a:xfrm>
          <a:prstGeom prst="rect">
            <a:avLst/>
          </a:prstGeom>
        </p:spPr>
        <p:txBody>
          <a:bodyPr>
            <a:normAutofit fontScale="67500" lnSpcReduction="20000"/>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eaLnBrk="1" fontAlgn="auto" hangingPunct="1">
              <a:spcAft>
                <a:spcPts val="0"/>
              </a:spcAft>
              <a:defRPr/>
            </a:pPr>
            <a:r>
              <a:rPr lang="es-MX" smtClean="0"/>
              <a:t>Plataforma Nacional de Transparencia</a:t>
            </a:r>
            <a:endParaRPr lang="es-MX" dirty="0"/>
          </a:p>
        </p:txBody>
      </p:sp>
      <p:sp>
        <p:nvSpPr>
          <p:cNvPr id="6" name="CuadroTexto 5"/>
          <p:cNvSpPr txBox="1"/>
          <p:nvPr/>
        </p:nvSpPr>
        <p:spPr>
          <a:xfrm>
            <a:off x="1619250" y="5373216"/>
            <a:ext cx="6336704"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just" eaLnBrk="1" fontAlgn="auto" hangingPunct="1">
              <a:spcBef>
                <a:spcPts val="0"/>
              </a:spcBef>
              <a:spcAft>
                <a:spcPts val="0"/>
              </a:spcAft>
              <a:defRPr/>
            </a:pPr>
            <a:r>
              <a:rPr lang="es-MX" dirty="0">
                <a:latin typeface="+mn-lt"/>
                <a:cs typeface="Arial" charset="0"/>
              </a:rPr>
              <a:t>Para ingresar a este sistema proporcione su usuario (</a:t>
            </a:r>
            <a:r>
              <a:rPr lang="es-MX" b="1" dirty="0">
                <a:latin typeface="+mn-lt"/>
                <a:cs typeface="Arial" charset="0"/>
              </a:rPr>
              <a:t>Correo electrónico</a:t>
            </a:r>
            <a:r>
              <a:rPr lang="es-MX" dirty="0">
                <a:latin typeface="+mn-lt"/>
                <a:cs typeface="Arial" charset="0"/>
              </a:rPr>
              <a:t>) y </a:t>
            </a:r>
            <a:r>
              <a:rPr lang="es-MX" b="1" dirty="0">
                <a:latin typeface="+mn-lt"/>
                <a:cs typeface="Arial" charset="0"/>
              </a:rPr>
              <a:t>contraseña</a:t>
            </a:r>
            <a:r>
              <a:rPr lang="es-MX" dirty="0">
                <a:latin typeface="+mn-lt"/>
                <a:cs typeface="Arial" charset="0"/>
              </a:rPr>
              <a:t>.</a:t>
            </a:r>
          </a:p>
        </p:txBody>
      </p:sp>
      <p:sp>
        <p:nvSpPr>
          <p:cNvPr id="7" name="CuadroTexto 2"/>
          <p:cNvSpPr txBox="1">
            <a:spLocks noChangeArrowheads="1"/>
          </p:cNvSpPr>
          <p:nvPr/>
        </p:nvSpPr>
        <p:spPr bwMode="auto">
          <a:xfrm>
            <a:off x="468313" y="1628775"/>
            <a:ext cx="8675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eaLnBrk="1" hangingPunct="1"/>
            <a:r>
              <a:rPr lang="es-MX" altLang="es-MX" sz="2800" dirty="0"/>
              <a:t>https://</a:t>
            </a:r>
            <a:r>
              <a:rPr lang="es-MX" altLang="es-MX" sz="2800" dirty="0" smtClean="0"/>
              <a:t>www.plataformadetransparencia.org.mx</a:t>
            </a:r>
            <a:endParaRPr lang="es-MX" altLang="es-MX" sz="2800" dirty="0"/>
          </a:p>
        </p:txBody>
      </p:sp>
      <p:sp>
        <p:nvSpPr>
          <p:cNvPr id="8" name="Elipse 7"/>
          <p:cNvSpPr/>
          <p:nvPr/>
        </p:nvSpPr>
        <p:spPr>
          <a:xfrm>
            <a:off x="3906043" y="2780928"/>
            <a:ext cx="1800225" cy="12969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Flecha abajo 8"/>
          <p:cNvSpPr/>
          <p:nvPr/>
        </p:nvSpPr>
        <p:spPr>
          <a:xfrm>
            <a:off x="5320823" y="4078262"/>
            <a:ext cx="215900" cy="11509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extLst>
      <p:ext uri="{BB962C8B-B14F-4D97-AF65-F5344CB8AC3E}">
        <p14:creationId xmlns:p14="http://schemas.microsoft.com/office/powerpoint/2010/main" val="4051023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9838" t="9680" r="33463" b="33127"/>
          <a:stretch/>
        </p:blipFill>
        <p:spPr>
          <a:xfrm>
            <a:off x="1423338" y="1484784"/>
            <a:ext cx="6967395" cy="4392488"/>
          </a:xfrm>
          <a:prstGeom prst="rect">
            <a:avLst/>
          </a:prstGeom>
        </p:spPr>
      </p:pic>
      <p:sp>
        <p:nvSpPr>
          <p:cNvPr id="5" name="Rectángulo redondeado 4"/>
          <p:cNvSpPr/>
          <p:nvPr/>
        </p:nvSpPr>
        <p:spPr>
          <a:xfrm>
            <a:off x="1547664" y="4797152"/>
            <a:ext cx="172819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Flecha derecha 5"/>
          <p:cNvSpPr/>
          <p:nvPr/>
        </p:nvSpPr>
        <p:spPr>
          <a:xfrm>
            <a:off x="919282" y="4905164"/>
            <a:ext cx="504056"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Subtítulo 2"/>
          <p:cNvSpPr txBox="1">
            <a:spLocks/>
          </p:cNvSpPr>
          <p:nvPr/>
        </p:nvSpPr>
        <p:spPr bwMode="auto">
          <a:xfrm>
            <a:off x="755576" y="404664"/>
            <a:ext cx="822960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algn="ctr"/>
            <a:r>
              <a:rPr lang="es-MX" altLang="es-MX" dirty="0" smtClean="0"/>
              <a:t>Sistema de Portales de Obligaciones de Transparencia (SIPOT)</a:t>
            </a:r>
          </a:p>
          <a:p>
            <a:pPr algn="ctr"/>
            <a:endParaRPr lang="es-MX" altLang="es-MX" dirty="0" smtClean="0"/>
          </a:p>
          <a:p>
            <a:endParaRPr lang="es-MX" altLang="es-MX" dirty="0" smtClean="0"/>
          </a:p>
        </p:txBody>
      </p:sp>
      <p:sp>
        <p:nvSpPr>
          <p:cNvPr id="8" name="Rectángulo redondeado 7"/>
          <p:cNvSpPr/>
          <p:nvPr/>
        </p:nvSpPr>
        <p:spPr>
          <a:xfrm>
            <a:off x="1547664" y="4005064"/>
            <a:ext cx="36004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derecha 8"/>
          <p:cNvSpPr/>
          <p:nvPr/>
        </p:nvSpPr>
        <p:spPr>
          <a:xfrm>
            <a:off x="1115616" y="4142126"/>
            <a:ext cx="307722"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40870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l="15053" t="35059" r="50520" b="61655"/>
          <a:stretch>
            <a:fillRect/>
          </a:stretch>
        </p:blipFill>
        <p:spPr bwMode="auto">
          <a:xfrm>
            <a:off x="611188" y="3789363"/>
            <a:ext cx="7705725" cy="46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dirty="0" smtClean="0"/>
              <a:t>Sistema de Portales de Obligaciones de Transparencia (SIPOT)</a:t>
            </a:r>
          </a:p>
          <a:p>
            <a:pPr marR="0"/>
            <a:endParaRPr lang="es-MX" altLang="es-MX" dirty="0" smtClean="0">
              <a:solidFill>
                <a:schemeClr val="tx1"/>
              </a:solidFill>
            </a:endParaRPr>
          </a:p>
          <a:p>
            <a:pPr marR="0"/>
            <a:r>
              <a:rPr lang="es-MX" altLang="es-MX" dirty="0" smtClean="0">
                <a:solidFill>
                  <a:schemeClr val="tx1"/>
                </a:solidFill>
              </a:rPr>
              <a:t>Usuario: Administrador de Sujeto Obligado</a:t>
            </a:r>
          </a:p>
          <a:p>
            <a:pPr marR="0"/>
            <a:endParaRPr lang="es-MX" altLang="es-MX" dirty="0" smtClean="0">
              <a:solidFill>
                <a:schemeClr val="tx1"/>
              </a:solidFill>
            </a:endParaRPr>
          </a:p>
        </p:txBody>
      </p:sp>
      <p:sp>
        <p:nvSpPr>
          <p:cNvPr id="6" name="Rectángulo redondeado 5"/>
          <p:cNvSpPr/>
          <p:nvPr/>
        </p:nvSpPr>
        <p:spPr>
          <a:xfrm>
            <a:off x="696913" y="3790950"/>
            <a:ext cx="7620000" cy="4587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37893" name="Imagen 6"/>
          <p:cNvPicPr>
            <a:picLocks noChangeAspect="1"/>
          </p:cNvPicPr>
          <p:nvPr/>
        </p:nvPicPr>
        <p:blipFill>
          <a:blip r:embed="rId3">
            <a:extLst>
              <a:ext uri="{28A0092B-C50C-407E-A947-70E740481C1C}">
                <a14:useLocalDpi xmlns:a14="http://schemas.microsoft.com/office/drawing/2010/main" val="0"/>
              </a:ext>
            </a:extLst>
          </a:blip>
          <a:srcRect l="17712" t="38660" r="71262" b="53780"/>
          <a:stretch>
            <a:fillRect/>
          </a:stretch>
        </p:blipFill>
        <p:spPr bwMode="auto">
          <a:xfrm>
            <a:off x="1042988" y="4941888"/>
            <a:ext cx="25177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Marcador de contenido 3"/>
          <p:cNvPicPr>
            <a:picLocks noChangeAspect="1"/>
          </p:cNvPicPr>
          <p:nvPr/>
        </p:nvPicPr>
        <p:blipFill>
          <a:blip r:embed="rId2">
            <a:extLst>
              <a:ext uri="{28A0092B-C50C-407E-A947-70E740481C1C}">
                <a14:useLocalDpi xmlns:a14="http://schemas.microsoft.com/office/drawing/2010/main" val="0"/>
              </a:ext>
            </a:extLst>
          </a:blip>
          <a:srcRect l="15053" t="26837" r="26804" b="66541"/>
          <a:stretch>
            <a:fillRect/>
          </a:stretch>
        </p:blipFill>
        <p:spPr bwMode="auto">
          <a:xfrm>
            <a:off x="836613" y="3043238"/>
            <a:ext cx="81486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agen 8"/>
          <p:cNvPicPr>
            <a:picLocks noChangeAspect="1"/>
          </p:cNvPicPr>
          <p:nvPr/>
        </p:nvPicPr>
        <p:blipFill>
          <a:blip r:embed="rId4">
            <a:extLst>
              <a:ext uri="{28A0092B-C50C-407E-A947-70E740481C1C}">
                <a14:useLocalDpi xmlns:a14="http://schemas.microsoft.com/office/drawing/2010/main" val="0"/>
              </a:ext>
            </a:extLst>
          </a:blip>
          <a:srcRect l="29189" t="38660" r="62474" b="53780"/>
          <a:stretch>
            <a:fillRect/>
          </a:stretch>
        </p:blipFill>
        <p:spPr bwMode="auto">
          <a:xfrm>
            <a:off x="3995738" y="4941888"/>
            <a:ext cx="18716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n 9"/>
          <p:cNvPicPr>
            <a:picLocks noChangeAspect="1"/>
          </p:cNvPicPr>
          <p:nvPr/>
        </p:nvPicPr>
        <p:blipFill>
          <a:blip r:embed="rId5">
            <a:extLst>
              <a:ext uri="{28A0092B-C50C-407E-A947-70E740481C1C}">
                <a14:useLocalDpi xmlns:a14="http://schemas.microsoft.com/office/drawing/2010/main" val="0"/>
              </a:ext>
            </a:extLst>
          </a:blip>
          <a:srcRect l="39365" t="38660" r="54752" b="56982"/>
          <a:stretch>
            <a:fillRect/>
          </a:stretch>
        </p:blipFill>
        <p:spPr bwMode="auto">
          <a:xfrm>
            <a:off x="6588125" y="4954588"/>
            <a:ext cx="1528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echa abajo 10"/>
          <p:cNvSpPr/>
          <p:nvPr/>
        </p:nvSpPr>
        <p:spPr>
          <a:xfrm>
            <a:off x="2208213" y="4451350"/>
            <a:ext cx="73025" cy="2873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2" name="Flecha abajo 11"/>
          <p:cNvSpPr/>
          <p:nvPr/>
        </p:nvSpPr>
        <p:spPr>
          <a:xfrm>
            <a:off x="4833938" y="4451350"/>
            <a:ext cx="73025" cy="2889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3" name="Flecha abajo 12"/>
          <p:cNvSpPr/>
          <p:nvPr/>
        </p:nvSpPr>
        <p:spPr>
          <a:xfrm>
            <a:off x="7137400" y="4459288"/>
            <a:ext cx="71438" cy="2889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4" name="Rectángulo redondeado 13"/>
          <p:cNvSpPr/>
          <p:nvPr/>
        </p:nvSpPr>
        <p:spPr>
          <a:xfrm>
            <a:off x="1042988" y="4954588"/>
            <a:ext cx="2517775" cy="11382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6" name="Rectángulo redondeado 15"/>
          <p:cNvSpPr/>
          <p:nvPr/>
        </p:nvSpPr>
        <p:spPr>
          <a:xfrm>
            <a:off x="3779838" y="4941888"/>
            <a:ext cx="2111375" cy="11287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7" name="Rectángulo redondeado 16"/>
          <p:cNvSpPr/>
          <p:nvPr/>
        </p:nvSpPr>
        <p:spPr>
          <a:xfrm>
            <a:off x="6297613" y="4954588"/>
            <a:ext cx="1819275" cy="11382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84213" y="908050"/>
            <a:ext cx="7848600" cy="5262979"/>
          </a:xfrm>
          <a:prstGeom prst="rect">
            <a:avLst/>
          </a:prstGeom>
          <a:noFill/>
        </p:spPr>
        <p:txBody>
          <a:bodyPr>
            <a:spAutoFit/>
          </a:bodyPr>
          <a:lstStyle/>
          <a:p>
            <a:pPr marL="914400" lvl="1" indent="-457200" algn="just">
              <a:buClr>
                <a:srgbClr val="FFC000"/>
              </a:buClr>
              <a:buFont typeface="Wingdings" panose="05000000000000000000" pitchFamily="2" charset="2"/>
              <a:buChar char="§"/>
              <a:defRPr/>
            </a:pPr>
            <a:endParaRPr lang="es-MX" sz="2400" dirty="0">
              <a:latin typeface="Arial Narrow" panose="020B0606020202030204" pitchFamily="34" charset="0"/>
            </a:endParaRPr>
          </a:p>
          <a:p>
            <a:pPr marL="800100" lvl="1" indent="-342900" algn="just">
              <a:buClr>
                <a:srgbClr val="FFC000"/>
              </a:buClr>
              <a:buFont typeface="Wingdings" panose="05000000000000000000" pitchFamily="2" charset="2"/>
              <a:buChar char="Ø"/>
              <a:defRPr/>
            </a:pPr>
            <a:r>
              <a:rPr lang="es-MX" sz="2400" dirty="0">
                <a:latin typeface="Arial Narrow" panose="020B0606020202030204" pitchFamily="34" charset="0"/>
              </a:rPr>
              <a:t>Conceptos Básicos: Plataforma Nacional de Transparencia</a:t>
            </a:r>
          </a:p>
          <a:p>
            <a:pPr marL="800100" lvl="1" indent="-342900" algn="just">
              <a:buClr>
                <a:srgbClr val="FFC000"/>
              </a:buClr>
              <a:buFont typeface="Wingdings" panose="05000000000000000000" pitchFamily="2" charset="2"/>
              <a:buChar char="Ø"/>
              <a:defRPr/>
            </a:pPr>
            <a:r>
              <a:rPr lang="es-MX" sz="2400" dirty="0" smtClean="0">
                <a:latin typeface="Arial Narrow" panose="020B0606020202030204" pitchFamily="34" charset="0"/>
                <a:cs typeface="Arial" charset="0"/>
              </a:rPr>
              <a:t>Sistema de Portales </a:t>
            </a:r>
            <a:r>
              <a:rPr lang="es-MX" sz="2400" dirty="0">
                <a:latin typeface="Arial Narrow" panose="020B0606020202030204" pitchFamily="34" charset="0"/>
                <a:cs typeface="Arial" charset="0"/>
              </a:rPr>
              <a:t>de obligaciones de </a:t>
            </a:r>
            <a:r>
              <a:rPr lang="es-MX" sz="2400" dirty="0" smtClean="0">
                <a:latin typeface="Arial Narrow" panose="020B0606020202030204" pitchFamily="34" charset="0"/>
                <a:cs typeface="Arial" charset="0"/>
              </a:rPr>
              <a:t>transparencia</a:t>
            </a:r>
            <a:endParaRPr lang="es-MX" sz="2400" dirty="0">
              <a:latin typeface="Arial Narrow" panose="020B0606020202030204" pitchFamily="34" charset="0"/>
              <a:cs typeface="Arial" charset="0"/>
            </a:endParaRPr>
          </a:p>
          <a:p>
            <a:pPr marL="1428750" lvl="2" indent="-514350" algn="just" eaLnBrk="1" fontAlgn="auto" hangingPunct="1">
              <a:spcBef>
                <a:spcPts val="0"/>
              </a:spcBef>
              <a:spcAft>
                <a:spcPts val="0"/>
              </a:spcAft>
              <a:buClr>
                <a:srgbClr val="FFC000"/>
              </a:buClr>
              <a:buFont typeface="Arial" panose="020B0604020202020204" pitchFamily="34" charset="0"/>
              <a:buChar char="•"/>
              <a:defRPr/>
            </a:pPr>
            <a:r>
              <a:rPr lang="es-MX" sz="2400" dirty="0">
                <a:latin typeface="Arial Narrow" panose="020B0606020202030204" pitchFamily="34" charset="0"/>
                <a:cs typeface="Arial" charset="0"/>
              </a:rPr>
              <a:t> Administración de unidades administrativas</a:t>
            </a:r>
          </a:p>
          <a:p>
            <a:pPr marL="1428750" lvl="2" indent="-514350" algn="just" eaLnBrk="1" fontAlgn="auto" hangingPunct="1">
              <a:spcBef>
                <a:spcPts val="0"/>
              </a:spcBef>
              <a:spcAft>
                <a:spcPts val="0"/>
              </a:spcAft>
              <a:buClr>
                <a:srgbClr val="FFC000"/>
              </a:buClr>
              <a:buFont typeface="Arial" panose="020B0604020202020204" pitchFamily="34" charset="0"/>
              <a:buChar char="•"/>
              <a:defRPr/>
            </a:pPr>
            <a:r>
              <a:rPr lang="es-MX" sz="2400" dirty="0">
                <a:latin typeface="Arial Narrow" panose="020B0606020202030204" pitchFamily="34" charset="0"/>
                <a:cs typeface="Arial" charset="0"/>
              </a:rPr>
              <a:t>Asignación de Formatos</a:t>
            </a:r>
          </a:p>
          <a:p>
            <a:pPr marL="1428750" lvl="2" indent="-514350" algn="just" eaLnBrk="1" fontAlgn="auto" hangingPunct="1">
              <a:spcBef>
                <a:spcPts val="0"/>
              </a:spcBef>
              <a:spcAft>
                <a:spcPts val="0"/>
              </a:spcAft>
              <a:buClr>
                <a:srgbClr val="FFC000"/>
              </a:buClr>
              <a:buFont typeface="Arial" panose="020B0604020202020204" pitchFamily="34" charset="0"/>
              <a:buChar char="•"/>
              <a:defRPr/>
            </a:pPr>
            <a:r>
              <a:rPr lang="es-MX" sz="2400" dirty="0">
                <a:latin typeface="Arial Narrow" panose="020B0606020202030204" pitchFamily="34" charset="0"/>
                <a:cs typeface="Arial" charset="0"/>
              </a:rPr>
              <a:t>Administración de usuarios</a:t>
            </a:r>
          </a:p>
          <a:p>
            <a:pPr marL="1428750" lvl="2" indent="-514350" algn="just" eaLnBrk="1" fontAlgn="auto" hangingPunct="1">
              <a:spcBef>
                <a:spcPts val="0"/>
              </a:spcBef>
              <a:spcAft>
                <a:spcPts val="0"/>
              </a:spcAft>
              <a:buClr>
                <a:srgbClr val="FFC000"/>
              </a:buClr>
              <a:buFont typeface="Arial" panose="020B0604020202020204" pitchFamily="34" charset="0"/>
              <a:buChar char="•"/>
              <a:defRPr/>
            </a:pPr>
            <a:r>
              <a:rPr lang="es-MX" sz="2400" dirty="0">
                <a:latin typeface="Arial Narrow" panose="020B0606020202030204" pitchFamily="34" charset="0"/>
                <a:cs typeface="Arial" charset="0"/>
              </a:rPr>
              <a:t>Carga de información: Masiva (Formatos Excel) y por Formulario Web</a:t>
            </a:r>
          </a:p>
          <a:p>
            <a:pPr marL="1428750" lvl="2" indent="-514350" algn="just" eaLnBrk="1" fontAlgn="auto" hangingPunct="1">
              <a:spcBef>
                <a:spcPts val="0"/>
              </a:spcBef>
              <a:spcAft>
                <a:spcPts val="0"/>
              </a:spcAft>
              <a:buClr>
                <a:srgbClr val="FFC000"/>
              </a:buClr>
              <a:buFont typeface="Arial" panose="020B0604020202020204" pitchFamily="34" charset="0"/>
              <a:buChar char="•"/>
              <a:defRPr/>
            </a:pPr>
            <a:r>
              <a:rPr lang="es-MX" sz="2400" dirty="0">
                <a:latin typeface="Arial Narrow" panose="020B0606020202030204" pitchFamily="34" charset="0"/>
                <a:cs typeface="Arial" charset="0"/>
              </a:rPr>
              <a:t>Visualización de información</a:t>
            </a:r>
          </a:p>
          <a:p>
            <a:pPr marL="1428750" lvl="2" indent="-514350" algn="just" eaLnBrk="1" fontAlgn="auto" hangingPunct="1">
              <a:spcBef>
                <a:spcPts val="0"/>
              </a:spcBef>
              <a:spcAft>
                <a:spcPts val="0"/>
              </a:spcAft>
              <a:buClr>
                <a:srgbClr val="FFC000"/>
              </a:buClr>
              <a:buFont typeface="Arial" panose="020B0604020202020204" pitchFamily="34" charset="0"/>
              <a:buChar char="•"/>
              <a:defRPr/>
            </a:pPr>
            <a:r>
              <a:rPr lang="es-MX" sz="2400" dirty="0">
                <a:latin typeface="Arial Narrow" panose="020B0606020202030204" pitchFamily="34" charset="0"/>
                <a:cs typeface="Arial" charset="0"/>
              </a:rPr>
              <a:t>Opciones avanzadas: Copiado y Eliminado</a:t>
            </a:r>
          </a:p>
          <a:p>
            <a:pPr marL="1428750" lvl="2" indent="-514350" algn="just" eaLnBrk="1" fontAlgn="auto" hangingPunct="1">
              <a:spcBef>
                <a:spcPts val="0"/>
              </a:spcBef>
              <a:spcAft>
                <a:spcPts val="0"/>
              </a:spcAft>
              <a:buClr>
                <a:srgbClr val="FFC000"/>
              </a:buClr>
              <a:buFont typeface="Arial" panose="020B0604020202020204" pitchFamily="34" charset="0"/>
              <a:buChar char="•"/>
              <a:defRPr/>
            </a:pPr>
            <a:r>
              <a:rPr lang="es-MX" sz="2400" dirty="0">
                <a:latin typeface="Arial Narrow" panose="020B0606020202030204" pitchFamily="34" charset="0"/>
                <a:cs typeface="Arial" charset="0"/>
              </a:rPr>
              <a:t>Cambio de responsabilidad </a:t>
            </a:r>
            <a:endParaRPr lang="es-MX" sz="2400" dirty="0" smtClean="0">
              <a:latin typeface="Arial Narrow" panose="020B0606020202030204" pitchFamily="34" charset="0"/>
              <a:cs typeface="Arial" charset="0"/>
            </a:endParaRPr>
          </a:p>
          <a:p>
            <a:pPr marL="1428750" lvl="2" indent="-514350" algn="just" eaLnBrk="1" fontAlgn="auto" hangingPunct="1">
              <a:spcBef>
                <a:spcPts val="0"/>
              </a:spcBef>
              <a:spcAft>
                <a:spcPts val="0"/>
              </a:spcAft>
              <a:buClr>
                <a:srgbClr val="FFC000"/>
              </a:buClr>
              <a:buFont typeface="Arial" panose="020B0604020202020204" pitchFamily="34" charset="0"/>
              <a:buChar char="•"/>
              <a:defRPr/>
            </a:pPr>
            <a:r>
              <a:rPr lang="es-MX" sz="2400" dirty="0" smtClean="0">
                <a:latin typeface="Arial Narrow" panose="020B0606020202030204" pitchFamily="34" charset="0"/>
                <a:cs typeface="Arial" charset="0"/>
              </a:rPr>
              <a:t>Bitácora de Carga</a:t>
            </a:r>
            <a:r>
              <a:rPr lang="es-MX" sz="2400" dirty="0" smtClean="0">
                <a:latin typeface="Arial Narrow" panose="020B0606020202030204" pitchFamily="34" charset="0"/>
                <a:cs typeface="Arial" charset="0"/>
              </a:rPr>
              <a:t>                                                                                                              </a:t>
            </a:r>
            <a:endParaRPr lang="es-MX" sz="2400" dirty="0">
              <a:latin typeface="Arial Narrow" panose="020B0606020202030204" pitchFamily="34" charset="0"/>
              <a:cs typeface="Arial" charset="0"/>
            </a:endParaRPr>
          </a:p>
          <a:p>
            <a:pPr marL="2343150" lvl="4" indent="-514350" algn="just" eaLnBrk="1" fontAlgn="auto" hangingPunct="1">
              <a:spcBef>
                <a:spcPts val="0"/>
              </a:spcBef>
              <a:spcAft>
                <a:spcPts val="0"/>
              </a:spcAft>
              <a:buClr>
                <a:srgbClr val="FFC000"/>
              </a:buClr>
              <a:buFont typeface="Arial" panose="020B0604020202020204" pitchFamily="34" charset="0"/>
              <a:buChar char="•"/>
              <a:defRPr/>
            </a:pPr>
            <a:endParaRPr lang="es-MX" sz="2400" dirty="0">
              <a:latin typeface="Arial Narrow" panose="020B0606020202030204" pitchFamily="34" charset="0"/>
              <a:cs typeface="Arial" charset="0"/>
            </a:endParaRPr>
          </a:p>
          <a:p>
            <a:pPr marL="971550" lvl="1" indent="-514350" algn="just" eaLnBrk="1" fontAlgn="auto" hangingPunct="1">
              <a:spcBef>
                <a:spcPts val="0"/>
              </a:spcBef>
              <a:spcAft>
                <a:spcPts val="0"/>
              </a:spcAft>
              <a:buClr>
                <a:srgbClr val="FFC000"/>
              </a:buClr>
              <a:buFont typeface="Wingdings" panose="05000000000000000000" pitchFamily="2" charset="2"/>
              <a:buChar char="§"/>
              <a:defRPr/>
            </a:pPr>
            <a:r>
              <a:rPr lang="es-MX" sz="2400" dirty="0" smtClean="0">
                <a:latin typeface="Arial Narrow" panose="020B0606020202030204" pitchFamily="34" charset="0"/>
                <a:cs typeface="Arial" charset="0"/>
              </a:rPr>
              <a:t>Información Pública (Consulta SIPOT)</a:t>
            </a:r>
            <a:endParaRPr lang="es-MX" sz="2400" dirty="0">
              <a:latin typeface="Arial Narrow" panose="020B0606020202030204" pitchFamily="34" charset="0"/>
            </a:endParaRPr>
          </a:p>
        </p:txBody>
      </p:sp>
      <p:sp>
        <p:nvSpPr>
          <p:cNvPr id="13315" name="Subtítulo 2"/>
          <p:cNvSpPr>
            <a:spLocks noGrp="1"/>
          </p:cNvSpPr>
          <p:nvPr>
            <p:ph type="subTitle" idx="13"/>
          </p:nvPr>
        </p:nvSpPr>
        <p:spPr bwMode="auto">
          <a:xfrm>
            <a:off x="755650" y="212725"/>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eaLnBrk="1" hangingPunct="1"/>
            <a:r>
              <a:rPr lang="es-ES_tradnl" altLang="es-MX" smtClean="0"/>
              <a:t>Temas: Plataforma Nacional de Transparencia</a:t>
            </a:r>
          </a:p>
          <a:p>
            <a:pPr marR="0" eaLnBrk="1" hangingPunct="1"/>
            <a:endParaRPr lang="es-ES_tradnl" altLang="es-MX"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texto 4"/>
          <p:cNvSpPr>
            <a:spLocks noGrp="1"/>
          </p:cNvSpPr>
          <p:nvPr>
            <p:ph type="body" idx="1"/>
          </p:nvPr>
        </p:nvSpPr>
        <p:spPr bwMode="auto">
          <a:xfrm>
            <a:off x="4932363" y="3068638"/>
            <a:ext cx="3744912" cy="125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lvl="1" algn="ctr" eaLnBrk="1" hangingPunct="1">
              <a:lnSpc>
                <a:spcPts val="6000"/>
              </a:lnSpc>
            </a:pPr>
            <a:r>
              <a:rPr lang="es-MX" altLang="es-MX" sz="3000" b="1" smtClean="0">
                <a:solidFill>
                  <a:schemeClr val="accent1"/>
                </a:solidFill>
              </a:rPr>
              <a:t>Unidades Administrativas</a:t>
            </a:r>
          </a:p>
          <a:p>
            <a:pPr marL="0" lvl="1" algn="ctr" eaLnBrk="1" hangingPunct="1">
              <a:lnSpc>
                <a:spcPts val="6000"/>
              </a:lnSpc>
            </a:pPr>
            <a:r>
              <a:rPr lang="es-MX" altLang="es-MX" sz="3000" b="1" smtClean="0">
                <a:solidFill>
                  <a:srgbClr val="AF7D19"/>
                </a:solidFill>
              </a:rPr>
              <a:t>Mejoras del SIPOT</a:t>
            </a:r>
          </a:p>
        </p:txBody>
      </p:sp>
      <p:sp>
        <p:nvSpPr>
          <p:cNvPr id="135171" name="CuadroTexto 1"/>
          <p:cNvSpPr txBox="1">
            <a:spLocks noChangeArrowheads="1"/>
          </p:cNvSpPr>
          <p:nvPr/>
        </p:nvSpPr>
        <p:spPr bwMode="auto">
          <a:xfrm>
            <a:off x="1331913" y="2517775"/>
            <a:ext cx="21701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defRPr/>
            </a:pPr>
            <a:r>
              <a:rPr lang="es-MX" altLang="es-MX" sz="9600" dirty="0">
                <a:solidFill>
                  <a:schemeClr val="accent2">
                    <a:lumMod val="60000"/>
                    <a:lumOff val="40000"/>
                  </a:schemeClr>
                </a:solidFill>
                <a:cs typeface="Arial" panose="020B0604020202020204" pitchFamily="34" charset="0"/>
              </a:rPr>
              <a:t>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contenido 1"/>
          <p:cNvSpPr>
            <a:spLocks noGrp="1"/>
          </p:cNvSpPr>
          <p:nvPr>
            <p:ph idx="1"/>
          </p:nvPr>
        </p:nvSpPr>
        <p:spPr bwMode="auto">
          <a:xfrm>
            <a:off x="730250" y="184467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09538" algn="ctr"/>
            <a:r>
              <a:rPr lang="es-MX" altLang="es-MX" b="1"/>
              <a:t>Alta de Unidad Administrativa</a:t>
            </a:r>
          </a:p>
          <a:p>
            <a:pPr marL="109538" algn="ctr"/>
            <a:endParaRPr lang="es-MX" altLang="es-MX" b="1"/>
          </a:p>
          <a:p>
            <a:pPr marL="109538" algn="ctr"/>
            <a:r>
              <a:rPr lang="es-MX" altLang="es-MX" b="1"/>
              <a:t>Usuario: Administrador de Sujeto Obligado</a:t>
            </a:r>
          </a:p>
        </p:txBody>
      </p:sp>
      <p:sp>
        <p:nvSpPr>
          <p:cNvPr id="40963"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mtClean="0"/>
          </a:p>
        </p:txBody>
      </p:sp>
      <p:pic>
        <p:nvPicPr>
          <p:cNvPr id="40964" name="Imagen 4"/>
          <p:cNvPicPr>
            <a:picLocks noChangeAspect="1"/>
          </p:cNvPicPr>
          <p:nvPr/>
        </p:nvPicPr>
        <p:blipFill>
          <a:blip r:embed="rId2">
            <a:extLst>
              <a:ext uri="{28A0092B-C50C-407E-A947-70E740481C1C}">
                <a14:useLocalDpi xmlns:a14="http://schemas.microsoft.com/office/drawing/2010/main" val="0"/>
              </a:ext>
            </a:extLst>
          </a:blip>
          <a:srcRect l="17712" t="35623" r="51695" b="53276"/>
          <a:stretch>
            <a:fillRect/>
          </a:stretch>
        </p:blipFill>
        <p:spPr bwMode="auto">
          <a:xfrm>
            <a:off x="900113" y="3446463"/>
            <a:ext cx="7620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redondeado 5"/>
          <p:cNvSpPr/>
          <p:nvPr/>
        </p:nvSpPr>
        <p:spPr>
          <a:xfrm>
            <a:off x="900113" y="4041775"/>
            <a:ext cx="2663825" cy="5397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ítulo 2"/>
          <p:cNvSpPr>
            <a:spLocks noGrp="1"/>
          </p:cNvSpPr>
          <p:nvPr>
            <p:ph type="subTitle" idx="13"/>
          </p:nvPr>
        </p:nvSpPr>
        <p:spPr bwMode="auto">
          <a:xfrm>
            <a:off x="755650" y="98425"/>
            <a:ext cx="8229600" cy="66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p:txBody>
      </p:sp>
      <p:pic>
        <p:nvPicPr>
          <p:cNvPr id="41987" name="Imagen 3"/>
          <p:cNvPicPr>
            <a:picLocks noChangeAspect="1"/>
          </p:cNvPicPr>
          <p:nvPr/>
        </p:nvPicPr>
        <p:blipFill>
          <a:blip r:embed="rId3">
            <a:extLst>
              <a:ext uri="{28A0092B-C50C-407E-A947-70E740481C1C}">
                <a14:useLocalDpi xmlns:a14="http://schemas.microsoft.com/office/drawing/2010/main" val="0"/>
              </a:ext>
            </a:extLst>
          </a:blip>
          <a:srcRect l="15350" t="33620" r="17712" b="8421"/>
          <a:stretch>
            <a:fillRect/>
          </a:stretch>
        </p:blipFill>
        <p:spPr bwMode="auto">
          <a:xfrm>
            <a:off x="519113" y="1484313"/>
            <a:ext cx="851693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redondeado 4"/>
          <p:cNvSpPr/>
          <p:nvPr/>
        </p:nvSpPr>
        <p:spPr>
          <a:xfrm>
            <a:off x="3556000" y="2393950"/>
            <a:ext cx="2516188" cy="287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 name="Rectángulo redondeado 5"/>
          <p:cNvSpPr/>
          <p:nvPr/>
        </p:nvSpPr>
        <p:spPr>
          <a:xfrm rot="5400000">
            <a:off x="-234950" y="4111625"/>
            <a:ext cx="2516188" cy="287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1990" name="CuadroTexto 6"/>
          <p:cNvSpPr txBox="1">
            <a:spLocks noChangeArrowheads="1"/>
          </p:cNvSpPr>
          <p:nvPr/>
        </p:nvSpPr>
        <p:spPr bwMode="auto">
          <a:xfrm>
            <a:off x="6567488" y="1916113"/>
            <a:ext cx="226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Campos de Acción</a:t>
            </a:r>
          </a:p>
        </p:txBody>
      </p:sp>
      <p:sp>
        <p:nvSpPr>
          <p:cNvPr id="41991" name="CuadroTexto 7"/>
          <p:cNvSpPr txBox="1">
            <a:spLocks noChangeArrowheads="1"/>
          </p:cNvSpPr>
          <p:nvPr/>
        </p:nvSpPr>
        <p:spPr bwMode="auto">
          <a:xfrm>
            <a:off x="1258888" y="6165850"/>
            <a:ext cx="2541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Campos de selección</a:t>
            </a:r>
          </a:p>
        </p:txBody>
      </p:sp>
      <p:sp>
        <p:nvSpPr>
          <p:cNvPr id="41992" name="CuadroTexto 8"/>
          <p:cNvSpPr txBox="1">
            <a:spLocks noChangeArrowheads="1"/>
          </p:cNvSpPr>
          <p:nvPr/>
        </p:nvSpPr>
        <p:spPr bwMode="auto">
          <a:xfrm>
            <a:off x="6284913" y="6165850"/>
            <a:ext cx="2325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Campos de edición</a:t>
            </a:r>
          </a:p>
        </p:txBody>
      </p:sp>
      <p:sp>
        <p:nvSpPr>
          <p:cNvPr id="10" name="Rectángulo redondeado 9"/>
          <p:cNvSpPr/>
          <p:nvPr/>
        </p:nvSpPr>
        <p:spPr>
          <a:xfrm rot="5400000">
            <a:off x="7277894" y="4190207"/>
            <a:ext cx="2768600" cy="3159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cxnSp>
        <p:nvCxnSpPr>
          <p:cNvPr id="12" name="Conector recto de flecha 11"/>
          <p:cNvCxnSpPr/>
          <p:nvPr/>
        </p:nvCxnSpPr>
        <p:spPr>
          <a:xfrm flipH="1">
            <a:off x="6135688" y="2286000"/>
            <a:ext cx="576262" cy="233363"/>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cxnSp>
        <p:nvCxnSpPr>
          <p:cNvPr id="13" name="Conector recto de flecha 12"/>
          <p:cNvCxnSpPr/>
          <p:nvPr/>
        </p:nvCxnSpPr>
        <p:spPr>
          <a:xfrm flipH="1" flipV="1">
            <a:off x="1185863" y="5580063"/>
            <a:ext cx="144462" cy="514350"/>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cxnSp>
        <p:nvCxnSpPr>
          <p:cNvPr id="16" name="Conector recto de flecha 15"/>
          <p:cNvCxnSpPr/>
          <p:nvPr/>
        </p:nvCxnSpPr>
        <p:spPr>
          <a:xfrm flipV="1">
            <a:off x="8129588" y="5661025"/>
            <a:ext cx="246062" cy="371475"/>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sp>
        <p:nvSpPr>
          <p:cNvPr id="41997" name="Rectángulo 1"/>
          <p:cNvSpPr>
            <a:spLocks noChangeArrowheads="1"/>
          </p:cNvSpPr>
          <p:nvPr/>
        </p:nvSpPr>
        <p:spPr bwMode="auto">
          <a:xfrm>
            <a:off x="2195513" y="765175"/>
            <a:ext cx="5472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t>Alta de Unidad Administrativa</a:t>
            </a:r>
          </a:p>
          <a:p>
            <a:pPr algn="ctr"/>
            <a:r>
              <a:rPr lang="es-MX" altLang="es-MX" b="1"/>
              <a:t>Usuario: Administrador de Sujeto Obligado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mtClean="0"/>
          </a:p>
        </p:txBody>
      </p:sp>
      <p:pic>
        <p:nvPicPr>
          <p:cNvPr id="44035" name="Imagen 5"/>
          <p:cNvPicPr>
            <a:picLocks noChangeAspect="1"/>
          </p:cNvPicPr>
          <p:nvPr/>
        </p:nvPicPr>
        <p:blipFill>
          <a:blip r:embed="rId2">
            <a:extLst>
              <a:ext uri="{28A0092B-C50C-407E-A947-70E740481C1C}">
                <a14:useLocalDpi xmlns:a14="http://schemas.microsoft.com/office/drawing/2010/main" val="0"/>
              </a:ext>
            </a:extLst>
          </a:blip>
          <a:srcRect l="36613" t="38660" r="38188" b="51260"/>
          <a:stretch>
            <a:fillRect/>
          </a:stretch>
        </p:blipFill>
        <p:spPr bwMode="auto">
          <a:xfrm>
            <a:off x="1042988" y="3789363"/>
            <a:ext cx="727233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CuadroTexto 6"/>
          <p:cNvSpPr txBox="1">
            <a:spLocks noChangeArrowheads="1"/>
          </p:cNvSpPr>
          <p:nvPr/>
        </p:nvSpPr>
        <p:spPr bwMode="auto">
          <a:xfrm>
            <a:off x="808038" y="2446338"/>
            <a:ext cx="8124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El campo “</a:t>
            </a:r>
            <a:r>
              <a:rPr lang="es-MX" altLang="es-MX" b="1"/>
              <a:t>Limpiar”</a:t>
            </a:r>
            <a:r>
              <a:rPr lang="es-MX" altLang="es-MX"/>
              <a:t>, eliminará las opciones encontradas, dejando en blanco los campos para nueva búsqueda: </a:t>
            </a:r>
          </a:p>
        </p:txBody>
      </p:sp>
      <p:sp>
        <p:nvSpPr>
          <p:cNvPr id="8" name="Rectángulo redondeado 7"/>
          <p:cNvSpPr/>
          <p:nvPr/>
        </p:nvSpPr>
        <p:spPr>
          <a:xfrm>
            <a:off x="1763713" y="4910138"/>
            <a:ext cx="1657350" cy="665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4038" name="Rectángulo 5"/>
          <p:cNvSpPr>
            <a:spLocks noChangeArrowheads="1"/>
          </p:cNvSpPr>
          <p:nvPr/>
        </p:nvSpPr>
        <p:spPr bwMode="auto">
          <a:xfrm>
            <a:off x="2195513" y="1035050"/>
            <a:ext cx="5472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t>Alta de Unidad Administrativa</a:t>
            </a:r>
          </a:p>
          <a:p>
            <a:pPr algn="ctr"/>
            <a:r>
              <a:rPr lang="es-MX" altLang="es-MX" b="1"/>
              <a:t>Usuario: Administrador de Sujeto Obligado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mtClean="0"/>
          </a:p>
        </p:txBody>
      </p:sp>
      <p:sp>
        <p:nvSpPr>
          <p:cNvPr id="45059" name="CuadroTexto 5"/>
          <p:cNvSpPr txBox="1">
            <a:spLocks noChangeArrowheads="1"/>
          </p:cNvSpPr>
          <p:nvPr/>
        </p:nvSpPr>
        <p:spPr bwMode="auto">
          <a:xfrm>
            <a:off x="900113" y="1112838"/>
            <a:ext cx="7832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El campo “</a:t>
            </a:r>
            <a:r>
              <a:rPr lang="es-MX" altLang="es-MX" b="1"/>
              <a:t>Buscar</a:t>
            </a:r>
            <a:r>
              <a:rPr lang="es-MX" altLang="es-MX"/>
              <a:t>” reporta las unidades administrativas creadas por el Sujeto Obligado</a:t>
            </a:r>
          </a:p>
        </p:txBody>
      </p:sp>
      <p:pic>
        <p:nvPicPr>
          <p:cNvPr id="45060" name="Imagen 7"/>
          <p:cNvPicPr>
            <a:picLocks noChangeAspect="1"/>
          </p:cNvPicPr>
          <p:nvPr/>
        </p:nvPicPr>
        <p:blipFill>
          <a:blip r:embed="rId3">
            <a:extLst>
              <a:ext uri="{28A0092B-C50C-407E-A947-70E740481C1C}">
                <a14:useLocalDpi xmlns:a14="http://schemas.microsoft.com/office/drawing/2010/main" val="0"/>
              </a:ext>
            </a:extLst>
          </a:blip>
          <a:srcRect l="15350" t="33620" r="17712" b="8421"/>
          <a:stretch>
            <a:fillRect/>
          </a:stretch>
        </p:blipFill>
        <p:spPr bwMode="auto">
          <a:xfrm>
            <a:off x="557213" y="1933575"/>
            <a:ext cx="85185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redondeado 4"/>
          <p:cNvSpPr/>
          <p:nvPr/>
        </p:nvSpPr>
        <p:spPr>
          <a:xfrm>
            <a:off x="4214813" y="2835275"/>
            <a:ext cx="719137" cy="3778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Rectángulo redondeado 8"/>
          <p:cNvSpPr/>
          <p:nvPr/>
        </p:nvSpPr>
        <p:spPr>
          <a:xfrm>
            <a:off x="4208463" y="6634163"/>
            <a:ext cx="1385887" cy="1984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ubtítulo 2"/>
          <p:cNvSpPr>
            <a:spLocks noGrp="1"/>
          </p:cNvSpPr>
          <p:nvPr>
            <p:ph type="subTitle" idx="13"/>
          </p:nvPr>
        </p:nvSpPr>
        <p:spPr bwMode="auto">
          <a:xfrm>
            <a:off x="755650" y="1031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p:txBody>
      </p:sp>
      <p:grpSp>
        <p:nvGrpSpPr>
          <p:cNvPr id="47107" name="Grupo 18"/>
          <p:cNvGrpSpPr>
            <a:grpSpLocks/>
          </p:cNvGrpSpPr>
          <p:nvPr/>
        </p:nvGrpSpPr>
        <p:grpSpPr bwMode="auto">
          <a:xfrm>
            <a:off x="1476375" y="1689100"/>
            <a:ext cx="6624638" cy="1577975"/>
            <a:chOff x="1439652" y="1890774"/>
            <a:chExt cx="6624736" cy="1577320"/>
          </a:xfrm>
        </p:grpSpPr>
        <p:pic>
          <p:nvPicPr>
            <p:cNvPr id="47119" name="Imagen 3"/>
            <p:cNvPicPr>
              <a:picLocks noChangeAspect="1"/>
            </p:cNvPicPr>
            <p:nvPr/>
          </p:nvPicPr>
          <p:blipFill>
            <a:blip r:embed="rId2">
              <a:extLst>
                <a:ext uri="{28A0092B-C50C-407E-A947-70E740481C1C}">
                  <a14:useLocalDpi xmlns:a14="http://schemas.microsoft.com/office/drawing/2010/main" val="0"/>
                </a:ext>
              </a:extLst>
            </a:blip>
            <a:srcRect l="37421" t="39052" r="38812" b="51894"/>
            <a:stretch>
              <a:fillRect/>
            </a:stretch>
          </p:blipFill>
          <p:spPr bwMode="auto">
            <a:xfrm>
              <a:off x="1439652" y="1890774"/>
              <a:ext cx="6624736" cy="157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redondeado 5"/>
            <p:cNvSpPr/>
            <p:nvPr/>
          </p:nvSpPr>
          <p:spPr>
            <a:xfrm>
              <a:off x="4752814" y="3011084"/>
              <a:ext cx="1511322" cy="4347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sp>
        <p:nvSpPr>
          <p:cNvPr id="47108" name="CuadroTexto 6"/>
          <p:cNvSpPr txBox="1">
            <a:spLocks noChangeArrowheads="1"/>
          </p:cNvSpPr>
          <p:nvPr/>
        </p:nvSpPr>
        <p:spPr bwMode="auto">
          <a:xfrm>
            <a:off x="1214438" y="1050925"/>
            <a:ext cx="7304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El campo “</a:t>
            </a:r>
            <a:r>
              <a:rPr lang="es-MX" altLang="es-MX" b="1"/>
              <a:t>Agregar</a:t>
            </a:r>
            <a:r>
              <a:rPr lang="es-MX" altLang="es-MX"/>
              <a:t>” permite incluir nueva unidad administrativa</a:t>
            </a:r>
          </a:p>
        </p:txBody>
      </p:sp>
      <p:grpSp>
        <p:nvGrpSpPr>
          <p:cNvPr id="47109" name="Grupo 19"/>
          <p:cNvGrpSpPr>
            <a:grpSpLocks/>
          </p:cNvGrpSpPr>
          <p:nvPr/>
        </p:nvGrpSpPr>
        <p:grpSpPr bwMode="auto">
          <a:xfrm>
            <a:off x="477838" y="4435475"/>
            <a:ext cx="8518525" cy="2338388"/>
            <a:chOff x="478457" y="4519994"/>
            <a:chExt cx="8517632" cy="2338006"/>
          </a:xfrm>
        </p:grpSpPr>
        <p:pic>
          <p:nvPicPr>
            <p:cNvPr id="47114" name="Imagen 7"/>
            <p:cNvPicPr>
              <a:picLocks noChangeAspect="1"/>
            </p:cNvPicPr>
            <p:nvPr/>
          </p:nvPicPr>
          <p:blipFill>
            <a:blip r:embed="rId3">
              <a:extLst>
                <a:ext uri="{28A0092B-C50C-407E-A947-70E740481C1C}">
                  <a14:useLocalDpi xmlns:a14="http://schemas.microsoft.com/office/drawing/2010/main" val="0"/>
                </a:ext>
              </a:extLst>
            </a:blip>
            <a:srcRect l="16925" t="29840" r="23225" b="52521"/>
            <a:stretch>
              <a:fillRect/>
            </a:stretch>
          </p:blipFill>
          <p:spPr bwMode="auto">
            <a:xfrm>
              <a:off x="478457" y="4519994"/>
              <a:ext cx="8517632" cy="190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redondeado 8"/>
            <p:cNvSpPr/>
            <p:nvPr/>
          </p:nvSpPr>
          <p:spPr>
            <a:xfrm>
              <a:off x="5670625" y="5823119"/>
              <a:ext cx="3095300" cy="3603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 name="Rectángulo redondeado 9"/>
            <p:cNvSpPr/>
            <p:nvPr/>
          </p:nvSpPr>
          <p:spPr>
            <a:xfrm>
              <a:off x="1634036" y="5813596"/>
              <a:ext cx="1511142" cy="4333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7117" name="CuadroTexto 10"/>
            <p:cNvSpPr txBox="1">
              <a:spLocks noChangeArrowheads="1"/>
            </p:cNvSpPr>
            <p:nvPr/>
          </p:nvSpPr>
          <p:spPr bwMode="auto">
            <a:xfrm>
              <a:off x="789536" y="6488668"/>
              <a:ext cx="4076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El código se asigna en automático </a:t>
              </a:r>
            </a:p>
          </p:txBody>
        </p:sp>
        <p:cxnSp>
          <p:nvCxnSpPr>
            <p:cNvPr id="13" name="Conector recto de flecha 12"/>
            <p:cNvCxnSpPr/>
            <p:nvPr/>
          </p:nvCxnSpPr>
          <p:spPr>
            <a:xfrm flipV="1">
              <a:off x="1330855" y="6308815"/>
              <a:ext cx="217465" cy="179358"/>
            </a:xfrm>
            <a:prstGeom prst="straightConnector1">
              <a:avLst/>
            </a:prstGeom>
            <a:ln w="3492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7110" name="Imagen 13"/>
          <p:cNvPicPr>
            <a:picLocks noChangeAspect="1"/>
          </p:cNvPicPr>
          <p:nvPr/>
        </p:nvPicPr>
        <p:blipFill>
          <a:blip r:embed="rId4">
            <a:extLst>
              <a:ext uri="{28A0092B-C50C-407E-A947-70E740481C1C}">
                <a14:useLocalDpi xmlns:a14="http://schemas.microsoft.com/office/drawing/2010/main" val="0"/>
              </a:ext>
            </a:extLst>
          </a:blip>
          <a:srcRect l="65344" t="18997" r="19388" b="75507"/>
          <a:stretch>
            <a:fillRect/>
          </a:stretch>
        </p:blipFill>
        <p:spPr bwMode="auto">
          <a:xfrm>
            <a:off x="5827713" y="3616325"/>
            <a:ext cx="316865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redondeado 14"/>
          <p:cNvSpPr/>
          <p:nvPr/>
        </p:nvSpPr>
        <p:spPr>
          <a:xfrm>
            <a:off x="5800725" y="3587750"/>
            <a:ext cx="3184525" cy="709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7112" name="CuadroTexto 15"/>
          <p:cNvSpPr txBox="1">
            <a:spLocks noChangeArrowheads="1"/>
          </p:cNvSpPr>
          <p:nvPr/>
        </p:nvSpPr>
        <p:spPr bwMode="auto">
          <a:xfrm>
            <a:off x="1331913" y="3757613"/>
            <a:ext cx="412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Cuadro emergente de confirmación</a:t>
            </a:r>
          </a:p>
        </p:txBody>
      </p:sp>
      <p:cxnSp>
        <p:nvCxnSpPr>
          <p:cNvPr id="17" name="Conector recto de flecha 16"/>
          <p:cNvCxnSpPr/>
          <p:nvPr/>
        </p:nvCxnSpPr>
        <p:spPr>
          <a:xfrm>
            <a:off x="5459413" y="3938588"/>
            <a:ext cx="287337" cy="4762"/>
          </a:xfrm>
          <a:prstGeom prst="straightConnector1">
            <a:avLst/>
          </a:prstGeom>
          <a:ln w="3492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p:txBody>
      </p:sp>
      <p:pic>
        <p:nvPicPr>
          <p:cNvPr id="48131" name="Imagen 3"/>
          <p:cNvPicPr>
            <a:picLocks noChangeAspect="1"/>
          </p:cNvPicPr>
          <p:nvPr/>
        </p:nvPicPr>
        <p:blipFill>
          <a:blip r:embed="rId2">
            <a:extLst>
              <a:ext uri="{28A0092B-C50C-407E-A947-70E740481C1C}">
                <a14:useLocalDpi xmlns:a14="http://schemas.microsoft.com/office/drawing/2010/main" val="0"/>
              </a:ext>
            </a:extLst>
          </a:blip>
          <a:srcRect l="16139" t="38660" r="16927" b="52521"/>
          <a:stretch>
            <a:fillRect/>
          </a:stretch>
        </p:blipFill>
        <p:spPr bwMode="auto">
          <a:xfrm>
            <a:off x="179388" y="1628775"/>
            <a:ext cx="880586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CuadroTexto 4"/>
          <p:cNvSpPr txBox="1">
            <a:spLocks noChangeArrowheads="1"/>
          </p:cNvSpPr>
          <p:nvPr/>
        </p:nvSpPr>
        <p:spPr bwMode="auto">
          <a:xfrm>
            <a:off x="1187450" y="1116013"/>
            <a:ext cx="6927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Una vez agregada la unidad administrativa, se puede </a:t>
            </a:r>
            <a:r>
              <a:rPr lang="es-MX" altLang="es-MX" b="1"/>
              <a:t>editar</a:t>
            </a:r>
            <a:r>
              <a:rPr lang="es-MX" altLang="es-MX"/>
              <a:t>.</a:t>
            </a:r>
          </a:p>
        </p:txBody>
      </p:sp>
      <p:sp>
        <p:nvSpPr>
          <p:cNvPr id="7" name="Rectángulo redondeado 6"/>
          <p:cNvSpPr/>
          <p:nvPr/>
        </p:nvSpPr>
        <p:spPr>
          <a:xfrm>
            <a:off x="8423275" y="2011363"/>
            <a:ext cx="360363" cy="3635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48134" name="Imagen 7"/>
          <p:cNvPicPr>
            <a:picLocks noChangeAspect="1"/>
          </p:cNvPicPr>
          <p:nvPr/>
        </p:nvPicPr>
        <p:blipFill>
          <a:blip r:embed="rId3">
            <a:extLst>
              <a:ext uri="{28A0092B-C50C-407E-A947-70E740481C1C}">
                <a14:useLocalDpi xmlns:a14="http://schemas.microsoft.com/office/drawing/2010/main" val="0"/>
              </a:ext>
            </a:extLst>
          </a:blip>
          <a:srcRect l="19289" t="27319" r="21651" b="53780"/>
          <a:stretch>
            <a:fillRect/>
          </a:stretch>
        </p:blipFill>
        <p:spPr bwMode="auto">
          <a:xfrm>
            <a:off x="603250" y="3311525"/>
            <a:ext cx="84089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redondeado 8"/>
          <p:cNvSpPr/>
          <p:nvPr/>
        </p:nvSpPr>
        <p:spPr>
          <a:xfrm>
            <a:off x="5757863" y="4652963"/>
            <a:ext cx="3024187" cy="287337"/>
          </a:xfrm>
          <a:prstGeom prst="roundRect">
            <a:avLst/>
          </a:prstGeom>
          <a:noFill/>
          <a:ln>
            <a:solidFill>
              <a:srgbClr val="E3AA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48136" name="Imagen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0475" y="5586413"/>
            <a:ext cx="3694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redondeado 11"/>
          <p:cNvSpPr/>
          <p:nvPr/>
        </p:nvSpPr>
        <p:spPr>
          <a:xfrm>
            <a:off x="4899025" y="4927600"/>
            <a:ext cx="841375" cy="2905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8138" name="CuadroTexto 12"/>
          <p:cNvSpPr txBox="1">
            <a:spLocks noChangeArrowheads="1"/>
          </p:cNvSpPr>
          <p:nvPr/>
        </p:nvSpPr>
        <p:spPr bwMode="auto">
          <a:xfrm>
            <a:off x="523875" y="5724525"/>
            <a:ext cx="412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Cuadro emergente de confirmación</a:t>
            </a:r>
          </a:p>
        </p:txBody>
      </p:sp>
      <p:cxnSp>
        <p:nvCxnSpPr>
          <p:cNvPr id="14" name="Conector recto de flecha 13"/>
          <p:cNvCxnSpPr/>
          <p:nvPr/>
        </p:nvCxnSpPr>
        <p:spPr>
          <a:xfrm>
            <a:off x="4664075" y="5897563"/>
            <a:ext cx="287338" cy="4762"/>
          </a:xfrm>
          <a:prstGeom prst="straightConnector1">
            <a:avLst/>
          </a:prstGeom>
          <a:ln w="3492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a:off x="7729538" y="2546350"/>
            <a:ext cx="677862" cy="479425"/>
          </a:xfrm>
          <a:prstGeom prst="straightConnector1">
            <a:avLst/>
          </a:prstGeom>
          <a:ln w="3492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n 3"/>
          <p:cNvPicPr>
            <a:picLocks noChangeAspect="1"/>
          </p:cNvPicPr>
          <p:nvPr/>
        </p:nvPicPr>
        <p:blipFill>
          <a:blip r:embed="rId2">
            <a:extLst>
              <a:ext uri="{28A0092B-C50C-407E-A947-70E740481C1C}">
                <a14:useLocalDpi xmlns:a14="http://schemas.microsoft.com/office/drawing/2010/main" val="0"/>
              </a:ext>
            </a:extLst>
          </a:blip>
          <a:srcRect l="16139" t="39920" r="16927" b="43700"/>
          <a:stretch>
            <a:fillRect/>
          </a:stretch>
        </p:blipFill>
        <p:spPr bwMode="auto">
          <a:xfrm>
            <a:off x="179388" y="2060575"/>
            <a:ext cx="87344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p:txBody>
      </p:sp>
      <p:sp>
        <p:nvSpPr>
          <p:cNvPr id="6" name="Rectángulo redondeado 5"/>
          <p:cNvSpPr/>
          <p:nvPr/>
        </p:nvSpPr>
        <p:spPr>
          <a:xfrm>
            <a:off x="5148263" y="2673350"/>
            <a:ext cx="647700" cy="287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Elipse 6"/>
          <p:cNvSpPr/>
          <p:nvPr/>
        </p:nvSpPr>
        <p:spPr>
          <a:xfrm>
            <a:off x="404813" y="3500438"/>
            <a:ext cx="396875" cy="376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cxnSp>
        <p:nvCxnSpPr>
          <p:cNvPr id="9" name="Conector angular 8"/>
          <p:cNvCxnSpPr/>
          <p:nvPr/>
        </p:nvCxnSpPr>
        <p:spPr>
          <a:xfrm flipV="1">
            <a:off x="1116013" y="2960688"/>
            <a:ext cx="3887787" cy="831850"/>
          </a:xfrm>
          <a:prstGeom prst="bentConnector3">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sp>
        <p:nvSpPr>
          <p:cNvPr id="49159" name="CuadroTexto 10"/>
          <p:cNvSpPr txBox="1">
            <a:spLocks noChangeArrowheads="1"/>
          </p:cNvSpPr>
          <p:nvPr/>
        </p:nvSpPr>
        <p:spPr bwMode="auto">
          <a:xfrm>
            <a:off x="6216650" y="1138238"/>
            <a:ext cx="29003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Al seleccionar la unidad administrativa se habilita la acción Borrar.</a:t>
            </a:r>
          </a:p>
        </p:txBody>
      </p:sp>
      <p:cxnSp>
        <p:nvCxnSpPr>
          <p:cNvPr id="13" name="Conector recto de flecha 12"/>
          <p:cNvCxnSpPr/>
          <p:nvPr/>
        </p:nvCxnSpPr>
        <p:spPr>
          <a:xfrm flipV="1">
            <a:off x="5946775" y="2205038"/>
            <a:ext cx="785813" cy="611187"/>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pic>
        <p:nvPicPr>
          <p:cNvPr id="49161" name="Imagen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4611688"/>
            <a:ext cx="35845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Imagen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575" y="4437063"/>
            <a:ext cx="29527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CuadroTexto 16"/>
          <p:cNvSpPr txBox="1">
            <a:spLocks noChangeArrowheads="1"/>
          </p:cNvSpPr>
          <p:nvPr/>
        </p:nvSpPr>
        <p:spPr bwMode="auto">
          <a:xfrm>
            <a:off x="1116013" y="6024563"/>
            <a:ext cx="2627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Ventana de seguridad</a:t>
            </a:r>
          </a:p>
        </p:txBody>
      </p:sp>
      <p:cxnSp>
        <p:nvCxnSpPr>
          <p:cNvPr id="18" name="Conector recto de flecha 17"/>
          <p:cNvCxnSpPr/>
          <p:nvPr/>
        </p:nvCxnSpPr>
        <p:spPr>
          <a:xfrm flipV="1">
            <a:off x="2252663" y="5588000"/>
            <a:ext cx="14287" cy="436563"/>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sp>
        <p:nvSpPr>
          <p:cNvPr id="49165" name="CuadroTexto 19"/>
          <p:cNvSpPr txBox="1">
            <a:spLocks noChangeArrowheads="1"/>
          </p:cNvSpPr>
          <p:nvPr/>
        </p:nvSpPr>
        <p:spPr bwMode="auto">
          <a:xfrm>
            <a:off x="4762500" y="6096000"/>
            <a:ext cx="4151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Cuadro emergente de confirmación</a:t>
            </a:r>
          </a:p>
        </p:txBody>
      </p:sp>
      <p:cxnSp>
        <p:nvCxnSpPr>
          <p:cNvPr id="21" name="Conector recto de flecha 20"/>
          <p:cNvCxnSpPr/>
          <p:nvPr/>
        </p:nvCxnSpPr>
        <p:spPr>
          <a:xfrm flipV="1">
            <a:off x="6588125" y="5588000"/>
            <a:ext cx="15875" cy="361950"/>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Marcador de texto 4"/>
          <p:cNvSpPr>
            <a:spLocks noGrp="1"/>
          </p:cNvSpPr>
          <p:nvPr>
            <p:ph type="body" idx="1"/>
          </p:nvPr>
        </p:nvSpPr>
        <p:spPr bwMode="auto">
          <a:xfrm>
            <a:off x="4859338" y="2708275"/>
            <a:ext cx="4043362" cy="228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lvl="1" algn="ctr" eaLnBrk="1" hangingPunct="1">
              <a:lnSpc>
                <a:spcPts val="6000"/>
              </a:lnSpc>
            </a:pPr>
            <a:r>
              <a:rPr lang="es-MX" altLang="es-MX" sz="3000" b="1" smtClean="0">
                <a:solidFill>
                  <a:schemeClr val="accent1"/>
                </a:solidFill>
              </a:rPr>
              <a:t>Asignación de formatos a Unidades Administrativas</a:t>
            </a:r>
          </a:p>
          <a:p>
            <a:pPr marL="0" lvl="1" algn="ctr" eaLnBrk="1" hangingPunct="1">
              <a:lnSpc>
                <a:spcPts val="6000"/>
              </a:lnSpc>
            </a:pPr>
            <a:endParaRPr lang="es-MX" altLang="es-MX" sz="4000" b="1" smtClean="0">
              <a:solidFill>
                <a:schemeClr val="accent1"/>
              </a:solidFill>
            </a:endParaRPr>
          </a:p>
          <a:p>
            <a:pPr marL="0" lvl="1" algn="ctr" eaLnBrk="1" hangingPunct="1">
              <a:lnSpc>
                <a:spcPts val="6000"/>
              </a:lnSpc>
            </a:pPr>
            <a:r>
              <a:rPr lang="es-MX" altLang="es-MX" sz="4000" b="1" smtClean="0">
                <a:solidFill>
                  <a:srgbClr val="AF7D19"/>
                </a:solidFill>
              </a:rPr>
              <a:t>SIPOT</a:t>
            </a:r>
          </a:p>
        </p:txBody>
      </p:sp>
      <p:sp>
        <p:nvSpPr>
          <p:cNvPr id="145411" name="CuadroTexto 1"/>
          <p:cNvSpPr txBox="1">
            <a:spLocks noChangeArrowheads="1"/>
          </p:cNvSpPr>
          <p:nvPr/>
        </p:nvSpPr>
        <p:spPr bwMode="auto">
          <a:xfrm>
            <a:off x="684213" y="2466975"/>
            <a:ext cx="30591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defRPr/>
            </a:pPr>
            <a:r>
              <a:rPr lang="es-MX" altLang="es-MX" sz="9600" dirty="0">
                <a:solidFill>
                  <a:schemeClr val="accent1">
                    <a:lumMod val="60000"/>
                    <a:lumOff val="40000"/>
                  </a:schemeClr>
                </a:solidFill>
                <a:cs typeface="Arial" panose="020B0604020202020204" pitchFamily="34" charset="0"/>
              </a:rPr>
              <a:t>2</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p:txBody>
      </p:sp>
      <p:pic>
        <p:nvPicPr>
          <p:cNvPr id="52227" name="Imagen 6"/>
          <p:cNvPicPr>
            <a:picLocks noChangeAspect="1"/>
          </p:cNvPicPr>
          <p:nvPr/>
        </p:nvPicPr>
        <p:blipFill>
          <a:blip r:embed="rId2">
            <a:extLst>
              <a:ext uri="{28A0092B-C50C-407E-A947-70E740481C1C}">
                <a14:useLocalDpi xmlns:a14="http://schemas.microsoft.com/office/drawing/2010/main" val="0"/>
              </a:ext>
            </a:extLst>
          </a:blip>
          <a:srcRect l="17712" t="35623" r="51695" b="61601"/>
          <a:stretch>
            <a:fillRect/>
          </a:stretch>
        </p:blipFill>
        <p:spPr bwMode="auto">
          <a:xfrm>
            <a:off x="755650" y="3429000"/>
            <a:ext cx="7620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n 7"/>
          <p:cNvPicPr>
            <a:picLocks noChangeAspect="1"/>
          </p:cNvPicPr>
          <p:nvPr/>
        </p:nvPicPr>
        <p:blipFill>
          <a:blip r:embed="rId2">
            <a:extLst>
              <a:ext uri="{28A0092B-C50C-407E-A947-70E740481C1C}">
                <a14:useLocalDpi xmlns:a14="http://schemas.microsoft.com/office/drawing/2010/main" val="0"/>
              </a:ext>
            </a:extLst>
          </a:blip>
          <a:srcRect l="17712" t="38692" r="71335" b="53908"/>
          <a:stretch>
            <a:fillRect/>
          </a:stretch>
        </p:blipFill>
        <p:spPr bwMode="auto">
          <a:xfrm>
            <a:off x="1006475" y="4219575"/>
            <a:ext cx="2727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CuadroTexto 9"/>
          <p:cNvSpPr txBox="1">
            <a:spLocks noChangeArrowheads="1"/>
          </p:cNvSpPr>
          <p:nvPr/>
        </p:nvSpPr>
        <p:spPr bwMode="auto">
          <a:xfrm>
            <a:off x="857250" y="1379538"/>
            <a:ext cx="7416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sz="1600" b="1">
                <a:solidFill>
                  <a:srgbClr val="AF7D19"/>
                </a:solidFill>
              </a:rPr>
              <a:t>Asignación de Formatos a unidades administrativas</a:t>
            </a:r>
          </a:p>
          <a:p>
            <a:endParaRPr lang="es-MX" altLang="es-MX" b="1"/>
          </a:p>
          <a:p>
            <a:endParaRPr lang="es-MX" altLang="es-MX" b="1"/>
          </a:p>
          <a:p>
            <a:r>
              <a:rPr lang="es-MX" altLang="es-MX" b="1"/>
              <a:t>Usuario: Administrador de Sujeto Obligado</a:t>
            </a:r>
          </a:p>
          <a:p>
            <a:endParaRPr lang="es-MX" altLang="es-MX" b="1"/>
          </a:p>
          <a:p>
            <a:endParaRPr lang="es-MX" altLang="es-MX" b="1"/>
          </a:p>
        </p:txBody>
      </p:sp>
      <p:sp>
        <p:nvSpPr>
          <p:cNvPr id="11" name="Flecha abajo 10"/>
          <p:cNvSpPr/>
          <p:nvPr/>
        </p:nvSpPr>
        <p:spPr>
          <a:xfrm>
            <a:off x="2216150" y="3925888"/>
            <a:ext cx="73025" cy="3603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2" name="Rectángulo redondeado 11"/>
          <p:cNvSpPr/>
          <p:nvPr/>
        </p:nvSpPr>
        <p:spPr>
          <a:xfrm>
            <a:off x="969963" y="5011738"/>
            <a:ext cx="2665412" cy="36036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7" name="Flecha abajo 16"/>
          <p:cNvSpPr/>
          <p:nvPr/>
        </p:nvSpPr>
        <p:spPr>
          <a:xfrm>
            <a:off x="4643438" y="5768975"/>
            <a:ext cx="215900" cy="3603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55650" y="1557338"/>
            <a:ext cx="7632700" cy="4032250"/>
          </a:xfrm>
          <a:prstGeom prst="rect">
            <a:avLst/>
          </a:prstGeom>
        </p:spPr>
        <p:txBody>
          <a:bodyPr>
            <a:spAutoFit/>
          </a:bodyPr>
          <a:lstStyle/>
          <a:p>
            <a:pPr algn="ctr" eaLnBrk="1" fontAlgn="auto" hangingPunct="1">
              <a:spcBef>
                <a:spcPts val="0"/>
              </a:spcBef>
              <a:spcAft>
                <a:spcPts val="0"/>
              </a:spcAft>
              <a:defRPr/>
            </a:pPr>
            <a:r>
              <a:rPr lang="es-MX" sz="3200" b="1" dirty="0">
                <a:solidFill>
                  <a:schemeClr val="accent6">
                    <a:lumMod val="75000"/>
                  </a:schemeClr>
                </a:solidFill>
                <a:latin typeface="+mn-lt"/>
                <a:cs typeface="Arial" charset="0"/>
              </a:rPr>
              <a:t>LGTAIP</a:t>
            </a:r>
          </a:p>
          <a:p>
            <a:pPr eaLnBrk="1" fontAlgn="auto" hangingPunct="1">
              <a:spcBef>
                <a:spcPts val="0"/>
              </a:spcBef>
              <a:spcAft>
                <a:spcPts val="0"/>
              </a:spcAft>
              <a:defRPr/>
            </a:pPr>
            <a:endParaRPr lang="es-MX" sz="2800" b="1" dirty="0">
              <a:latin typeface="+mn-lt"/>
              <a:cs typeface="Arial" charset="0"/>
            </a:endParaRPr>
          </a:p>
          <a:p>
            <a:pPr algn="just" eaLnBrk="1" fontAlgn="auto" hangingPunct="1">
              <a:spcBef>
                <a:spcPts val="0"/>
              </a:spcBef>
              <a:spcAft>
                <a:spcPts val="0"/>
              </a:spcAft>
              <a:defRPr/>
            </a:pPr>
            <a:r>
              <a:rPr lang="es-MX" sz="2800" dirty="0">
                <a:latin typeface="+mn-lt"/>
                <a:cs typeface="Arial" charset="0"/>
              </a:rPr>
              <a:t>La Ley General de Transparencia y Acceso a la Información Pública en su Título Tercero, Capítulo Único, establece cuatro artículos relacionados con la Plataforma Nacional de Transparencia (Artículos 49, 50, 51 y 52).</a:t>
            </a:r>
          </a:p>
          <a:p>
            <a:pPr algn="just" eaLnBrk="1" fontAlgn="auto" hangingPunct="1">
              <a:spcBef>
                <a:spcPts val="0"/>
              </a:spcBef>
              <a:spcAft>
                <a:spcPts val="0"/>
              </a:spcAft>
              <a:defRPr/>
            </a:pPr>
            <a:endParaRPr lang="es-MX" sz="2800" dirty="0">
              <a:latin typeface="+mn-lt"/>
              <a:cs typeface="Arial" charset="0"/>
            </a:endParaRPr>
          </a:p>
        </p:txBody>
      </p:sp>
      <p:sp>
        <p:nvSpPr>
          <p:cNvPr id="5" name="CuadroTexto 3"/>
          <p:cNvSpPr txBox="1">
            <a:spLocks noChangeArrowheads="1"/>
          </p:cNvSpPr>
          <p:nvPr/>
        </p:nvSpPr>
        <p:spPr bwMode="auto">
          <a:xfrm>
            <a:off x="1187450" y="549275"/>
            <a:ext cx="7740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r>
              <a:rPr lang="es-MX" altLang="es-MX" sz="3200" b="1"/>
              <a:t>Plataforma Nacional de Transparencia</a:t>
            </a:r>
          </a:p>
        </p:txBody>
      </p:sp>
    </p:spTree>
    <p:extLst>
      <p:ext uri="{BB962C8B-B14F-4D97-AF65-F5344CB8AC3E}">
        <p14:creationId xmlns:p14="http://schemas.microsoft.com/office/powerpoint/2010/main" val="3842549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agen 1"/>
          <p:cNvPicPr>
            <a:picLocks noChangeAspect="1"/>
          </p:cNvPicPr>
          <p:nvPr/>
        </p:nvPicPr>
        <p:blipFill>
          <a:blip r:embed="rId2">
            <a:extLst>
              <a:ext uri="{28A0092B-C50C-407E-A947-70E740481C1C}">
                <a14:useLocalDpi xmlns:a14="http://schemas.microsoft.com/office/drawing/2010/main" val="0"/>
              </a:ext>
            </a:extLst>
          </a:blip>
          <a:srcRect l="15350" t="34880" r="22438" b="43700"/>
          <a:stretch>
            <a:fillRect/>
          </a:stretch>
        </p:blipFill>
        <p:spPr bwMode="auto">
          <a:xfrm>
            <a:off x="900113" y="2114550"/>
            <a:ext cx="777716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Subtítulo 2"/>
          <p:cNvSpPr txBox="1">
            <a:spLocks/>
          </p:cNvSpPr>
          <p:nvPr/>
        </p:nvSpPr>
        <p:spPr bwMode="auto">
          <a:xfrm>
            <a:off x="-107950" y="61913"/>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defRPr>
                <a:solidFill>
                  <a:schemeClr val="tx1"/>
                </a:solidFill>
                <a:latin typeface="Lucida Sans Unicode" panose="020B0602030504020204" pitchFamily="34" charset="0"/>
              </a:defRPr>
            </a:lvl1pPr>
            <a:lvl2pPr marL="620713" indent="-228600">
              <a:defRPr>
                <a:solidFill>
                  <a:schemeClr val="tx1"/>
                </a:solidFill>
                <a:latin typeface="Lucida Sans Unicode" panose="020B0602030504020204" pitchFamily="34" charset="0"/>
              </a:defRPr>
            </a:lvl2pPr>
            <a:lvl3pPr marL="858838" indent="-228600">
              <a:defRPr>
                <a:solidFill>
                  <a:schemeClr val="tx1"/>
                </a:solidFill>
                <a:latin typeface="Lucida Sans Unicode" panose="020B0602030504020204" pitchFamily="34" charset="0"/>
              </a:defRPr>
            </a:lvl3pPr>
            <a:lvl4pPr marL="1143000" indent="-228600">
              <a:defRPr>
                <a:solidFill>
                  <a:schemeClr val="tx1"/>
                </a:solidFill>
                <a:latin typeface="Lucida Sans Unicode" panose="020B0602030504020204" pitchFamily="34" charset="0"/>
              </a:defRPr>
            </a:lvl4pPr>
            <a:lvl5pPr marL="1371600" indent="-228600">
              <a:defRPr>
                <a:solidFill>
                  <a:schemeClr val="tx1"/>
                </a:solidFill>
                <a:latin typeface="Lucida Sans Unicode" panose="020B0602030504020204" pitchFamily="34" charset="0"/>
              </a:defRPr>
            </a:lvl5pPr>
            <a:lvl6pPr marL="1828800" indent="-228600" eaLnBrk="0" fontAlgn="base" hangingPunct="0">
              <a:spcBef>
                <a:spcPct val="0"/>
              </a:spcBef>
              <a:spcAft>
                <a:spcPct val="0"/>
              </a:spcAft>
              <a:defRPr>
                <a:solidFill>
                  <a:schemeClr val="tx1"/>
                </a:solidFill>
                <a:latin typeface="Lucida Sans Unicode" panose="020B0602030504020204" pitchFamily="34" charset="0"/>
              </a:defRPr>
            </a:lvl6pPr>
            <a:lvl7pPr marL="2286000" indent="-228600" eaLnBrk="0" fontAlgn="base" hangingPunct="0">
              <a:spcBef>
                <a:spcPct val="0"/>
              </a:spcBef>
              <a:spcAft>
                <a:spcPct val="0"/>
              </a:spcAft>
              <a:defRPr>
                <a:solidFill>
                  <a:schemeClr val="tx1"/>
                </a:solidFill>
                <a:latin typeface="Lucida Sans Unicode" panose="020B0602030504020204" pitchFamily="34" charset="0"/>
              </a:defRPr>
            </a:lvl7pPr>
            <a:lvl8pPr marL="2743200" indent="-228600" eaLnBrk="0" fontAlgn="base" hangingPunct="0">
              <a:spcBef>
                <a:spcPct val="0"/>
              </a:spcBef>
              <a:spcAft>
                <a:spcPct val="0"/>
              </a:spcAft>
              <a:defRPr>
                <a:solidFill>
                  <a:schemeClr val="tx1"/>
                </a:solidFill>
                <a:latin typeface="Lucida Sans Unicode" panose="020B0602030504020204" pitchFamily="34" charset="0"/>
              </a:defRPr>
            </a:lvl8pPr>
            <a:lvl9pPr marL="3200400" indent="-228600" eaLnBrk="0" fontAlgn="base" hangingPunct="0">
              <a:spcBef>
                <a:spcPct val="0"/>
              </a:spcBef>
              <a:spcAft>
                <a:spcPct val="0"/>
              </a:spcAft>
              <a:defRPr>
                <a:solidFill>
                  <a:schemeClr val="tx1"/>
                </a:solidFill>
                <a:latin typeface="Lucida Sans Unicode" panose="020B0602030504020204" pitchFamily="34" charset="0"/>
              </a:defRPr>
            </a:lvl9pPr>
          </a:lstStyle>
          <a:p>
            <a:pPr marL="109537" indent="0" algn="ctr">
              <a:spcBef>
                <a:spcPts val="400"/>
              </a:spcBef>
              <a:buClr>
                <a:schemeClr val="accent1"/>
              </a:buClr>
              <a:buSzPct val="68000"/>
              <a:defRPr/>
            </a:pPr>
            <a:r>
              <a:rPr lang="es-MX" altLang="es-MX" sz="2700" dirty="0" smtClean="0"/>
              <a:t>SIPOT</a:t>
            </a:r>
          </a:p>
          <a:p>
            <a:pPr>
              <a:spcBef>
                <a:spcPts val="400"/>
              </a:spcBef>
              <a:buClr>
                <a:schemeClr val="accent1"/>
              </a:buClr>
              <a:buSzPct val="68000"/>
              <a:buFont typeface="Wingdings 3" panose="05040102010807070707" pitchFamily="18" charset="2"/>
              <a:buChar char=""/>
              <a:defRPr/>
            </a:pPr>
            <a:endParaRPr lang="es-MX" altLang="es-MX" sz="2700" dirty="0" smtClean="0"/>
          </a:p>
        </p:txBody>
      </p:sp>
      <p:sp>
        <p:nvSpPr>
          <p:cNvPr id="53252" name="Rectángulo 8"/>
          <p:cNvSpPr>
            <a:spLocks noChangeArrowheads="1"/>
          </p:cNvSpPr>
          <p:nvPr/>
        </p:nvSpPr>
        <p:spPr bwMode="auto">
          <a:xfrm>
            <a:off x="779463" y="1125538"/>
            <a:ext cx="6313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Asignación de Formatos a unidades administrativas</a:t>
            </a:r>
          </a:p>
          <a:p>
            <a:endParaRPr lang="es-MX" altLang="es-MX" b="1"/>
          </a:p>
        </p:txBody>
      </p:sp>
      <p:sp>
        <p:nvSpPr>
          <p:cNvPr id="53253" name="CuadroTexto 4"/>
          <p:cNvSpPr txBox="1">
            <a:spLocks noChangeArrowheads="1"/>
          </p:cNvSpPr>
          <p:nvPr/>
        </p:nvSpPr>
        <p:spPr bwMode="auto">
          <a:xfrm>
            <a:off x="2484438" y="4508500"/>
            <a:ext cx="61198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Seleccionar la Normatividad que corresponda (Para los formatos nuevos se debe seleccionar la denominada: </a:t>
            </a:r>
            <a:r>
              <a:rPr lang="es-MX" altLang="es-MX" b="1"/>
              <a:t>“Ley de Transparencia y Acceso a la Información Pública para el Estado de Veracruz de Ignacio de la Llave 2018”</a:t>
            </a:r>
          </a:p>
        </p:txBody>
      </p:sp>
      <p:sp>
        <p:nvSpPr>
          <p:cNvPr id="6" name="Flecha derecha 5"/>
          <p:cNvSpPr/>
          <p:nvPr/>
        </p:nvSpPr>
        <p:spPr>
          <a:xfrm rot="18171092">
            <a:off x="3162300" y="3748088"/>
            <a:ext cx="968375" cy="2063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Rectángulo redondeado 6"/>
          <p:cNvSpPr/>
          <p:nvPr/>
        </p:nvSpPr>
        <p:spPr>
          <a:xfrm>
            <a:off x="2916238" y="3141663"/>
            <a:ext cx="4895850"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ubtítulo 2"/>
          <p:cNvSpPr>
            <a:spLocks noGrp="1"/>
          </p:cNvSpPr>
          <p:nvPr>
            <p:ph type="subTitle" idx="13"/>
          </p:nvPr>
        </p:nvSpPr>
        <p:spPr bwMode="auto">
          <a:xfrm>
            <a:off x="-107950" y="61913"/>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mtClean="0"/>
          </a:p>
        </p:txBody>
      </p:sp>
      <p:pic>
        <p:nvPicPr>
          <p:cNvPr id="54275" name="Imagen 3"/>
          <p:cNvPicPr>
            <a:picLocks noChangeAspect="1"/>
          </p:cNvPicPr>
          <p:nvPr/>
        </p:nvPicPr>
        <p:blipFill>
          <a:blip r:embed="rId2">
            <a:extLst>
              <a:ext uri="{28A0092B-C50C-407E-A947-70E740481C1C}">
                <a14:useLocalDpi xmlns:a14="http://schemas.microsoft.com/office/drawing/2010/main" val="0"/>
              </a:ext>
            </a:extLst>
          </a:blip>
          <a:srcRect l="16138" t="39920" r="20074" b="27321"/>
          <a:stretch>
            <a:fillRect/>
          </a:stretch>
        </p:blipFill>
        <p:spPr bwMode="auto">
          <a:xfrm>
            <a:off x="684213" y="2205038"/>
            <a:ext cx="83010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CuadroTexto 4"/>
          <p:cNvSpPr txBox="1">
            <a:spLocks noChangeArrowheads="1"/>
          </p:cNvSpPr>
          <p:nvPr/>
        </p:nvSpPr>
        <p:spPr bwMode="auto">
          <a:xfrm>
            <a:off x="2328863" y="4943475"/>
            <a:ext cx="28797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Se selecciona la unidad administrativa a la que se le asignará</a:t>
            </a:r>
          </a:p>
        </p:txBody>
      </p:sp>
      <p:sp>
        <p:nvSpPr>
          <p:cNvPr id="6" name="Rectángulo redondeado 5"/>
          <p:cNvSpPr/>
          <p:nvPr/>
        </p:nvSpPr>
        <p:spPr>
          <a:xfrm>
            <a:off x="6443663" y="4913313"/>
            <a:ext cx="1441450" cy="279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 name="Flecha derecha 7"/>
          <p:cNvSpPr/>
          <p:nvPr/>
        </p:nvSpPr>
        <p:spPr>
          <a:xfrm rot="20707822">
            <a:off x="5311775" y="5210175"/>
            <a:ext cx="925513" cy="44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4279" name="Rectángulo 8"/>
          <p:cNvSpPr>
            <a:spLocks noChangeArrowheads="1"/>
          </p:cNvSpPr>
          <p:nvPr/>
        </p:nvSpPr>
        <p:spPr bwMode="auto">
          <a:xfrm>
            <a:off x="779463" y="1125538"/>
            <a:ext cx="6313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Asignación de Formatos a unidades administrativas</a:t>
            </a:r>
          </a:p>
          <a:p>
            <a:endParaRPr lang="es-MX" altLang="es-MX" b="1"/>
          </a:p>
        </p:txBody>
      </p:sp>
      <p:pic>
        <p:nvPicPr>
          <p:cNvPr id="54280" name="Imagen 10"/>
          <p:cNvPicPr>
            <a:picLocks noChangeAspect="1"/>
          </p:cNvPicPr>
          <p:nvPr/>
        </p:nvPicPr>
        <p:blipFill>
          <a:blip r:embed="rId3">
            <a:extLst>
              <a:ext uri="{28A0092B-C50C-407E-A947-70E740481C1C}">
                <a14:useLocalDpi xmlns:a14="http://schemas.microsoft.com/office/drawing/2010/main" val="0"/>
              </a:ext>
            </a:extLst>
          </a:blip>
          <a:srcRect l="68112" t="40204" r="24802" b="50000"/>
          <a:stretch>
            <a:fillRect/>
          </a:stretch>
        </p:blipFill>
        <p:spPr bwMode="auto">
          <a:xfrm>
            <a:off x="6516688" y="5588000"/>
            <a:ext cx="10064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redondeado 11"/>
          <p:cNvSpPr/>
          <p:nvPr/>
        </p:nvSpPr>
        <p:spPr>
          <a:xfrm>
            <a:off x="6478588" y="5561013"/>
            <a:ext cx="1046162" cy="3159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4282" name="CuadroTexto 12"/>
          <p:cNvSpPr txBox="1">
            <a:spLocks noChangeArrowheads="1"/>
          </p:cNvSpPr>
          <p:nvPr/>
        </p:nvSpPr>
        <p:spPr bwMode="auto">
          <a:xfrm>
            <a:off x="3579813" y="6381750"/>
            <a:ext cx="3257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Dar clic en botón “</a:t>
            </a:r>
            <a:r>
              <a:rPr lang="es-MX" altLang="es-MX" b="1"/>
              <a:t>Buscar</a:t>
            </a:r>
            <a:r>
              <a:rPr lang="es-MX" altLang="es-MX"/>
              <a:t>”</a:t>
            </a:r>
          </a:p>
        </p:txBody>
      </p:sp>
      <p:sp>
        <p:nvSpPr>
          <p:cNvPr id="14" name="Flecha derecha 13"/>
          <p:cNvSpPr/>
          <p:nvPr/>
        </p:nvSpPr>
        <p:spPr>
          <a:xfrm rot="19097297">
            <a:off x="6572250" y="6210300"/>
            <a:ext cx="531813"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mtClean="0"/>
          </a:p>
        </p:txBody>
      </p:sp>
      <p:pic>
        <p:nvPicPr>
          <p:cNvPr id="55299" name="Imagen 3"/>
          <p:cNvPicPr>
            <a:picLocks noChangeAspect="1"/>
          </p:cNvPicPr>
          <p:nvPr/>
        </p:nvPicPr>
        <p:blipFill>
          <a:blip r:embed="rId2">
            <a:extLst>
              <a:ext uri="{28A0092B-C50C-407E-A947-70E740481C1C}">
                <a14:useLocalDpi xmlns:a14="http://schemas.microsoft.com/office/drawing/2010/main" val="0"/>
              </a:ext>
            </a:extLst>
          </a:blip>
          <a:srcRect l="18500" t="27319" r="18500" b="22279"/>
          <a:stretch>
            <a:fillRect/>
          </a:stretch>
        </p:blipFill>
        <p:spPr bwMode="auto">
          <a:xfrm>
            <a:off x="684213" y="1628775"/>
            <a:ext cx="810895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p:cNvSpPr/>
          <p:nvPr/>
        </p:nvSpPr>
        <p:spPr>
          <a:xfrm>
            <a:off x="881063" y="1628775"/>
            <a:ext cx="1377950" cy="4176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5301" name="Rectángulo 5"/>
          <p:cNvSpPr>
            <a:spLocks noChangeArrowheads="1"/>
          </p:cNvSpPr>
          <p:nvPr/>
        </p:nvSpPr>
        <p:spPr bwMode="auto">
          <a:xfrm>
            <a:off x="784225" y="976313"/>
            <a:ext cx="6313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Asignación de Formatos a unidades administrativas</a:t>
            </a:r>
          </a:p>
          <a:p>
            <a:endParaRPr lang="es-MX" altLang="es-MX" b="1"/>
          </a:p>
        </p:txBody>
      </p:sp>
      <p:sp>
        <p:nvSpPr>
          <p:cNvPr id="55302" name="CuadroTexto 6"/>
          <p:cNvSpPr txBox="1">
            <a:spLocks noChangeArrowheads="1"/>
          </p:cNvSpPr>
          <p:nvPr/>
        </p:nvSpPr>
        <p:spPr bwMode="auto">
          <a:xfrm>
            <a:off x="4284663" y="5967413"/>
            <a:ext cx="4103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Al pasar cursor sobre la fracción, se muestra una breve descripción </a:t>
            </a:r>
          </a:p>
        </p:txBody>
      </p:sp>
      <p:sp>
        <p:nvSpPr>
          <p:cNvPr id="9" name="Flecha derecha 8"/>
          <p:cNvSpPr/>
          <p:nvPr/>
        </p:nvSpPr>
        <p:spPr>
          <a:xfrm rot="12499844">
            <a:off x="3105150" y="5945188"/>
            <a:ext cx="1208088"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5304" name="CuadroTexto 9"/>
          <p:cNvSpPr txBox="1">
            <a:spLocks noChangeArrowheads="1"/>
          </p:cNvSpPr>
          <p:nvPr/>
        </p:nvSpPr>
        <p:spPr bwMode="auto">
          <a:xfrm>
            <a:off x="3819525" y="3255963"/>
            <a:ext cx="49164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Se despliega en lista todos los formatos asignados al Sujeto obligado, donde aparece, Artículo, fracción e inciso</a:t>
            </a:r>
          </a:p>
        </p:txBody>
      </p:sp>
      <p:sp>
        <p:nvSpPr>
          <p:cNvPr id="11" name="Flecha derecha 10"/>
          <p:cNvSpPr/>
          <p:nvPr/>
        </p:nvSpPr>
        <p:spPr>
          <a:xfrm rot="10800000">
            <a:off x="2514600" y="3609975"/>
            <a:ext cx="1206500"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2" name="Rectángulo redondeado 11"/>
          <p:cNvSpPr/>
          <p:nvPr/>
        </p:nvSpPr>
        <p:spPr>
          <a:xfrm>
            <a:off x="1992313" y="5300663"/>
            <a:ext cx="1174750" cy="2381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magen 1"/>
          <p:cNvPicPr>
            <a:picLocks noChangeAspect="1"/>
          </p:cNvPicPr>
          <p:nvPr/>
        </p:nvPicPr>
        <p:blipFill>
          <a:blip r:embed="rId2">
            <a:extLst>
              <a:ext uri="{28A0092B-C50C-407E-A947-70E740481C1C}">
                <a14:useLocalDpi xmlns:a14="http://schemas.microsoft.com/office/drawing/2010/main" val="0"/>
              </a:ext>
            </a:extLst>
          </a:blip>
          <a:srcRect l="19975" t="38951" r="17026" b="4503"/>
          <a:stretch>
            <a:fillRect/>
          </a:stretch>
        </p:blipFill>
        <p:spPr bwMode="auto">
          <a:xfrm>
            <a:off x="787400" y="1589088"/>
            <a:ext cx="80867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mtClean="0"/>
          </a:p>
        </p:txBody>
      </p:sp>
      <p:sp>
        <p:nvSpPr>
          <p:cNvPr id="5" name="Rectángulo redondeado 4"/>
          <p:cNvSpPr/>
          <p:nvPr/>
        </p:nvSpPr>
        <p:spPr>
          <a:xfrm>
            <a:off x="2482850" y="1989138"/>
            <a:ext cx="1225550"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6325" name="CuadroTexto 5"/>
          <p:cNvSpPr txBox="1">
            <a:spLocks noChangeArrowheads="1"/>
          </p:cNvSpPr>
          <p:nvPr/>
        </p:nvSpPr>
        <p:spPr bwMode="auto">
          <a:xfrm>
            <a:off x="3492500" y="3141663"/>
            <a:ext cx="4608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Seleccionar la casilla que corresponde a la fracción que se va a asignar y dar clic en el botón “Asignar Formatos</a:t>
            </a:r>
          </a:p>
        </p:txBody>
      </p:sp>
      <p:sp>
        <p:nvSpPr>
          <p:cNvPr id="7" name="Flecha derecha 6"/>
          <p:cNvSpPr/>
          <p:nvPr/>
        </p:nvSpPr>
        <p:spPr>
          <a:xfrm rot="11721420" flipV="1">
            <a:off x="2262188" y="3509963"/>
            <a:ext cx="1147762"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6327" name="Rectángulo 7"/>
          <p:cNvSpPr>
            <a:spLocks noChangeArrowheads="1"/>
          </p:cNvSpPr>
          <p:nvPr/>
        </p:nvSpPr>
        <p:spPr bwMode="auto">
          <a:xfrm>
            <a:off x="784225" y="976313"/>
            <a:ext cx="6313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Asignación de Formatos a unidades administrativas</a:t>
            </a:r>
          </a:p>
          <a:p>
            <a:endParaRPr lang="es-MX" altLang="es-MX" b="1"/>
          </a:p>
        </p:txBody>
      </p:sp>
      <p:sp>
        <p:nvSpPr>
          <p:cNvPr id="3" name="Flecha arriba 2"/>
          <p:cNvSpPr/>
          <p:nvPr/>
        </p:nvSpPr>
        <p:spPr>
          <a:xfrm rot="19325080">
            <a:off x="3875088" y="2266950"/>
            <a:ext cx="65087" cy="96837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mtClean="0"/>
          </a:p>
        </p:txBody>
      </p:sp>
      <p:pic>
        <p:nvPicPr>
          <p:cNvPr id="57347" name="Imagen 3"/>
          <p:cNvPicPr>
            <a:picLocks noChangeAspect="1"/>
          </p:cNvPicPr>
          <p:nvPr/>
        </p:nvPicPr>
        <p:blipFill>
          <a:blip r:embed="rId2">
            <a:extLst>
              <a:ext uri="{28A0092B-C50C-407E-A947-70E740481C1C}">
                <a14:useLocalDpi xmlns:a14="http://schemas.microsoft.com/office/drawing/2010/main" val="0"/>
              </a:ext>
            </a:extLst>
          </a:blip>
          <a:srcRect l="15935" t="31158" r="18057" b="40295"/>
          <a:stretch>
            <a:fillRect/>
          </a:stretch>
        </p:blipFill>
        <p:spPr bwMode="auto">
          <a:xfrm>
            <a:off x="574675" y="1516063"/>
            <a:ext cx="8447088"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Imagen 4"/>
          <p:cNvPicPr>
            <a:picLocks noChangeAspect="1"/>
          </p:cNvPicPr>
          <p:nvPr/>
        </p:nvPicPr>
        <p:blipFill>
          <a:blip r:embed="rId2">
            <a:extLst>
              <a:ext uri="{28A0092B-C50C-407E-A947-70E740481C1C}">
                <a14:useLocalDpi xmlns:a14="http://schemas.microsoft.com/office/drawing/2010/main" val="0"/>
              </a:ext>
            </a:extLst>
          </a:blip>
          <a:srcRect l="65689" t="18628" r="18152" b="76201"/>
          <a:stretch>
            <a:fillRect/>
          </a:stretch>
        </p:blipFill>
        <p:spPr bwMode="auto">
          <a:xfrm>
            <a:off x="5795963" y="5732463"/>
            <a:ext cx="28797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CuadroTexto 5"/>
          <p:cNvSpPr txBox="1">
            <a:spLocks noChangeArrowheads="1"/>
          </p:cNvSpPr>
          <p:nvPr/>
        </p:nvSpPr>
        <p:spPr bwMode="auto">
          <a:xfrm>
            <a:off x="3059113" y="4365625"/>
            <a:ext cx="29527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Aparece en color mas tenue las que ya han sido asignadas</a:t>
            </a:r>
          </a:p>
        </p:txBody>
      </p:sp>
      <p:sp>
        <p:nvSpPr>
          <p:cNvPr id="7" name="Rectángulo redondeado 6"/>
          <p:cNvSpPr/>
          <p:nvPr/>
        </p:nvSpPr>
        <p:spPr>
          <a:xfrm>
            <a:off x="5795963" y="5743575"/>
            <a:ext cx="2879725" cy="5651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 name="Elipse 7"/>
          <p:cNvSpPr/>
          <p:nvPr/>
        </p:nvSpPr>
        <p:spPr>
          <a:xfrm>
            <a:off x="996950" y="3384550"/>
            <a:ext cx="1223963" cy="287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7352" name="CuadroTexto 8"/>
          <p:cNvSpPr txBox="1">
            <a:spLocks noChangeArrowheads="1"/>
          </p:cNvSpPr>
          <p:nvPr/>
        </p:nvSpPr>
        <p:spPr bwMode="auto">
          <a:xfrm>
            <a:off x="777875" y="5886450"/>
            <a:ext cx="414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Cuadro emergente de confirmación</a:t>
            </a:r>
          </a:p>
        </p:txBody>
      </p:sp>
      <p:sp>
        <p:nvSpPr>
          <p:cNvPr id="10" name="Flecha derecha 9"/>
          <p:cNvSpPr/>
          <p:nvPr/>
        </p:nvSpPr>
        <p:spPr>
          <a:xfrm rot="12499844">
            <a:off x="2133600" y="4043363"/>
            <a:ext cx="1208088"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1" name="Flecha derecha 10"/>
          <p:cNvSpPr/>
          <p:nvPr/>
        </p:nvSpPr>
        <p:spPr>
          <a:xfrm rot="10800000" flipH="1" flipV="1">
            <a:off x="5072063" y="6005513"/>
            <a:ext cx="579437" cy="650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7355" name="Rectángulo 11"/>
          <p:cNvSpPr>
            <a:spLocks noChangeArrowheads="1"/>
          </p:cNvSpPr>
          <p:nvPr/>
        </p:nvSpPr>
        <p:spPr bwMode="auto">
          <a:xfrm>
            <a:off x="784225" y="976313"/>
            <a:ext cx="6313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Asignación de Formatos a unidades administrativas</a:t>
            </a:r>
          </a:p>
          <a:p>
            <a:endParaRPr lang="es-MX" altLang="es-MX"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mtClean="0"/>
          </a:p>
          <a:p>
            <a:pPr marR="0"/>
            <a:r>
              <a:rPr lang="es-MX" altLang="es-MX" sz="2000" smtClean="0">
                <a:solidFill>
                  <a:srgbClr val="AF7D19"/>
                </a:solidFill>
              </a:rPr>
              <a:t>Eliminación de un formato asignado</a:t>
            </a:r>
          </a:p>
        </p:txBody>
      </p:sp>
      <p:pic>
        <p:nvPicPr>
          <p:cNvPr id="58371" name="Imagen 3"/>
          <p:cNvPicPr>
            <a:picLocks noChangeAspect="1"/>
          </p:cNvPicPr>
          <p:nvPr/>
        </p:nvPicPr>
        <p:blipFill>
          <a:blip r:embed="rId2">
            <a:extLst>
              <a:ext uri="{28A0092B-C50C-407E-A947-70E740481C1C}">
                <a14:useLocalDpi xmlns:a14="http://schemas.microsoft.com/office/drawing/2010/main" val="0"/>
              </a:ext>
            </a:extLst>
          </a:blip>
          <a:srcRect l="15935" t="31158" r="18057" b="40295"/>
          <a:stretch>
            <a:fillRect/>
          </a:stretch>
        </p:blipFill>
        <p:spPr bwMode="auto">
          <a:xfrm>
            <a:off x="504825" y="2205038"/>
            <a:ext cx="844550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p:cNvSpPr/>
          <p:nvPr/>
        </p:nvSpPr>
        <p:spPr>
          <a:xfrm>
            <a:off x="8388350" y="4365625"/>
            <a:ext cx="360363"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58373" name="CuadroTexto 5"/>
          <p:cNvSpPr txBox="1">
            <a:spLocks noChangeArrowheads="1"/>
          </p:cNvSpPr>
          <p:nvPr/>
        </p:nvSpPr>
        <p:spPr bwMode="auto">
          <a:xfrm>
            <a:off x="6637338" y="5516563"/>
            <a:ext cx="25066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Seleccione el botón para eliminar</a:t>
            </a:r>
          </a:p>
        </p:txBody>
      </p:sp>
      <p:sp>
        <p:nvSpPr>
          <p:cNvPr id="9" name="Flecha derecha 8"/>
          <p:cNvSpPr/>
          <p:nvPr/>
        </p:nvSpPr>
        <p:spPr>
          <a:xfrm rot="17961991">
            <a:off x="8047831" y="5193507"/>
            <a:ext cx="566737" cy="44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Mejoras del SIPOT</a:t>
            </a:r>
          </a:p>
          <a:p>
            <a:pPr marR="0"/>
            <a:endParaRPr lang="es-MX" altLang="es-MX" sz="2000" smtClean="0">
              <a:solidFill>
                <a:srgbClr val="AF7D19"/>
              </a:solidFill>
            </a:endParaRPr>
          </a:p>
          <a:p>
            <a:pPr marR="0"/>
            <a:r>
              <a:rPr lang="es-MX" altLang="es-MX" sz="2000" smtClean="0">
                <a:solidFill>
                  <a:srgbClr val="AF7D19"/>
                </a:solidFill>
              </a:rPr>
              <a:t>Eliminación de un formato asignado</a:t>
            </a:r>
          </a:p>
          <a:p>
            <a:pPr marR="0"/>
            <a:endParaRPr lang="es-MX" altLang="es-MX" smtClean="0"/>
          </a:p>
        </p:txBody>
      </p:sp>
      <p:pic>
        <p:nvPicPr>
          <p:cNvPr id="5939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060575"/>
            <a:ext cx="4248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4859338"/>
            <a:ext cx="36083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CuadroTexto 5"/>
          <p:cNvSpPr txBox="1">
            <a:spLocks noChangeArrowheads="1"/>
          </p:cNvSpPr>
          <p:nvPr/>
        </p:nvSpPr>
        <p:spPr bwMode="auto">
          <a:xfrm>
            <a:off x="6156325" y="2382838"/>
            <a:ext cx="2627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Ventana de seguridad</a:t>
            </a:r>
          </a:p>
        </p:txBody>
      </p:sp>
      <p:sp>
        <p:nvSpPr>
          <p:cNvPr id="59398" name="CuadroTexto 6"/>
          <p:cNvSpPr txBox="1">
            <a:spLocks noChangeArrowheads="1"/>
          </p:cNvSpPr>
          <p:nvPr/>
        </p:nvSpPr>
        <p:spPr bwMode="auto">
          <a:xfrm>
            <a:off x="611188" y="5035550"/>
            <a:ext cx="4151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Cuadro emergente de confirmación</a:t>
            </a:r>
          </a:p>
        </p:txBody>
      </p:sp>
      <p:sp>
        <p:nvSpPr>
          <p:cNvPr id="8" name="Flecha derecha 7"/>
          <p:cNvSpPr/>
          <p:nvPr/>
        </p:nvSpPr>
        <p:spPr>
          <a:xfrm rot="10800000">
            <a:off x="5356225" y="2544763"/>
            <a:ext cx="660400"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Flecha derecha 8"/>
          <p:cNvSpPr/>
          <p:nvPr/>
        </p:nvSpPr>
        <p:spPr>
          <a:xfrm rot="10800000" flipH="1">
            <a:off x="4699000" y="5192713"/>
            <a:ext cx="377825"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Marcador de texto 4"/>
          <p:cNvSpPr>
            <a:spLocks noGrp="1"/>
          </p:cNvSpPr>
          <p:nvPr>
            <p:ph type="body" idx="1"/>
          </p:nvPr>
        </p:nvSpPr>
        <p:spPr bwMode="auto">
          <a:xfrm>
            <a:off x="4859338" y="2895600"/>
            <a:ext cx="3971925" cy="228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lvl="1" algn="ctr" eaLnBrk="1" hangingPunct="1">
              <a:lnSpc>
                <a:spcPts val="6000"/>
              </a:lnSpc>
            </a:pPr>
            <a:r>
              <a:rPr lang="es-MX" altLang="es-MX" sz="4000" b="1" smtClean="0">
                <a:solidFill>
                  <a:schemeClr val="accent1"/>
                </a:solidFill>
              </a:rPr>
              <a:t>Administración de Usuarios con Rol de Administrador de Unidad Administrativa</a:t>
            </a:r>
          </a:p>
          <a:p>
            <a:pPr marL="0" lvl="1" algn="ctr" eaLnBrk="1" hangingPunct="1">
              <a:lnSpc>
                <a:spcPts val="6000"/>
              </a:lnSpc>
            </a:pPr>
            <a:endParaRPr lang="es-MX" altLang="es-MX" sz="4000" b="1" smtClean="0">
              <a:solidFill>
                <a:schemeClr val="accent1"/>
              </a:solidFill>
            </a:endParaRPr>
          </a:p>
        </p:txBody>
      </p:sp>
      <p:sp>
        <p:nvSpPr>
          <p:cNvPr id="60419" name="CuadroTexto 1"/>
          <p:cNvSpPr txBox="1">
            <a:spLocks noChangeArrowheads="1"/>
          </p:cNvSpPr>
          <p:nvPr/>
        </p:nvSpPr>
        <p:spPr bwMode="auto">
          <a:xfrm>
            <a:off x="1042988" y="2466975"/>
            <a:ext cx="24431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r>
              <a:rPr lang="es-MX" altLang="es-MX" sz="9600">
                <a:solidFill>
                  <a:schemeClr val="bg1"/>
                </a:solidFill>
                <a:cs typeface="Arial" panose="020B0604020202020204" pitchFamily="34" charset="0"/>
              </a:rPr>
              <a:t>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9839" t="14721" r="30312" b="13460"/>
          <a:stretch/>
        </p:blipFill>
        <p:spPr>
          <a:xfrm>
            <a:off x="1763689" y="1124744"/>
            <a:ext cx="6624736" cy="4968552"/>
          </a:xfrm>
          <a:prstGeom prst="rect">
            <a:avLst/>
          </a:prstGeom>
        </p:spPr>
      </p:pic>
      <p:sp>
        <p:nvSpPr>
          <p:cNvPr id="5" name="Rectángulo redondeado 4"/>
          <p:cNvSpPr/>
          <p:nvPr/>
        </p:nvSpPr>
        <p:spPr>
          <a:xfrm>
            <a:off x="2123728" y="3780494"/>
            <a:ext cx="792088"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Flecha derecha 5"/>
          <p:cNvSpPr/>
          <p:nvPr/>
        </p:nvSpPr>
        <p:spPr>
          <a:xfrm>
            <a:off x="1524724" y="3869618"/>
            <a:ext cx="288032"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82131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2">
            <a:extLst>
              <a:ext uri="{28A0092B-C50C-407E-A947-70E740481C1C}">
                <a14:useLocalDpi xmlns:a14="http://schemas.microsoft.com/office/drawing/2010/main" val="0"/>
              </a:ext>
            </a:extLst>
          </a:blip>
          <a:srcRect l="16139" t="8420" r="16927" b="8420"/>
          <a:stretch>
            <a:fillRect/>
          </a:stretch>
        </p:blipFill>
        <p:spPr bwMode="auto">
          <a:xfrm>
            <a:off x="684213" y="836613"/>
            <a:ext cx="80645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377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27088" y="1077913"/>
            <a:ext cx="7632700" cy="5078412"/>
          </a:xfrm>
          <a:prstGeom prst="rect">
            <a:avLst/>
          </a:prstGeom>
        </p:spPr>
        <p:txBody>
          <a:bodyPr>
            <a:spAutoFit/>
          </a:bodyPr>
          <a:lstStyle/>
          <a:p>
            <a:pPr algn="ctr" eaLnBrk="1" fontAlgn="auto" hangingPunct="1">
              <a:spcBef>
                <a:spcPts val="0"/>
              </a:spcBef>
              <a:spcAft>
                <a:spcPts val="0"/>
              </a:spcAft>
              <a:defRPr/>
            </a:pPr>
            <a:r>
              <a:rPr lang="es-MX" sz="3200" b="1" dirty="0">
                <a:solidFill>
                  <a:schemeClr val="accent6">
                    <a:lumMod val="75000"/>
                  </a:schemeClr>
                </a:solidFill>
                <a:latin typeface="+mn-lt"/>
                <a:cs typeface="Arial" charset="0"/>
              </a:rPr>
              <a:t>Objetivo</a:t>
            </a:r>
          </a:p>
          <a:p>
            <a:pPr algn="just" eaLnBrk="1" fontAlgn="auto" hangingPunct="1">
              <a:spcBef>
                <a:spcPts val="0"/>
              </a:spcBef>
              <a:spcAft>
                <a:spcPts val="0"/>
              </a:spcAft>
              <a:defRPr/>
            </a:pPr>
            <a:endParaRPr lang="es-MX" sz="2400" dirty="0">
              <a:latin typeface="+mn-lt"/>
              <a:cs typeface="Arial" charset="0"/>
            </a:endParaRPr>
          </a:p>
          <a:p>
            <a:pPr algn="just" eaLnBrk="1" fontAlgn="auto" hangingPunct="1">
              <a:spcBef>
                <a:spcPts val="0"/>
              </a:spcBef>
              <a:spcAft>
                <a:spcPts val="0"/>
              </a:spcAft>
              <a:defRPr/>
            </a:pPr>
            <a:r>
              <a:rPr lang="es-MX" sz="2400" dirty="0">
                <a:latin typeface="+mn-lt"/>
                <a:cs typeface="Arial" charset="0"/>
              </a:rPr>
              <a:t>Integrar y hacer interoperables los cuatro sistemas de información que establece el artículo 50 de la Ley General de Transparencia y Acceso a la Información Pública.</a:t>
            </a:r>
          </a:p>
          <a:p>
            <a:pPr algn="just" eaLnBrk="1" fontAlgn="auto" hangingPunct="1">
              <a:spcBef>
                <a:spcPts val="0"/>
              </a:spcBef>
              <a:spcAft>
                <a:spcPts val="0"/>
              </a:spcAft>
              <a:defRPr/>
            </a:pPr>
            <a:endParaRPr lang="es-MX" sz="2400" dirty="0">
              <a:latin typeface="+mn-lt"/>
              <a:cs typeface="Arial" charset="0"/>
            </a:endParaRPr>
          </a:p>
          <a:p>
            <a:pPr marL="514350" indent="-514350" algn="just" eaLnBrk="1" fontAlgn="auto" hangingPunct="1">
              <a:spcBef>
                <a:spcPts val="0"/>
              </a:spcBef>
              <a:spcAft>
                <a:spcPts val="0"/>
              </a:spcAft>
              <a:buFont typeface="+mj-lt"/>
              <a:buAutoNum type="arabicPeriod"/>
              <a:defRPr/>
            </a:pPr>
            <a:r>
              <a:rPr lang="es-MX" sz="2400" b="1" dirty="0">
                <a:latin typeface="+mn-lt"/>
                <a:cs typeface="Arial" charset="0"/>
              </a:rPr>
              <a:t>Solicitudes de acceso a la información</a:t>
            </a:r>
          </a:p>
          <a:p>
            <a:pPr marL="514350" indent="-514350" algn="just" eaLnBrk="1" fontAlgn="auto" hangingPunct="1">
              <a:spcBef>
                <a:spcPts val="0"/>
              </a:spcBef>
              <a:spcAft>
                <a:spcPts val="0"/>
              </a:spcAft>
              <a:buFont typeface="+mj-lt"/>
              <a:buAutoNum type="arabicPeriod"/>
              <a:defRPr/>
            </a:pPr>
            <a:r>
              <a:rPr lang="es-MX" sz="2400" b="1" dirty="0">
                <a:latin typeface="+mn-lt"/>
                <a:cs typeface="Arial" charset="0"/>
              </a:rPr>
              <a:t>Gestión de medios de impugnación</a:t>
            </a:r>
          </a:p>
          <a:p>
            <a:pPr marL="514350" indent="-514350" algn="just" eaLnBrk="1" fontAlgn="auto" hangingPunct="1">
              <a:spcBef>
                <a:spcPts val="0"/>
              </a:spcBef>
              <a:spcAft>
                <a:spcPts val="0"/>
              </a:spcAft>
              <a:buFont typeface="+mj-lt"/>
              <a:buAutoNum type="arabicPeriod"/>
              <a:defRPr/>
            </a:pPr>
            <a:r>
              <a:rPr lang="es-MX" sz="2400" b="1" dirty="0">
                <a:latin typeface="+mn-lt"/>
                <a:cs typeface="Arial" charset="0"/>
              </a:rPr>
              <a:t>Portales de obligaciones de trasparencia</a:t>
            </a:r>
          </a:p>
          <a:p>
            <a:pPr marL="514350" indent="-514350" algn="just" eaLnBrk="1" fontAlgn="auto" hangingPunct="1">
              <a:spcBef>
                <a:spcPts val="0"/>
              </a:spcBef>
              <a:spcAft>
                <a:spcPts val="0"/>
              </a:spcAft>
              <a:buFont typeface="+mj-lt"/>
              <a:buAutoNum type="arabicPeriod"/>
              <a:defRPr/>
            </a:pPr>
            <a:r>
              <a:rPr lang="es-MX" sz="2400" b="1" dirty="0">
                <a:latin typeface="+mn-lt"/>
                <a:cs typeface="Arial" charset="0"/>
              </a:rPr>
              <a:t>Comunicación entre organismos garantes y sujetos obligados.</a:t>
            </a:r>
          </a:p>
          <a:p>
            <a:pPr algn="just" eaLnBrk="1" fontAlgn="auto" hangingPunct="1">
              <a:spcBef>
                <a:spcPts val="0"/>
              </a:spcBef>
              <a:spcAft>
                <a:spcPts val="0"/>
              </a:spcAft>
              <a:defRPr/>
            </a:pPr>
            <a:endParaRPr lang="es-MX" sz="2800" dirty="0">
              <a:latin typeface="+mn-lt"/>
              <a:cs typeface="Arial" charset="0"/>
            </a:endParaRPr>
          </a:p>
        </p:txBody>
      </p:sp>
      <p:sp>
        <p:nvSpPr>
          <p:cNvPr id="5" name="CuadroTexto 4"/>
          <p:cNvSpPr txBox="1">
            <a:spLocks noChangeArrowheads="1"/>
          </p:cNvSpPr>
          <p:nvPr/>
        </p:nvSpPr>
        <p:spPr bwMode="auto">
          <a:xfrm>
            <a:off x="1403350" y="188913"/>
            <a:ext cx="7740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r>
              <a:rPr lang="es-MX" altLang="es-MX" sz="3200" b="1" dirty="0"/>
              <a:t>Plataforma Nacional de Transparencia</a:t>
            </a:r>
          </a:p>
        </p:txBody>
      </p:sp>
    </p:spTree>
    <p:extLst>
      <p:ext uri="{BB962C8B-B14F-4D97-AF65-F5344CB8AC3E}">
        <p14:creationId xmlns:p14="http://schemas.microsoft.com/office/powerpoint/2010/main" val="1154443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83568" y="1196752"/>
            <a:ext cx="8270300" cy="500742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93659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71600" y="908720"/>
            <a:ext cx="8027723" cy="55353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CuadroTexto 1"/>
          <p:cNvSpPr txBox="1">
            <a:spLocks noChangeArrowheads="1"/>
          </p:cNvSpPr>
          <p:nvPr/>
        </p:nvSpPr>
        <p:spPr bwMode="auto">
          <a:xfrm>
            <a:off x="2916238" y="404813"/>
            <a:ext cx="255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dirty="0"/>
              <a:t>Creación de Usuarios</a:t>
            </a:r>
          </a:p>
        </p:txBody>
      </p:sp>
    </p:spTree>
    <p:extLst>
      <p:ext uri="{BB962C8B-B14F-4D97-AF65-F5344CB8AC3E}">
        <p14:creationId xmlns:p14="http://schemas.microsoft.com/office/powerpoint/2010/main" val="430878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rcRect l="16925" t="8420" r="17712" b="44960"/>
          <a:stretch>
            <a:fillRect/>
          </a:stretch>
        </p:blipFill>
        <p:spPr bwMode="auto">
          <a:xfrm>
            <a:off x="577850" y="1052513"/>
            <a:ext cx="84010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echa izquierda 4"/>
          <p:cNvSpPr/>
          <p:nvPr/>
        </p:nvSpPr>
        <p:spPr>
          <a:xfrm>
            <a:off x="8316913" y="4797425"/>
            <a:ext cx="395287" cy="14446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extLst>
      <p:ext uri="{BB962C8B-B14F-4D97-AF65-F5344CB8AC3E}">
        <p14:creationId xmlns:p14="http://schemas.microsoft.com/office/powerpoint/2010/main" val="3105361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a:spLocks noChangeArrowheads="1"/>
          </p:cNvSpPr>
          <p:nvPr/>
        </p:nvSpPr>
        <p:spPr bwMode="auto">
          <a:xfrm>
            <a:off x="827088" y="1125538"/>
            <a:ext cx="7921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i="1">
                <a:solidFill>
                  <a:srgbClr val="000000"/>
                </a:solidFill>
                <a:latin typeface="Calibri" panose="020F0502020204030204" pitchFamily="34" charset="0"/>
              </a:rPr>
              <a:t>Cambio de correo electrónico </a:t>
            </a:r>
            <a:endParaRPr lang="es-MX" altLang="es-MX">
              <a:solidFill>
                <a:srgbClr val="000000"/>
              </a:solidFill>
              <a:latin typeface="Calibri" panose="020F0502020204030204" pitchFamily="34" charset="0"/>
            </a:endParaRPr>
          </a:p>
          <a:p>
            <a:endParaRPr lang="es-MX" altLang="es-MX">
              <a:solidFill>
                <a:srgbClr val="000000"/>
              </a:solidFill>
              <a:latin typeface="Calibri" panose="020F0502020204030204" pitchFamily="34" charset="0"/>
            </a:endParaRPr>
          </a:p>
          <a:p>
            <a:r>
              <a:rPr lang="es-MX" altLang="es-MX">
                <a:solidFill>
                  <a:srgbClr val="000000"/>
                </a:solidFill>
                <a:latin typeface="Calibri" panose="020F0502020204030204" pitchFamily="34" charset="0"/>
              </a:rPr>
              <a:t>Está funcionalidad se encuentra dentro de la edición de usuarios, para lo cual se deberá dar clic sobre el icono de lápiz. </a:t>
            </a:r>
            <a:endParaRPr lang="es-MX" altLang="es-MX"/>
          </a:p>
        </p:txBody>
      </p:sp>
      <p:grpSp>
        <p:nvGrpSpPr>
          <p:cNvPr id="5" name="Grupo 6"/>
          <p:cNvGrpSpPr>
            <a:grpSpLocks/>
          </p:cNvGrpSpPr>
          <p:nvPr/>
        </p:nvGrpSpPr>
        <p:grpSpPr bwMode="auto">
          <a:xfrm>
            <a:off x="0" y="2420938"/>
            <a:ext cx="9144000" cy="2016125"/>
            <a:chOff x="0" y="2420888"/>
            <a:chExt cx="9144000" cy="2016224"/>
          </a:xfrm>
        </p:grpSpPr>
        <p:pic>
          <p:nvPicPr>
            <p:cNvPr id="6"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253"/>
              <a:ext cx="9144000" cy="173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redondeado 6"/>
            <p:cNvSpPr/>
            <p:nvPr/>
          </p:nvSpPr>
          <p:spPr>
            <a:xfrm>
              <a:off x="6986588" y="3432175"/>
              <a:ext cx="360362" cy="3603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 name="Flecha abajo 7"/>
            <p:cNvSpPr/>
            <p:nvPr/>
          </p:nvSpPr>
          <p:spPr>
            <a:xfrm>
              <a:off x="7056438" y="2420888"/>
              <a:ext cx="142875" cy="57629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spTree>
    <p:extLst>
      <p:ext uri="{BB962C8B-B14F-4D97-AF65-F5344CB8AC3E}">
        <p14:creationId xmlns:p14="http://schemas.microsoft.com/office/powerpoint/2010/main" val="3233490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p:cNvPicPr>
            <a:picLocks noChangeAspect="1"/>
          </p:cNvPicPr>
          <p:nvPr/>
        </p:nvPicPr>
        <p:blipFill>
          <a:blip r:embed="rId2">
            <a:extLst>
              <a:ext uri="{28A0092B-C50C-407E-A947-70E740481C1C}">
                <a14:useLocalDpi xmlns:a14="http://schemas.microsoft.com/office/drawing/2010/main" val="0"/>
              </a:ext>
            </a:extLst>
          </a:blip>
          <a:srcRect b="22578"/>
          <a:stretch>
            <a:fillRect/>
          </a:stretch>
        </p:blipFill>
        <p:spPr bwMode="auto">
          <a:xfrm>
            <a:off x="107950" y="2060575"/>
            <a:ext cx="91440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3"/>
          <p:cNvSpPr>
            <a:spLocks noChangeArrowheads="1"/>
          </p:cNvSpPr>
          <p:nvPr/>
        </p:nvSpPr>
        <p:spPr bwMode="auto">
          <a:xfrm>
            <a:off x="971550" y="908050"/>
            <a:ext cx="7416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b="1">
                <a:solidFill>
                  <a:srgbClr val="000000"/>
                </a:solidFill>
                <a:latin typeface="Calibri" panose="020F0502020204030204" pitchFamily="34" charset="0"/>
              </a:rPr>
              <a:t>Aparecerá el formulario con los datos precargados</a:t>
            </a:r>
            <a:r>
              <a:rPr lang="es-MX" altLang="es-MX">
                <a:solidFill>
                  <a:srgbClr val="000000"/>
                </a:solidFill>
                <a:latin typeface="Calibri" panose="020F0502020204030204" pitchFamily="34" charset="0"/>
              </a:rPr>
              <a:t>, en los cuales se procederá a realizar la actualización del correo del usuario. </a:t>
            </a:r>
            <a:endParaRPr lang="es-MX" altLang="es-MX"/>
          </a:p>
        </p:txBody>
      </p:sp>
      <p:sp>
        <p:nvSpPr>
          <p:cNvPr id="6" name="Flecha derecha 5"/>
          <p:cNvSpPr/>
          <p:nvPr/>
        </p:nvSpPr>
        <p:spPr>
          <a:xfrm>
            <a:off x="2843213" y="5300663"/>
            <a:ext cx="433387"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CuadroTexto 7"/>
          <p:cNvSpPr txBox="1">
            <a:spLocks noChangeArrowheads="1"/>
          </p:cNvSpPr>
          <p:nvPr/>
        </p:nvSpPr>
        <p:spPr bwMode="auto">
          <a:xfrm>
            <a:off x="323850" y="5194300"/>
            <a:ext cx="2519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Una vez modificado el correo, se da clic en el botón “Actualizar”</a:t>
            </a:r>
          </a:p>
        </p:txBody>
      </p:sp>
    </p:spTree>
    <p:extLst>
      <p:ext uri="{BB962C8B-B14F-4D97-AF65-F5344CB8AC3E}">
        <p14:creationId xmlns:p14="http://schemas.microsoft.com/office/powerpoint/2010/main" val="16826881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a:spLocks noChangeArrowheads="1"/>
          </p:cNvSpPr>
          <p:nvPr/>
        </p:nvSpPr>
        <p:spPr bwMode="auto">
          <a:xfrm>
            <a:off x="1187450" y="1092200"/>
            <a:ext cx="3868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Se muestra el mensaje siguiente:</a:t>
            </a:r>
          </a:p>
          <a:p>
            <a:endParaRPr lang="es-MX" altLang="es-MX"/>
          </a:p>
        </p:txBody>
      </p:sp>
      <p:sp>
        <p:nvSpPr>
          <p:cNvPr id="5" name="CuadroTexto 4"/>
          <p:cNvSpPr txBox="1">
            <a:spLocks noChangeArrowheads="1"/>
          </p:cNvSpPr>
          <p:nvPr/>
        </p:nvSpPr>
        <p:spPr bwMode="auto">
          <a:xfrm>
            <a:off x="531813" y="2409825"/>
            <a:ext cx="8143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Posteriormente se procede a validar el inicio de sesión con la nueva dirección de correo. </a:t>
            </a:r>
          </a:p>
        </p:txBody>
      </p:sp>
      <p:sp>
        <p:nvSpPr>
          <p:cNvPr id="6" name="Rectángulo 5"/>
          <p:cNvSpPr>
            <a:spLocks noChangeArrowheads="1"/>
          </p:cNvSpPr>
          <p:nvPr/>
        </p:nvSpPr>
        <p:spPr bwMode="auto">
          <a:xfrm>
            <a:off x="550863" y="3644900"/>
            <a:ext cx="8280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b="1" i="1">
                <a:solidFill>
                  <a:srgbClr val="000000"/>
                </a:solidFill>
                <a:latin typeface="Calibri" panose="020F0502020204030204" pitchFamily="34" charset="0"/>
              </a:rPr>
              <a:t>Restablecimiento de contraseña </a:t>
            </a:r>
          </a:p>
          <a:p>
            <a:pPr algn="just"/>
            <a:endParaRPr lang="es-MX" altLang="es-MX">
              <a:solidFill>
                <a:srgbClr val="000000"/>
              </a:solidFill>
              <a:latin typeface="Calibri" panose="020F0502020204030204" pitchFamily="34" charset="0"/>
            </a:endParaRPr>
          </a:p>
          <a:p>
            <a:pPr algn="just"/>
            <a:r>
              <a:rPr lang="es-MX" altLang="es-MX">
                <a:solidFill>
                  <a:srgbClr val="000000"/>
                </a:solidFill>
                <a:latin typeface="Calibri" panose="020F0502020204030204" pitchFamily="34" charset="0"/>
              </a:rPr>
              <a:t>En caso de que un usuario haya olvidado o extraviado su contraseña, el administrador de Sujeto Obligado puede proceder con el restablecimiento de la misma, para lo cual tiene que dar clic en el icono del candado. </a:t>
            </a:r>
            <a:endParaRPr lang="es-MX" altLang="es-MX"/>
          </a:p>
        </p:txBody>
      </p:sp>
      <p:grpSp>
        <p:nvGrpSpPr>
          <p:cNvPr id="7" name="Grupo 9"/>
          <p:cNvGrpSpPr>
            <a:grpSpLocks/>
          </p:cNvGrpSpPr>
          <p:nvPr/>
        </p:nvGrpSpPr>
        <p:grpSpPr bwMode="auto">
          <a:xfrm>
            <a:off x="550863" y="5373688"/>
            <a:ext cx="8280400" cy="444500"/>
            <a:chOff x="551065" y="5373216"/>
            <a:chExt cx="8280920" cy="444255"/>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rcRect l="16927" t="62601" r="17712" b="33620"/>
            <a:stretch>
              <a:fillRect/>
            </a:stretch>
          </p:blipFill>
          <p:spPr bwMode="auto">
            <a:xfrm>
              <a:off x="551065" y="5373216"/>
              <a:ext cx="8280920" cy="44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redondeado 8"/>
            <p:cNvSpPr/>
            <p:nvPr/>
          </p:nvSpPr>
          <p:spPr>
            <a:xfrm>
              <a:off x="7668274" y="5444614"/>
              <a:ext cx="360386" cy="3728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pic>
        <p:nvPicPr>
          <p:cNvPr id="10" name="Imagen 2"/>
          <p:cNvPicPr>
            <a:picLocks noChangeAspect="1"/>
          </p:cNvPicPr>
          <p:nvPr/>
        </p:nvPicPr>
        <p:blipFill>
          <a:blip r:embed="rId3">
            <a:extLst>
              <a:ext uri="{28A0092B-C50C-407E-A947-70E740481C1C}">
                <a14:useLocalDpi xmlns:a14="http://schemas.microsoft.com/office/drawing/2010/main" val="0"/>
              </a:ext>
            </a:extLst>
          </a:blip>
          <a:srcRect r="44835"/>
          <a:stretch>
            <a:fillRect/>
          </a:stretch>
        </p:blipFill>
        <p:spPr bwMode="auto">
          <a:xfrm>
            <a:off x="1042988" y="1595438"/>
            <a:ext cx="5207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705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3"/>
          <p:cNvSpPr>
            <a:spLocks noChangeArrowheads="1"/>
          </p:cNvSpPr>
          <p:nvPr/>
        </p:nvSpPr>
        <p:spPr bwMode="auto">
          <a:xfrm>
            <a:off x="755650" y="766217"/>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solidFill>
                  <a:srgbClr val="000000"/>
                </a:solidFill>
                <a:latin typeface="Calibri" panose="020F0502020204030204" pitchFamily="34" charset="0"/>
              </a:rPr>
              <a:t>Una vez que ha dado clic, aparecerá el formulario de cambio de contraseña. </a:t>
            </a:r>
            <a:endParaRPr lang="es-MX" altLang="es-MX"/>
          </a:p>
        </p:txBody>
      </p:sp>
      <p:sp>
        <p:nvSpPr>
          <p:cNvPr id="6" name="Rectángulo 4"/>
          <p:cNvSpPr>
            <a:spLocks noChangeArrowheads="1"/>
          </p:cNvSpPr>
          <p:nvPr/>
        </p:nvSpPr>
        <p:spPr bwMode="auto">
          <a:xfrm>
            <a:off x="603250" y="4582567"/>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solidFill>
                  <a:srgbClr val="000000"/>
                </a:solidFill>
                <a:latin typeface="Calibri" panose="020F0502020204030204" pitchFamily="34" charset="0"/>
              </a:rPr>
              <a:t>En el formulario se deben capturar la contraseña y confirmación de elección del administrador, así mismo el formulario ofrece instrucciones claras respecto a las características que debe tener la contraseña a fin de facilitar este proceso al usuario. Una vez escrita la contraseña nueva se debe dar clic en el botón “Restablecer”. </a:t>
            </a:r>
            <a:endParaRPr lang="es-MX" altLang="es-MX"/>
          </a:p>
        </p:txBody>
      </p:sp>
    </p:spTree>
    <p:extLst>
      <p:ext uri="{BB962C8B-B14F-4D97-AF65-F5344CB8AC3E}">
        <p14:creationId xmlns:p14="http://schemas.microsoft.com/office/powerpoint/2010/main" val="2293145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Marcador de texto 4"/>
          <p:cNvSpPr>
            <a:spLocks noGrp="1"/>
          </p:cNvSpPr>
          <p:nvPr>
            <p:ph type="body" idx="1"/>
          </p:nvPr>
        </p:nvSpPr>
        <p:spPr bwMode="auto">
          <a:xfrm>
            <a:off x="5076825" y="2768600"/>
            <a:ext cx="3598863" cy="228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lvl="1" algn="ctr" eaLnBrk="1" hangingPunct="1">
              <a:lnSpc>
                <a:spcPts val="6000"/>
              </a:lnSpc>
            </a:pPr>
            <a:r>
              <a:rPr lang="es-MX" altLang="es-MX" sz="4000" b="1" smtClean="0">
                <a:solidFill>
                  <a:schemeClr val="accent1"/>
                </a:solidFill>
              </a:rPr>
              <a:t>Carga de información</a:t>
            </a:r>
          </a:p>
          <a:p>
            <a:pPr marL="0" lvl="1" algn="ctr" eaLnBrk="1" hangingPunct="1">
              <a:lnSpc>
                <a:spcPts val="6000"/>
              </a:lnSpc>
            </a:pPr>
            <a:endParaRPr lang="es-MX" altLang="es-MX" sz="4000" b="1" smtClean="0">
              <a:solidFill>
                <a:schemeClr val="accent1"/>
              </a:solidFill>
            </a:endParaRPr>
          </a:p>
          <a:p>
            <a:pPr marL="0" lvl="1" algn="ctr" eaLnBrk="1" hangingPunct="1">
              <a:lnSpc>
                <a:spcPts val="6000"/>
              </a:lnSpc>
            </a:pPr>
            <a:r>
              <a:rPr lang="es-MX" altLang="es-MX" sz="4000" b="1" smtClean="0">
                <a:solidFill>
                  <a:srgbClr val="AF7D19"/>
                </a:solidFill>
              </a:rPr>
              <a:t>SIPOT</a:t>
            </a:r>
          </a:p>
          <a:p>
            <a:pPr marL="0" lvl="1" eaLnBrk="1" hangingPunct="1">
              <a:lnSpc>
                <a:spcPts val="6000"/>
              </a:lnSpc>
            </a:pPr>
            <a:endParaRPr lang="es-MX" altLang="es-MX" sz="4000" b="1" smtClean="0">
              <a:solidFill>
                <a:schemeClr val="accent1"/>
              </a:solidFill>
            </a:endParaRPr>
          </a:p>
        </p:txBody>
      </p:sp>
      <p:sp>
        <p:nvSpPr>
          <p:cNvPr id="71683" name="CuadroTexto 1"/>
          <p:cNvSpPr txBox="1">
            <a:spLocks noChangeArrowheads="1"/>
          </p:cNvSpPr>
          <p:nvPr/>
        </p:nvSpPr>
        <p:spPr bwMode="auto">
          <a:xfrm>
            <a:off x="1042988" y="2466975"/>
            <a:ext cx="24431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r>
              <a:rPr lang="es-MX" altLang="es-MX" sz="9600">
                <a:solidFill>
                  <a:srgbClr val="FFC000"/>
                </a:solidFill>
                <a:cs typeface="Arial" panose="020B0604020202020204" pitchFamily="34" charset="0"/>
              </a:rPr>
              <a:t>4</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z="2000" smtClean="0">
              <a:solidFill>
                <a:srgbClr val="AF7D19"/>
              </a:solidFill>
            </a:endParaRPr>
          </a:p>
          <a:p>
            <a:pPr marR="0"/>
            <a:r>
              <a:rPr lang="es-MX" altLang="es-MX" sz="2000" smtClean="0">
                <a:solidFill>
                  <a:srgbClr val="AF7D19"/>
                </a:solidFill>
              </a:rPr>
              <a:t>Carga de información			</a:t>
            </a:r>
          </a:p>
          <a:p>
            <a:pPr marR="0"/>
            <a:endParaRPr lang="es-MX" altLang="es-MX" smtClean="0"/>
          </a:p>
        </p:txBody>
      </p:sp>
      <p:sp>
        <p:nvSpPr>
          <p:cNvPr id="73732" name="CuadroTexto 6"/>
          <p:cNvSpPr txBox="1">
            <a:spLocks noChangeArrowheads="1"/>
          </p:cNvSpPr>
          <p:nvPr/>
        </p:nvSpPr>
        <p:spPr bwMode="auto">
          <a:xfrm>
            <a:off x="6054725" y="1125538"/>
            <a:ext cx="305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solidFill>
                  <a:srgbClr val="AF7D19"/>
                </a:solidFill>
              </a:rPr>
              <a:t>Usuario: Administrador de Unidad Administrativa</a:t>
            </a:r>
          </a:p>
        </p:txBody>
      </p:sp>
      <p:pic>
        <p:nvPicPr>
          <p:cNvPr id="5" name="Imagen 4"/>
          <p:cNvPicPr>
            <a:picLocks noChangeAspect="1"/>
          </p:cNvPicPr>
          <p:nvPr/>
        </p:nvPicPr>
        <p:blipFill rotWithShape="1">
          <a:blip r:embed="rId2"/>
          <a:srcRect l="9838" t="9680" r="33463" b="33127"/>
          <a:stretch/>
        </p:blipFill>
        <p:spPr>
          <a:xfrm>
            <a:off x="1475656" y="1777720"/>
            <a:ext cx="6967395" cy="4392488"/>
          </a:xfrm>
          <a:prstGeom prst="rect">
            <a:avLst/>
          </a:prstGeom>
        </p:spPr>
      </p:pic>
      <p:sp>
        <p:nvSpPr>
          <p:cNvPr id="6" name="Rectángulo redondeado 5"/>
          <p:cNvSpPr/>
          <p:nvPr/>
        </p:nvSpPr>
        <p:spPr>
          <a:xfrm>
            <a:off x="1599982" y="5090088"/>
            <a:ext cx="172819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Flecha derecha 6"/>
          <p:cNvSpPr/>
          <p:nvPr/>
        </p:nvSpPr>
        <p:spPr>
          <a:xfrm>
            <a:off x="971600" y="5198100"/>
            <a:ext cx="504056"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1599982" y="4298000"/>
            <a:ext cx="36004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derecha 8"/>
          <p:cNvSpPr/>
          <p:nvPr/>
        </p:nvSpPr>
        <p:spPr>
          <a:xfrm>
            <a:off x="1167934" y="4435062"/>
            <a:ext cx="307722"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755650" y="1341438"/>
            <a:ext cx="8229600" cy="4665662"/>
          </a:xfrm>
        </p:spPr>
        <p:txBody>
          <a:bodyPr/>
          <a:lstStyle/>
          <a:p>
            <a:pPr algn="ctr">
              <a:defRPr/>
            </a:pPr>
            <a:r>
              <a:rPr lang="es-MX" b="1">
                <a:solidFill>
                  <a:schemeClr val="accent1">
                    <a:lumMod val="75000"/>
                  </a:schemeClr>
                </a:solidFill>
              </a:rPr>
              <a:t>Modalidades:</a:t>
            </a:r>
          </a:p>
          <a:p>
            <a:pPr>
              <a:defRPr/>
            </a:pPr>
            <a:endParaRPr lang="es-MX"/>
          </a:p>
          <a:p>
            <a:pPr>
              <a:defRPr/>
            </a:pPr>
            <a:endParaRPr lang="es-MX"/>
          </a:p>
          <a:p>
            <a:pPr>
              <a:defRPr/>
            </a:pPr>
            <a:endParaRPr lang="es-MX"/>
          </a:p>
        </p:txBody>
      </p:sp>
      <p:sp>
        <p:nvSpPr>
          <p:cNvPr id="74755"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p:txBody>
      </p:sp>
      <p:pic>
        <p:nvPicPr>
          <p:cNvPr id="4" name="Imagen 9"/>
          <p:cNvPicPr>
            <a:picLocks noChangeAspect="1"/>
          </p:cNvPicPr>
          <p:nvPr/>
        </p:nvPicPr>
        <p:blipFill>
          <a:blip r:embed="rId2">
            <a:biLevel thresh="75000"/>
          </a:blip>
          <a:stretch>
            <a:fillRect/>
          </a:stretch>
        </p:blipFill>
        <p:spPr>
          <a:xfrm>
            <a:off x="1187624" y="2401117"/>
            <a:ext cx="2718923" cy="16313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Marcador de contenido 2"/>
          <p:cNvSpPr txBox="1">
            <a:spLocks/>
          </p:cNvSpPr>
          <p:nvPr/>
        </p:nvSpPr>
        <p:spPr>
          <a:xfrm>
            <a:off x="1323975" y="4437063"/>
            <a:ext cx="2444750" cy="441325"/>
          </a:xfrm>
          <a:prstGeom prst="rect">
            <a:avLst/>
          </a:prstGeom>
        </p:spPr>
        <p:txBody>
          <a:bodyPr lIns="81013" tIns="40507" rIns="81013" bIns="40507"/>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defTabSz="405079" fontAlgn="auto">
              <a:spcBef>
                <a:spcPts val="886"/>
              </a:spcBef>
              <a:buClr>
                <a:srgbClr val="B31166"/>
              </a:buClr>
              <a:buFont typeface="Wingdings 3" charset="2"/>
              <a:buNone/>
              <a:defRPr/>
            </a:pPr>
            <a:r>
              <a:rPr lang="es-MX" sz="1329" b="1" dirty="0">
                <a:solidFill>
                  <a:schemeClr val="tx1"/>
                </a:solidFill>
                <a:latin typeface="Arial" panose="020B0604020202020204" pitchFamily="34" charset="0"/>
                <a:cs typeface="Arial" panose="020B0604020202020204" pitchFamily="34" charset="0"/>
              </a:rPr>
              <a:t>1.- Formulario web: </a:t>
            </a:r>
            <a:r>
              <a:rPr lang="es-MX" sz="1329" dirty="0">
                <a:solidFill>
                  <a:schemeClr val="tx1"/>
                </a:solidFill>
                <a:latin typeface="Arial" panose="020B0604020202020204" pitchFamily="34" charset="0"/>
                <a:cs typeface="Arial" panose="020B0604020202020204" pitchFamily="34" charset="0"/>
              </a:rPr>
              <a:t>Carga por pantalla en el SIPOT.</a:t>
            </a:r>
          </a:p>
        </p:txBody>
      </p:sp>
      <p:pic>
        <p:nvPicPr>
          <p:cNvPr id="74758" name="Imagen 3"/>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5003800" y="2238375"/>
            <a:ext cx="19923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arcador de contenido 2"/>
          <p:cNvSpPr txBox="1">
            <a:spLocks/>
          </p:cNvSpPr>
          <p:nvPr/>
        </p:nvSpPr>
        <p:spPr>
          <a:xfrm>
            <a:off x="4878388" y="4365625"/>
            <a:ext cx="2243137" cy="1262063"/>
          </a:xfrm>
          <a:prstGeom prst="rect">
            <a:avLst/>
          </a:prstGeom>
        </p:spPr>
        <p:txBody>
          <a:bodyPr lIns="81013" tIns="40507" rIns="81013" bIns="40507"/>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defTabSz="405079" fontAlgn="auto">
              <a:spcBef>
                <a:spcPts val="886"/>
              </a:spcBef>
              <a:buClr>
                <a:srgbClr val="B31166"/>
              </a:buClr>
              <a:buFont typeface="Wingdings 3" charset="2"/>
              <a:buNone/>
              <a:defRPr/>
            </a:pPr>
            <a:r>
              <a:rPr lang="es-MX" sz="1329" b="1" dirty="0">
                <a:solidFill>
                  <a:schemeClr val="tx1"/>
                </a:solidFill>
                <a:latin typeface="Arial" panose="020B0604020202020204" pitchFamily="34" charset="0"/>
                <a:cs typeface="Arial" panose="020B0604020202020204" pitchFamily="34" charset="0"/>
              </a:rPr>
              <a:t>2.- Carga </a:t>
            </a:r>
            <a:r>
              <a:rPr lang="es-MX" sz="1329" b="1" dirty="0" smtClean="0">
                <a:solidFill>
                  <a:schemeClr val="tx1"/>
                </a:solidFill>
                <a:latin typeface="Arial" panose="020B0604020202020204" pitchFamily="34" charset="0"/>
                <a:cs typeface="Arial" panose="020B0604020202020204" pitchFamily="34" charset="0"/>
              </a:rPr>
              <a:t>masiva </a:t>
            </a:r>
            <a:r>
              <a:rPr lang="es-MX" sz="1329" b="1" dirty="0">
                <a:solidFill>
                  <a:schemeClr val="tx1"/>
                </a:solidFill>
                <a:latin typeface="Arial" panose="020B0604020202020204" pitchFamily="34" charset="0"/>
                <a:cs typeface="Arial" panose="020B0604020202020204" pitchFamily="34" charset="0"/>
              </a:rPr>
              <a:t>(formato </a:t>
            </a:r>
            <a:r>
              <a:rPr lang="es-MX" sz="1329" b="1" dirty="0" smtClean="0">
                <a:solidFill>
                  <a:schemeClr val="tx1"/>
                </a:solidFill>
                <a:latin typeface="Arial" panose="020B0604020202020204" pitchFamily="34" charset="0"/>
                <a:cs typeface="Arial" panose="020B0604020202020204" pitchFamily="34" charset="0"/>
              </a:rPr>
              <a:t>XLSX</a:t>
            </a:r>
            <a:r>
              <a:rPr lang="es-MX" sz="1329" b="1" i="1" dirty="0" smtClean="0">
                <a:solidFill>
                  <a:schemeClr val="tx1"/>
                </a:solidFill>
                <a:latin typeface="Arial" panose="020B0604020202020204" pitchFamily="34" charset="0"/>
                <a:cs typeface="Arial" panose="020B0604020202020204" pitchFamily="34" charset="0"/>
              </a:rPr>
              <a:t>)</a:t>
            </a:r>
            <a:r>
              <a:rPr lang="es-MX" sz="1329" b="1" dirty="0" smtClean="0">
                <a:solidFill>
                  <a:schemeClr val="tx1"/>
                </a:solidFill>
                <a:latin typeface="Arial" panose="020B0604020202020204" pitchFamily="34" charset="0"/>
                <a:cs typeface="Arial" panose="020B0604020202020204" pitchFamily="34" charset="0"/>
              </a:rPr>
              <a:t>:</a:t>
            </a:r>
            <a:r>
              <a:rPr lang="es-MX" sz="1329" dirty="0" smtClean="0">
                <a:solidFill>
                  <a:schemeClr val="tx1"/>
                </a:solidFill>
                <a:latin typeface="Arial" panose="020B0604020202020204" pitchFamily="34" charset="0"/>
                <a:cs typeface="Arial" panose="020B0604020202020204" pitchFamily="34" charset="0"/>
              </a:rPr>
              <a:t> </a:t>
            </a:r>
            <a:r>
              <a:rPr lang="es-MX" sz="1329" dirty="0">
                <a:solidFill>
                  <a:schemeClr val="tx1"/>
                </a:solidFill>
                <a:latin typeface="Arial" panose="020B0604020202020204" pitchFamily="34" charset="0"/>
                <a:cs typeface="Arial" panose="020B0604020202020204" pitchFamily="34" charset="0"/>
              </a:rPr>
              <a:t>Carga mediante los formatos establecidos en los LTG, descargados del mismo SIPOT.</a:t>
            </a:r>
          </a:p>
          <a:p>
            <a:pPr marL="0" indent="0" algn="just" defTabSz="405079" fontAlgn="auto">
              <a:spcBef>
                <a:spcPts val="886"/>
              </a:spcBef>
              <a:buClr>
                <a:srgbClr val="B31166"/>
              </a:buClr>
              <a:buFont typeface="Wingdings 3" charset="2"/>
              <a:buNone/>
              <a:defRPr/>
            </a:pPr>
            <a:endParaRPr lang="es-MX" sz="1329"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547813" y="620713"/>
            <a:ext cx="7345362" cy="779462"/>
          </a:xfrm>
          <a:prstGeom prst="rect">
            <a:avLst/>
          </a:prstGeom>
        </p:spPr>
        <p:txBody>
          <a:bodyPr>
            <a:normAutofit fontScale="67500" lnSpcReduction="20000"/>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eaLnBrk="1" fontAlgn="auto" hangingPunct="1">
              <a:spcAft>
                <a:spcPts val="0"/>
              </a:spcAft>
              <a:defRPr/>
            </a:pPr>
            <a:r>
              <a:rPr lang="es-MX" smtClean="0"/>
              <a:t>Plataforma Nacional de Transparencia</a:t>
            </a:r>
            <a:endParaRPr lang="es-MX" dirty="0"/>
          </a:p>
        </p:txBody>
      </p:sp>
      <p:sp>
        <p:nvSpPr>
          <p:cNvPr id="5" name="Rectángulo 2"/>
          <p:cNvSpPr>
            <a:spLocks noChangeArrowheads="1"/>
          </p:cNvSpPr>
          <p:nvPr/>
        </p:nvSpPr>
        <p:spPr bwMode="auto">
          <a:xfrm>
            <a:off x="323850" y="2565400"/>
            <a:ext cx="84248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r" eaLnBrk="1" hangingPunct="1"/>
            <a:r>
              <a:rPr lang="es-MX" altLang="es-MX" sz="5400" b="1"/>
              <a:t>Página principal</a:t>
            </a:r>
          </a:p>
        </p:txBody>
      </p:sp>
      <p:cxnSp>
        <p:nvCxnSpPr>
          <p:cNvPr id="6" name="Conector recto 5"/>
          <p:cNvCxnSpPr/>
          <p:nvPr/>
        </p:nvCxnSpPr>
        <p:spPr>
          <a:xfrm>
            <a:off x="971550" y="3644900"/>
            <a:ext cx="7632700" cy="0"/>
          </a:xfrm>
          <a:prstGeom prst="line">
            <a:avLst/>
          </a:prstGeom>
        </p:spPr>
        <p:style>
          <a:lnRef idx="3">
            <a:schemeClr val="accent2"/>
          </a:lnRef>
          <a:fillRef idx="0">
            <a:schemeClr val="accent2"/>
          </a:fillRef>
          <a:effectRef idx="2">
            <a:schemeClr val="accent2"/>
          </a:effectRef>
          <a:fontRef idx="minor">
            <a:schemeClr val="tx1"/>
          </a:fontRef>
        </p:style>
      </p:cxnSp>
      <p:sp>
        <p:nvSpPr>
          <p:cNvPr id="7" name="CuadroTexto 2"/>
          <p:cNvSpPr txBox="1">
            <a:spLocks noChangeArrowheads="1"/>
          </p:cNvSpPr>
          <p:nvPr/>
        </p:nvSpPr>
        <p:spPr bwMode="auto">
          <a:xfrm>
            <a:off x="468313" y="4221163"/>
            <a:ext cx="8675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eaLnBrk="1" hangingPunct="1"/>
            <a:r>
              <a:rPr lang="es-MX" altLang="es-MX" sz="2800"/>
              <a:t>https://www.plataformadetransparencia.org.mx</a:t>
            </a:r>
          </a:p>
        </p:txBody>
      </p:sp>
    </p:spTree>
    <p:extLst>
      <p:ext uri="{BB962C8B-B14F-4D97-AF65-F5344CB8AC3E}">
        <p14:creationId xmlns:p14="http://schemas.microsoft.com/office/powerpoint/2010/main" val="260443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403350" y="1700213"/>
            <a:ext cx="6650038" cy="3384550"/>
          </a:xfrm>
        </p:spPr>
        <p:txBody>
          <a:bodyPr/>
          <a:lstStyle/>
          <a:p>
            <a:pPr marL="624078" indent="-514350" algn="ctr">
              <a:buFont typeface="Wingdings 3" panose="05040102010807070707" pitchFamily="18" charset="2"/>
              <a:buAutoNum type="arabicPeriod"/>
              <a:defRPr/>
            </a:pPr>
            <a:r>
              <a:rPr lang="es-MX" altLang="es-MX" sz="2800" b="1">
                <a:solidFill>
                  <a:schemeClr val="accent1"/>
                </a:solidFill>
              </a:rPr>
              <a:t>Carga de información vía Formulario Web</a:t>
            </a:r>
          </a:p>
          <a:p>
            <a:pPr>
              <a:defRPr/>
            </a:pPr>
            <a:endParaRPr lang="es-MX" altLang="es-MX" sz="2800" b="1">
              <a:solidFill>
                <a:schemeClr val="accent1"/>
              </a:solidFill>
            </a:endParaRPr>
          </a:p>
          <a:p>
            <a:pPr>
              <a:defRPr/>
            </a:pPr>
            <a:r>
              <a:rPr lang="es-MX" altLang="es-MX" sz="2800" b="1">
                <a:solidFill>
                  <a:srgbClr val="8F6615"/>
                </a:solidFill>
              </a:rPr>
              <a:t>¿Cuando usarla?</a:t>
            </a:r>
          </a:p>
          <a:p>
            <a:pPr>
              <a:defRPr/>
            </a:pPr>
            <a:endParaRPr lang="es-MX" altLang="es-MX" sz="2800" b="1">
              <a:solidFill>
                <a:schemeClr val="accent1"/>
              </a:solidFill>
            </a:endParaRPr>
          </a:p>
          <a:p>
            <a:pPr algn="just">
              <a:defRPr/>
            </a:pPr>
            <a:endParaRPr lang="es-MX" altLang="es-MX" sz="2800" b="1"/>
          </a:p>
          <a:p>
            <a:pPr algn="just">
              <a:defRPr/>
            </a:pPr>
            <a:endParaRPr lang="es-MX" altLang="es-MX" sz="2800" b="1"/>
          </a:p>
        </p:txBody>
      </p:sp>
      <p:sp>
        <p:nvSpPr>
          <p:cNvPr id="75779"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p:txBody>
      </p:sp>
      <p:sp>
        <p:nvSpPr>
          <p:cNvPr id="6" name="CuadroTexto 5"/>
          <p:cNvSpPr txBox="1"/>
          <p:nvPr/>
        </p:nvSpPr>
        <p:spPr>
          <a:xfrm>
            <a:off x="1187624" y="3397512"/>
            <a:ext cx="7512113" cy="2677656"/>
          </a:xfrm>
          <a:prstGeom prst="rect">
            <a:avLst/>
          </a:prstGeom>
          <a:noFill/>
          <a:effectLst>
            <a:innerShdw blurRad="63500" dist="50800" dir="2700000">
              <a:prstClr val="black">
                <a:alpha val="50000"/>
              </a:prstClr>
            </a:innerShdw>
          </a:effectLst>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s-MX" sz="2800" dirty="0">
                <a:latin typeface="+mn-lt"/>
                <a:cs typeface="Arial" charset="0"/>
              </a:rPr>
              <a:t>Se tienen muy pocos campos y registros en la Fracción</a:t>
            </a:r>
          </a:p>
          <a:p>
            <a:pPr marL="285750" indent="-285750" algn="just" eaLnBrk="1" fontAlgn="auto" hangingPunct="1">
              <a:spcBef>
                <a:spcPts val="0"/>
              </a:spcBef>
              <a:spcAft>
                <a:spcPts val="0"/>
              </a:spcAft>
              <a:buFont typeface="Arial" panose="020B0604020202020204" pitchFamily="34" charset="0"/>
              <a:buChar char="•"/>
              <a:defRPr/>
            </a:pPr>
            <a:r>
              <a:rPr lang="es-MX" sz="2800" dirty="0">
                <a:latin typeface="+mn-lt"/>
                <a:cs typeface="Arial" charset="0"/>
              </a:rPr>
              <a:t>Se quiere editar un campo de 1 o 2 registros de la fracción</a:t>
            </a:r>
          </a:p>
          <a:p>
            <a:pPr marL="285750" indent="-285750" eaLnBrk="1" fontAlgn="auto" hangingPunct="1">
              <a:spcBef>
                <a:spcPts val="0"/>
              </a:spcBef>
              <a:spcAft>
                <a:spcPts val="0"/>
              </a:spcAft>
              <a:buFont typeface="Arial" panose="020B0604020202020204" pitchFamily="34" charset="0"/>
              <a:buChar char="•"/>
              <a:defRPr/>
            </a:pPr>
            <a:r>
              <a:rPr lang="es-MX" sz="2800" dirty="0">
                <a:latin typeface="+mn-lt"/>
                <a:cs typeface="Arial" charset="0"/>
              </a:rPr>
              <a:t>El SO no genera aún esa información y va a fundar y motivar en la nota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ubtítulo 2"/>
          <p:cNvSpPr txBox="1">
            <a:spLocks/>
          </p:cNvSpPr>
          <p:nvPr/>
        </p:nvSpPr>
        <p:spPr bwMode="auto">
          <a:xfrm>
            <a:off x="908050" y="293688"/>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p>
            <a:pPr algn="ctr">
              <a:spcBef>
                <a:spcPts val="400"/>
              </a:spcBef>
              <a:buClr>
                <a:schemeClr val="accent1"/>
              </a:buClr>
              <a:buSzPct val="68000"/>
              <a:buFont typeface="Wingdings 3" panose="05040102010807070707" pitchFamily="18" charset="2"/>
              <a:buNone/>
            </a:pPr>
            <a:r>
              <a:rPr lang="es-MX" altLang="es-MX" sz="3500" b="1">
                <a:solidFill>
                  <a:srgbClr val="594228"/>
                </a:solidFill>
                <a:latin typeface="Arial Narrow" panose="020B0606020202030204" pitchFamily="34" charset="0"/>
              </a:rPr>
              <a:t>Carga de información en SIPOT</a:t>
            </a:r>
          </a:p>
        </p:txBody>
      </p:sp>
      <p:pic>
        <p:nvPicPr>
          <p:cNvPr id="76803" name="Imagen 5"/>
          <p:cNvPicPr>
            <a:picLocks noChangeAspect="1"/>
          </p:cNvPicPr>
          <p:nvPr/>
        </p:nvPicPr>
        <p:blipFill>
          <a:blip r:embed="rId2">
            <a:extLst>
              <a:ext uri="{28A0092B-C50C-407E-A947-70E740481C1C}">
                <a14:useLocalDpi xmlns:a14="http://schemas.microsoft.com/office/drawing/2010/main" val="0"/>
              </a:ext>
            </a:extLst>
          </a:blip>
          <a:srcRect l="16138" t="28580" r="26375" b="53781"/>
          <a:stretch>
            <a:fillRect/>
          </a:stretch>
        </p:blipFill>
        <p:spPr bwMode="auto">
          <a:xfrm>
            <a:off x="684213" y="1916113"/>
            <a:ext cx="828198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redondeado 5"/>
          <p:cNvSpPr/>
          <p:nvPr/>
        </p:nvSpPr>
        <p:spPr>
          <a:xfrm>
            <a:off x="904875" y="3165475"/>
            <a:ext cx="1368425" cy="3111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6805" name="CuadroTexto 7"/>
          <p:cNvSpPr txBox="1">
            <a:spLocks noChangeArrowheads="1"/>
          </p:cNvSpPr>
          <p:nvPr/>
        </p:nvSpPr>
        <p:spPr bwMode="auto">
          <a:xfrm>
            <a:off x="2427288" y="1536700"/>
            <a:ext cx="654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1. Seleccionar la opción “Administración de Información”</a:t>
            </a:r>
          </a:p>
        </p:txBody>
      </p:sp>
      <p:sp>
        <p:nvSpPr>
          <p:cNvPr id="8" name="Flecha arriba 7"/>
          <p:cNvSpPr/>
          <p:nvPr/>
        </p:nvSpPr>
        <p:spPr>
          <a:xfrm rot="2299059">
            <a:off x="2192338" y="1989138"/>
            <a:ext cx="160337" cy="10969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76807" name="Imagen 3"/>
          <p:cNvPicPr>
            <a:picLocks noChangeAspect="1"/>
          </p:cNvPicPr>
          <p:nvPr/>
        </p:nvPicPr>
        <p:blipFill>
          <a:blip r:embed="rId3">
            <a:extLst>
              <a:ext uri="{28A0092B-C50C-407E-A947-70E740481C1C}">
                <a14:useLocalDpi xmlns:a14="http://schemas.microsoft.com/office/drawing/2010/main" val="0"/>
              </a:ext>
            </a:extLst>
          </a:blip>
          <a:srcRect l="15350" t="33620" r="22438" b="44960"/>
          <a:stretch>
            <a:fillRect/>
          </a:stretch>
        </p:blipFill>
        <p:spPr bwMode="auto">
          <a:xfrm>
            <a:off x="619125" y="4827588"/>
            <a:ext cx="8366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redondeado 9"/>
          <p:cNvSpPr/>
          <p:nvPr/>
        </p:nvSpPr>
        <p:spPr>
          <a:xfrm>
            <a:off x="2828925" y="6046788"/>
            <a:ext cx="570388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1" name="Flecha derecha 10"/>
          <p:cNvSpPr/>
          <p:nvPr/>
        </p:nvSpPr>
        <p:spPr>
          <a:xfrm rot="2443535" flipV="1">
            <a:off x="3902075" y="5268913"/>
            <a:ext cx="1717675" cy="1285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6810" name="CuadroTexto 7"/>
          <p:cNvSpPr txBox="1">
            <a:spLocks noChangeArrowheads="1"/>
          </p:cNvSpPr>
          <p:nvPr/>
        </p:nvSpPr>
        <p:spPr bwMode="auto">
          <a:xfrm>
            <a:off x="1042988" y="4033838"/>
            <a:ext cx="8315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2. Seleccionar la Normatividad que corresponda de acuerdo a la fracción</a:t>
            </a:r>
          </a:p>
          <a:p>
            <a:r>
              <a:rPr lang="es-MX" altLang="es-MX"/>
              <a:t>A la que se ingresará, modificará o eliminará información,</a:t>
            </a:r>
          </a:p>
        </p:txBody>
      </p:sp>
      <p:sp>
        <p:nvSpPr>
          <p:cNvPr id="76811" name="Rectángulo 12"/>
          <p:cNvSpPr>
            <a:spLocks noChangeArrowheads="1"/>
          </p:cNvSpPr>
          <p:nvPr/>
        </p:nvSpPr>
        <p:spPr bwMode="auto">
          <a:xfrm>
            <a:off x="3175" y="1069975"/>
            <a:ext cx="647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agen 6"/>
          <p:cNvPicPr>
            <a:picLocks noChangeAspect="1"/>
          </p:cNvPicPr>
          <p:nvPr/>
        </p:nvPicPr>
        <p:blipFill>
          <a:blip r:embed="rId2">
            <a:extLst>
              <a:ext uri="{28A0092B-C50C-407E-A947-70E740481C1C}">
                <a14:useLocalDpi xmlns:a14="http://schemas.microsoft.com/office/drawing/2010/main" val="0"/>
              </a:ext>
            </a:extLst>
          </a:blip>
          <a:srcRect l="15350" t="34880" r="22438" b="46220"/>
          <a:stretch>
            <a:fillRect/>
          </a:stretch>
        </p:blipFill>
        <p:spPr bwMode="auto">
          <a:xfrm>
            <a:off x="598488" y="1811338"/>
            <a:ext cx="83423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Subtítulo 2"/>
          <p:cNvSpPr txBox="1">
            <a:spLocks/>
          </p:cNvSpPr>
          <p:nvPr/>
        </p:nvSpPr>
        <p:spPr bwMode="auto">
          <a:xfrm>
            <a:off x="827088" y="26035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p>
            <a:pPr algn="ctr">
              <a:spcBef>
                <a:spcPts val="400"/>
              </a:spcBef>
              <a:buClr>
                <a:schemeClr val="accent1"/>
              </a:buClr>
              <a:buSzPct val="68000"/>
              <a:buFont typeface="Wingdings 3" panose="05040102010807070707" pitchFamily="18" charset="2"/>
              <a:buNone/>
            </a:pPr>
            <a:r>
              <a:rPr lang="es-MX" altLang="es-MX" sz="3500" b="1">
                <a:solidFill>
                  <a:srgbClr val="594228"/>
                </a:solidFill>
                <a:latin typeface="Arial Narrow" panose="020B0606020202030204" pitchFamily="34" charset="0"/>
              </a:rPr>
              <a:t>Carga de información en SIPOT</a:t>
            </a:r>
          </a:p>
        </p:txBody>
      </p:sp>
      <p:sp>
        <p:nvSpPr>
          <p:cNvPr id="6" name="Rectángulo redondeado 5"/>
          <p:cNvSpPr/>
          <p:nvPr/>
        </p:nvSpPr>
        <p:spPr>
          <a:xfrm>
            <a:off x="6659563" y="3141663"/>
            <a:ext cx="649287"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7829" name="CuadroTexto 11"/>
          <p:cNvSpPr txBox="1">
            <a:spLocks noChangeArrowheads="1"/>
          </p:cNvSpPr>
          <p:nvPr/>
        </p:nvSpPr>
        <p:spPr bwMode="auto">
          <a:xfrm>
            <a:off x="5003800" y="4159250"/>
            <a:ext cx="38433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3. Una vez seleccionada la normatividad de la fracción a la que se cargará, modificará o eliminará información, dar clic en “</a:t>
            </a:r>
            <a:r>
              <a:rPr lang="es-MX" altLang="es-MX" b="1"/>
              <a:t>Buscar</a:t>
            </a:r>
            <a:r>
              <a:rPr lang="es-MX" altLang="es-MX"/>
              <a:t>”</a:t>
            </a:r>
          </a:p>
        </p:txBody>
      </p:sp>
      <p:sp>
        <p:nvSpPr>
          <p:cNvPr id="8" name="Flecha derecha 7"/>
          <p:cNvSpPr/>
          <p:nvPr/>
        </p:nvSpPr>
        <p:spPr>
          <a:xfrm rot="13515978">
            <a:off x="7307263" y="3811588"/>
            <a:ext cx="363537"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7831" name="Rectángulo 8"/>
          <p:cNvSpPr>
            <a:spLocks noChangeArrowheads="1"/>
          </p:cNvSpPr>
          <p:nvPr/>
        </p:nvSpPr>
        <p:spPr bwMode="auto">
          <a:xfrm>
            <a:off x="3175" y="1069975"/>
            <a:ext cx="647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a:t>
            </a:r>
          </a:p>
        </p:txBody>
      </p:sp>
      <p:sp>
        <p:nvSpPr>
          <p:cNvPr id="77832" name="CuadroTexto 10"/>
          <p:cNvSpPr txBox="1">
            <a:spLocks noChangeArrowheads="1"/>
          </p:cNvSpPr>
          <p:nvPr/>
        </p:nvSpPr>
        <p:spPr bwMode="auto">
          <a:xfrm>
            <a:off x="971550" y="3922713"/>
            <a:ext cx="345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a:t>Correo de usuario con el que se cargará información</a:t>
            </a:r>
          </a:p>
        </p:txBody>
      </p:sp>
      <p:sp>
        <p:nvSpPr>
          <p:cNvPr id="11" name="Rectángulo redondeado 10"/>
          <p:cNvSpPr/>
          <p:nvPr/>
        </p:nvSpPr>
        <p:spPr>
          <a:xfrm>
            <a:off x="2195513" y="3141663"/>
            <a:ext cx="1439862"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2" name="Flecha derecha 11"/>
          <p:cNvSpPr/>
          <p:nvPr/>
        </p:nvSpPr>
        <p:spPr>
          <a:xfrm rot="16200000">
            <a:off x="2517775" y="3721100"/>
            <a:ext cx="363538"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pic>
        <p:nvPicPr>
          <p:cNvPr id="78851" name="Imagen 3"/>
          <p:cNvPicPr>
            <a:picLocks noChangeAspect="1"/>
          </p:cNvPicPr>
          <p:nvPr/>
        </p:nvPicPr>
        <p:blipFill>
          <a:blip r:embed="rId2">
            <a:extLst>
              <a:ext uri="{28A0092B-C50C-407E-A947-70E740481C1C}">
                <a14:useLocalDpi xmlns:a14="http://schemas.microsoft.com/office/drawing/2010/main" val="0"/>
              </a:ext>
            </a:extLst>
          </a:blip>
          <a:srcRect l="16138" t="34880" r="22438" b="29842"/>
          <a:stretch>
            <a:fillRect/>
          </a:stretch>
        </p:blipFill>
        <p:spPr bwMode="auto">
          <a:xfrm>
            <a:off x="539750" y="1989138"/>
            <a:ext cx="84455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CuadroTexto 5"/>
          <p:cNvSpPr txBox="1">
            <a:spLocks noChangeArrowheads="1"/>
          </p:cNvSpPr>
          <p:nvPr/>
        </p:nvSpPr>
        <p:spPr bwMode="auto">
          <a:xfrm>
            <a:off x="4211638" y="4365625"/>
            <a:ext cx="4524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Al oprimir el botón buscar, desplegará del lado izquierdo los formatos asignados a la unidad administrativa</a:t>
            </a:r>
          </a:p>
        </p:txBody>
      </p:sp>
      <p:sp>
        <p:nvSpPr>
          <p:cNvPr id="7" name="Flecha derecha 6"/>
          <p:cNvSpPr/>
          <p:nvPr/>
        </p:nvSpPr>
        <p:spPr>
          <a:xfrm rot="11666349">
            <a:off x="2878138" y="4510088"/>
            <a:ext cx="1095375" cy="523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78854" name="CuadroTexto 7"/>
          <p:cNvSpPr txBox="1">
            <a:spLocks noChangeArrowheads="1"/>
          </p:cNvSpPr>
          <p:nvPr/>
        </p:nvSpPr>
        <p:spPr bwMode="auto">
          <a:xfrm>
            <a:off x="2484438" y="5988050"/>
            <a:ext cx="670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4. Dar clic en el formato al que se va a cargar información</a:t>
            </a:r>
          </a:p>
        </p:txBody>
      </p:sp>
      <p:sp>
        <p:nvSpPr>
          <p:cNvPr id="9" name="Rectángulo redondeado 8"/>
          <p:cNvSpPr/>
          <p:nvPr/>
        </p:nvSpPr>
        <p:spPr>
          <a:xfrm>
            <a:off x="1035050" y="4868863"/>
            <a:ext cx="1260475" cy="2270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1" name="Flecha derecha 10"/>
          <p:cNvSpPr/>
          <p:nvPr/>
        </p:nvSpPr>
        <p:spPr>
          <a:xfrm rot="14167793" flipV="1">
            <a:off x="1612106" y="5682457"/>
            <a:ext cx="10953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78857" name="Rectángulo 9"/>
          <p:cNvSpPr>
            <a:spLocks noChangeArrowheads="1"/>
          </p:cNvSpPr>
          <p:nvPr/>
        </p:nvSpPr>
        <p:spPr bwMode="auto">
          <a:xfrm>
            <a:off x="3175" y="1069975"/>
            <a:ext cx="647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agen 6"/>
          <p:cNvPicPr>
            <a:picLocks noChangeAspect="1"/>
          </p:cNvPicPr>
          <p:nvPr/>
        </p:nvPicPr>
        <p:blipFill>
          <a:blip r:embed="rId2">
            <a:extLst>
              <a:ext uri="{28A0092B-C50C-407E-A947-70E740481C1C}">
                <a14:useLocalDpi xmlns:a14="http://schemas.microsoft.com/office/drawing/2010/main" val="0"/>
              </a:ext>
            </a:extLst>
          </a:blip>
          <a:srcRect l="21651" t="28580" r="16927" b="58617"/>
          <a:stretch>
            <a:fillRect/>
          </a:stretch>
        </p:blipFill>
        <p:spPr bwMode="auto">
          <a:xfrm>
            <a:off x="611188" y="3563938"/>
            <a:ext cx="8424862"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redondeado 11"/>
          <p:cNvSpPr/>
          <p:nvPr/>
        </p:nvSpPr>
        <p:spPr>
          <a:xfrm>
            <a:off x="2868613" y="4005263"/>
            <a:ext cx="792162"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9876" name="CuadroTexto 13"/>
          <p:cNvSpPr txBox="1">
            <a:spLocks noChangeArrowheads="1"/>
          </p:cNvSpPr>
          <p:nvPr/>
        </p:nvSpPr>
        <p:spPr bwMode="auto">
          <a:xfrm>
            <a:off x="611188" y="1901825"/>
            <a:ext cx="6337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5. Una vez seleccionada la fracción se dará clic en el botón “Buscar” para desplegar todos los registros cargados en la fracción.</a:t>
            </a:r>
          </a:p>
        </p:txBody>
      </p:sp>
      <p:sp>
        <p:nvSpPr>
          <p:cNvPr id="16" name="Flecha derecha 15"/>
          <p:cNvSpPr/>
          <p:nvPr/>
        </p:nvSpPr>
        <p:spPr>
          <a:xfrm rot="3890132">
            <a:off x="2881312" y="3328988"/>
            <a:ext cx="449263"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79878"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79879" name="Rectángulo 10"/>
          <p:cNvSpPr>
            <a:spLocks noChangeArrowheads="1"/>
          </p:cNvSpPr>
          <p:nvPr/>
        </p:nvSpPr>
        <p:spPr bwMode="auto">
          <a:xfrm>
            <a:off x="-15875" y="1071563"/>
            <a:ext cx="6475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a:t>
            </a:r>
          </a:p>
        </p:txBody>
      </p:sp>
      <p:sp>
        <p:nvSpPr>
          <p:cNvPr id="79880" name="CuadroTexto 13"/>
          <p:cNvSpPr txBox="1">
            <a:spLocks noChangeArrowheads="1"/>
          </p:cNvSpPr>
          <p:nvPr/>
        </p:nvSpPr>
        <p:spPr bwMode="auto">
          <a:xfrm>
            <a:off x="1701800" y="5335588"/>
            <a:ext cx="6337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Nota: Es imprescindible dar clic en el botón buscar para que despliegue la información cargada en la fracción, en caso contrario la información no se visualizará.</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n 6"/>
          <p:cNvPicPr>
            <a:picLocks noChangeAspect="1"/>
          </p:cNvPicPr>
          <p:nvPr/>
        </p:nvPicPr>
        <p:blipFill>
          <a:blip r:embed="rId2">
            <a:extLst>
              <a:ext uri="{28A0092B-C50C-407E-A947-70E740481C1C}">
                <a14:useLocalDpi xmlns:a14="http://schemas.microsoft.com/office/drawing/2010/main" val="0"/>
              </a:ext>
            </a:extLst>
          </a:blip>
          <a:srcRect l="21651" t="28580" r="16927" b="39922"/>
          <a:stretch>
            <a:fillRect/>
          </a:stretch>
        </p:blipFill>
        <p:spPr bwMode="auto">
          <a:xfrm>
            <a:off x="560388" y="3001963"/>
            <a:ext cx="8424862"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redondeado 11"/>
          <p:cNvSpPr/>
          <p:nvPr/>
        </p:nvSpPr>
        <p:spPr>
          <a:xfrm>
            <a:off x="3563938" y="3471863"/>
            <a:ext cx="695325" cy="2825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0900" name="CuadroTexto 13"/>
          <p:cNvSpPr txBox="1">
            <a:spLocks noChangeArrowheads="1"/>
          </p:cNvSpPr>
          <p:nvPr/>
        </p:nvSpPr>
        <p:spPr bwMode="auto">
          <a:xfrm>
            <a:off x="611188" y="1901825"/>
            <a:ext cx="7993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6. Al oprimir el botón “Buscar”, se desplegará la información publicada en la fracción, y para agregar un nuevo registro mediante formulario web, dar clic en el botón “</a:t>
            </a:r>
            <a:r>
              <a:rPr lang="es-MX" altLang="es-MX" b="1"/>
              <a:t>Agregar”</a:t>
            </a:r>
            <a:r>
              <a:rPr lang="es-MX" altLang="es-MX"/>
              <a:t>.</a:t>
            </a:r>
          </a:p>
        </p:txBody>
      </p:sp>
      <p:sp>
        <p:nvSpPr>
          <p:cNvPr id="16" name="Flecha derecha 15"/>
          <p:cNvSpPr/>
          <p:nvPr/>
        </p:nvSpPr>
        <p:spPr>
          <a:xfrm rot="3675589" flipV="1">
            <a:off x="3468688" y="3082925"/>
            <a:ext cx="503238"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80902"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80903" name="Rectángulo 10"/>
          <p:cNvSpPr>
            <a:spLocks noChangeArrowheads="1"/>
          </p:cNvSpPr>
          <p:nvPr/>
        </p:nvSpPr>
        <p:spPr bwMode="auto">
          <a:xfrm>
            <a:off x="-15875" y="1071563"/>
            <a:ext cx="6475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Web:Alta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81923" name="Rectángulo 4"/>
          <p:cNvSpPr>
            <a:spLocks noChangeArrowheads="1"/>
          </p:cNvSpPr>
          <p:nvPr/>
        </p:nvSpPr>
        <p:spPr bwMode="auto">
          <a:xfrm>
            <a:off x="6350" y="836613"/>
            <a:ext cx="647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 : Alta</a:t>
            </a:r>
          </a:p>
        </p:txBody>
      </p:sp>
      <p:pic>
        <p:nvPicPr>
          <p:cNvPr id="81924" name="Imagen 5"/>
          <p:cNvPicPr>
            <a:picLocks noChangeAspect="1"/>
          </p:cNvPicPr>
          <p:nvPr/>
        </p:nvPicPr>
        <p:blipFill>
          <a:blip r:embed="rId2">
            <a:extLst>
              <a:ext uri="{28A0092B-C50C-407E-A947-70E740481C1C}">
                <a14:useLocalDpi xmlns:a14="http://schemas.microsoft.com/office/drawing/2010/main" val="0"/>
              </a:ext>
            </a:extLst>
          </a:blip>
          <a:srcRect l="16138" t="33304" r="15350" b="8421"/>
          <a:stretch>
            <a:fillRect/>
          </a:stretch>
        </p:blipFill>
        <p:spPr bwMode="auto">
          <a:xfrm>
            <a:off x="1331913" y="2636838"/>
            <a:ext cx="727233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CuadroTexto 6"/>
          <p:cNvSpPr txBox="1">
            <a:spLocks noChangeArrowheads="1"/>
          </p:cNvSpPr>
          <p:nvPr/>
        </p:nvSpPr>
        <p:spPr bwMode="auto">
          <a:xfrm>
            <a:off x="611188" y="1439863"/>
            <a:ext cx="84248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7. Al dar clic al botón “Agregar”, se mostrará una ventana con un formulario web en el que va a llenar los campos(criterios) de la fracción, y al finalizar dará clic al botón </a:t>
            </a:r>
            <a:r>
              <a:rPr lang="es-MX" altLang="es-MX" b="1"/>
              <a:t>“Agregar”</a:t>
            </a:r>
          </a:p>
        </p:txBody>
      </p:sp>
      <p:sp>
        <p:nvSpPr>
          <p:cNvPr id="8" name="Flecha derecha 7"/>
          <p:cNvSpPr/>
          <p:nvPr/>
        </p:nvSpPr>
        <p:spPr>
          <a:xfrm rot="3675589" flipV="1">
            <a:off x="4346576" y="2792412"/>
            <a:ext cx="1047750" cy="1174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 name="Rectángulo redondeado 8"/>
          <p:cNvSpPr/>
          <p:nvPr/>
        </p:nvSpPr>
        <p:spPr>
          <a:xfrm>
            <a:off x="5014913" y="3443288"/>
            <a:ext cx="696912" cy="284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pic>
        <p:nvPicPr>
          <p:cNvPr id="82947" name="Imagen 4"/>
          <p:cNvPicPr>
            <a:picLocks noChangeAspect="1"/>
          </p:cNvPicPr>
          <p:nvPr/>
        </p:nvPicPr>
        <p:blipFill>
          <a:blip r:embed="rId2">
            <a:extLst>
              <a:ext uri="{28A0092B-C50C-407E-A947-70E740481C1C}">
                <a14:useLocalDpi xmlns:a14="http://schemas.microsoft.com/office/drawing/2010/main" val="0"/>
              </a:ext>
            </a:extLst>
          </a:blip>
          <a:srcRect l="5901" t="3380" r="10625" b="38661"/>
          <a:stretch>
            <a:fillRect/>
          </a:stretch>
        </p:blipFill>
        <p:spPr bwMode="auto">
          <a:xfrm>
            <a:off x="755650" y="2325688"/>
            <a:ext cx="7993063"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CuadroTexto 5"/>
          <p:cNvSpPr txBox="1">
            <a:spLocks noChangeArrowheads="1"/>
          </p:cNvSpPr>
          <p:nvPr/>
        </p:nvSpPr>
        <p:spPr bwMode="auto">
          <a:xfrm>
            <a:off x="741363" y="1125538"/>
            <a:ext cx="7824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Al oprimir el botón “Agregar” abrirá en una nueva ventana del navegador, el </a:t>
            </a:r>
            <a:r>
              <a:rPr lang="es-MX" altLang="es-MX" b="1"/>
              <a:t>Acuse de carga </a:t>
            </a:r>
            <a:r>
              <a:rPr lang="es-MX" altLang="es-MX"/>
              <a:t>de información.</a:t>
            </a:r>
          </a:p>
          <a:p>
            <a:pPr algn="just"/>
            <a:r>
              <a:rPr lang="es-MX" altLang="es-MX"/>
              <a:t>Este acuse se debe imprimir o guardar en el momento, debido a que no se puede volver a consultar.</a:t>
            </a:r>
          </a:p>
        </p:txBody>
      </p:sp>
      <p:sp>
        <p:nvSpPr>
          <p:cNvPr id="82949" name="CuadroTexto 6"/>
          <p:cNvSpPr txBox="1">
            <a:spLocks noChangeArrowheads="1"/>
          </p:cNvSpPr>
          <p:nvPr/>
        </p:nvSpPr>
        <p:spPr bwMode="auto">
          <a:xfrm>
            <a:off x="900113" y="5951538"/>
            <a:ext cx="74882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 En caso de que no se visualice la nueva ventana, deberá habilitar las ventanas emergentes de su navegador.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agen 6"/>
          <p:cNvPicPr>
            <a:picLocks noChangeAspect="1"/>
          </p:cNvPicPr>
          <p:nvPr/>
        </p:nvPicPr>
        <p:blipFill>
          <a:blip r:embed="rId2">
            <a:extLst>
              <a:ext uri="{28A0092B-C50C-407E-A947-70E740481C1C}">
                <a14:useLocalDpi xmlns:a14="http://schemas.microsoft.com/office/drawing/2010/main" val="0"/>
              </a:ext>
            </a:extLst>
          </a:blip>
          <a:srcRect l="21651" t="28580" r="16927" b="39922"/>
          <a:stretch>
            <a:fillRect/>
          </a:stretch>
        </p:blipFill>
        <p:spPr bwMode="auto">
          <a:xfrm>
            <a:off x="560388" y="3001963"/>
            <a:ext cx="8424862"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redondeado 11"/>
          <p:cNvSpPr/>
          <p:nvPr/>
        </p:nvSpPr>
        <p:spPr>
          <a:xfrm>
            <a:off x="654050" y="5157788"/>
            <a:ext cx="39528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6" name="Flecha derecha 15"/>
          <p:cNvSpPr/>
          <p:nvPr/>
        </p:nvSpPr>
        <p:spPr>
          <a:xfrm rot="8084324">
            <a:off x="654050" y="3954463"/>
            <a:ext cx="3494087"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83973"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83974" name="Rectángulo 10"/>
          <p:cNvSpPr>
            <a:spLocks noChangeArrowheads="1"/>
          </p:cNvSpPr>
          <p:nvPr/>
        </p:nvSpPr>
        <p:spPr bwMode="auto">
          <a:xfrm>
            <a:off x="130175" y="984250"/>
            <a:ext cx="8259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 Modificar/Actualizar información</a:t>
            </a:r>
          </a:p>
        </p:txBody>
      </p:sp>
      <p:sp>
        <p:nvSpPr>
          <p:cNvPr id="83975" name="CuadroTexto 1"/>
          <p:cNvSpPr txBox="1">
            <a:spLocks noChangeArrowheads="1"/>
          </p:cNvSpPr>
          <p:nvPr/>
        </p:nvSpPr>
        <p:spPr bwMode="auto">
          <a:xfrm>
            <a:off x="738188" y="1885950"/>
            <a:ext cx="8081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1. Para modificar información de un registro mediante formulario Web, selecciona la casilla correspondiente a dicho registro.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ángulo 4"/>
          <p:cNvSpPr>
            <a:spLocks noChangeArrowheads="1"/>
          </p:cNvSpPr>
          <p:nvPr/>
        </p:nvSpPr>
        <p:spPr bwMode="auto">
          <a:xfrm>
            <a:off x="130175" y="984250"/>
            <a:ext cx="8259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 Modificar/Actualizar información</a:t>
            </a:r>
          </a:p>
        </p:txBody>
      </p:sp>
      <p:sp>
        <p:nvSpPr>
          <p:cNvPr id="84995"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pic>
        <p:nvPicPr>
          <p:cNvPr id="84996" name="Imagen 7"/>
          <p:cNvPicPr>
            <a:picLocks noChangeAspect="1"/>
          </p:cNvPicPr>
          <p:nvPr/>
        </p:nvPicPr>
        <p:blipFill>
          <a:blip r:embed="rId2">
            <a:extLst>
              <a:ext uri="{28A0092B-C50C-407E-A947-70E740481C1C}">
                <a14:useLocalDpi xmlns:a14="http://schemas.microsoft.com/office/drawing/2010/main" val="0"/>
              </a:ext>
            </a:extLst>
          </a:blip>
          <a:srcRect l="32628" t="44048" r="17303" b="24471"/>
          <a:stretch>
            <a:fillRect/>
          </a:stretch>
        </p:blipFill>
        <p:spPr bwMode="auto">
          <a:xfrm>
            <a:off x="609600" y="2565400"/>
            <a:ext cx="835501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CuadroTexto 8"/>
          <p:cNvSpPr txBox="1">
            <a:spLocks noChangeArrowheads="1"/>
          </p:cNvSpPr>
          <p:nvPr/>
        </p:nvSpPr>
        <p:spPr bwMode="auto">
          <a:xfrm>
            <a:off x="741363" y="1771650"/>
            <a:ext cx="8078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2. Una vez seleccionado la casilla del registro a modificar, dar clic en el icono de “Lápiz” para actualizar la información.</a:t>
            </a:r>
          </a:p>
        </p:txBody>
      </p:sp>
      <p:sp>
        <p:nvSpPr>
          <p:cNvPr id="10" name="Rectángulo redondeado 9"/>
          <p:cNvSpPr/>
          <p:nvPr/>
        </p:nvSpPr>
        <p:spPr>
          <a:xfrm>
            <a:off x="8131175" y="4786313"/>
            <a:ext cx="401638" cy="3270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1" name="Flecha derecha 10"/>
          <p:cNvSpPr/>
          <p:nvPr/>
        </p:nvSpPr>
        <p:spPr>
          <a:xfrm rot="2928893">
            <a:off x="5216525" y="3656013"/>
            <a:ext cx="3494087"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014538" y="7938"/>
            <a:ext cx="6805612" cy="777875"/>
          </a:xfrm>
          <a:prstGeom prst="rect">
            <a:avLst/>
          </a:prstGeom>
        </p:spPr>
        <p:txBody>
          <a:bodyPr>
            <a:noAutofit/>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eaLnBrk="1" fontAlgn="auto" hangingPunct="1">
              <a:spcAft>
                <a:spcPts val="0"/>
              </a:spcAft>
              <a:defRPr/>
            </a:pPr>
            <a:r>
              <a:rPr lang="es-MX" sz="2400" smtClean="0"/>
              <a:t>Plataforma Nacional de Transparencia</a:t>
            </a:r>
            <a:endParaRPr lang="es-MX" sz="2400" dirty="0"/>
          </a:p>
        </p:txBody>
      </p:sp>
      <p:sp>
        <p:nvSpPr>
          <p:cNvPr id="5" name="CuadroTexto 4"/>
          <p:cNvSpPr txBox="1"/>
          <p:nvPr/>
        </p:nvSpPr>
        <p:spPr>
          <a:xfrm>
            <a:off x="6911975" y="6199188"/>
            <a:ext cx="2232025" cy="369887"/>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eaLnBrk="1" fontAlgn="auto" hangingPunct="1">
              <a:spcBef>
                <a:spcPts val="0"/>
              </a:spcBef>
              <a:spcAft>
                <a:spcPts val="0"/>
              </a:spcAft>
              <a:defRPr/>
            </a:pPr>
            <a:r>
              <a:rPr lang="es-MX" dirty="0"/>
              <a:t>Página principal</a:t>
            </a:r>
          </a:p>
        </p:txBody>
      </p:sp>
      <p:pic>
        <p:nvPicPr>
          <p:cNvPr id="6" name="Imagen 5"/>
          <p:cNvPicPr>
            <a:picLocks noChangeAspect="1"/>
          </p:cNvPicPr>
          <p:nvPr/>
        </p:nvPicPr>
        <p:blipFill rotWithShape="1">
          <a:blip r:embed="rId2"/>
          <a:srcRect t="9680" r="14563" b="12200"/>
          <a:stretch/>
        </p:blipFill>
        <p:spPr>
          <a:xfrm>
            <a:off x="827584" y="1052736"/>
            <a:ext cx="7812360" cy="4464496"/>
          </a:xfrm>
          <a:prstGeom prst="rect">
            <a:avLst/>
          </a:prstGeom>
        </p:spPr>
      </p:pic>
    </p:spTree>
    <p:extLst>
      <p:ext uri="{BB962C8B-B14F-4D97-AF65-F5344CB8AC3E}">
        <p14:creationId xmlns:p14="http://schemas.microsoft.com/office/powerpoint/2010/main" val="1786908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agen 3"/>
          <p:cNvPicPr>
            <a:picLocks noChangeAspect="1"/>
          </p:cNvPicPr>
          <p:nvPr/>
        </p:nvPicPr>
        <p:blipFill>
          <a:blip r:embed="rId2">
            <a:extLst>
              <a:ext uri="{28A0092B-C50C-407E-A947-70E740481C1C}">
                <a14:useLocalDpi xmlns:a14="http://schemas.microsoft.com/office/drawing/2010/main" val="0"/>
              </a:ext>
            </a:extLst>
          </a:blip>
          <a:srcRect l="25587" t="35773" r="27164" b="18243"/>
          <a:stretch>
            <a:fillRect/>
          </a:stretch>
        </p:blipFill>
        <p:spPr bwMode="auto">
          <a:xfrm>
            <a:off x="1258888" y="2479675"/>
            <a:ext cx="6985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ángulo 4"/>
          <p:cNvSpPr>
            <a:spLocks noChangeArrowheads="1"/>
          </p:cNvSpPr>
          <p:nvPr/>
        </p:nvSpPr>
        <p:spPr bwMode="auto">
          <a:xfrm>
            <a:off x="130175" y="984250"/>
            <a:ext cx="8259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 Modificar/Actualizar información</a:t>
            </a:r>
          </a:p>
        </p:txBody>
      </p:sp>
      <p:sp>
        <p:nvSpPr>
          <p:cNvPr id="86020"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86021" name="CuadroTexto 6"/>
          <p:cNvSpPr txBox="1">
            <a:spLocks noChangeArrowheads="1"/>
          </p:cNvSpPr>
          <p:nvPr/>
        </p:nvSpPr>
        <p:spPr bwMode="auto">
          <a:xfrm>
            <a:off x="584200" y="1555750"/>
            <a:ext cx="79486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3. Al seleccionar el botón de editar, se mostrará un formulario web con los campos cargados del registro, en que se realizarán las modificaciones necesarias, y al finalizar dar clic en botón </a:t>
            </a:r>
            <a:r>
              <a:rPr lang="es-MX" altLang="es-MX" b="1"/>
              <a:t>“Guardar”</a:t>
            </a:r>
          </a:p>
        </p:txBody>
      </p:sp>
      <p:sp>
        <p:nvSpPr>
          <p:cNvPr id="8" name="Rectángulo redondeado 7"/>
          <p:cNvSpPr/>
          <p:nvPr/>
        </p:nvSpPr>
        <p:spPr>
          <a:xfrm>
            <a:off x="4756150" y="2827338"/>
            <a:ext cx="852488" cy="2698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Flecha derecha 8"/>
          <p:cNvSpPr/>
          <p:nvPr/>
        </p:nvSpPr>
        <p:spPr>
          <a:xfrm rot="8934271">
            <a:off x="5707063" y="2668588"/>
            <a:ext cx="1114425" cy="571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agen 3"/>
          <p:cNvPicPr>
            <a:picLocks noChangeAspect="1"/>
          </p:cNvPicPr>
          <p:nvPr/>
        </p:nvPicPr>
        <p:blipFill>
          <a:blip r:embed="rId2">
            <a:extLst>
              <a:ext uri="{28A0092B-C50C-407E-A947-70E740481C1C}">
                <a14:useLocalDpi xmlns:a14="http://schemas.microsoft.com/office/drawing/2010/main" val="0"/>
              </a:ext>
            </a:extLst>
          </a:blip>
          <a:srcRect l="5901" t="3380" r="9837" b="42439"/>
          <a:stretch>
            <a:fillRect/>
          </a:stretch>
        </p:blipFill>
        <p:spPr bwMode="auto">
          <a:xfrm>
            <a:off x="739775" y="2636838"/>
            <a:ext cx="8208963"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ángulo 4"/>
          <p:cNvSpPr>
            <a:spLocks noChangeArrowheads="1"/>
          </p:cNvSpPr>
          <p:nvPr/>
        </p:nvSpPr>
        <p:spPr bwMode="auto">
          <a:xfrm>
            <a:off x="130175" y="984250"/>
            <a:ext cx="8259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 Modificar/Actualizar información</a:t>
            </a:r>
          </a:p>
        </p:txBody>
      </p:sp>
      <p:sp>
        <p:nvSpPr>
          <p:cNvPr id="87044"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87045" name="CuadroTexto 6"/>
          <p:cNvSpPr txBox="1">
            <a:spLocks noChangeArrowheads="1"/>
          </p:cNvSpPr>
          <p:nvPr/>
        </p:nvSpPr>
        <p:spPr bwMode="auto">
          <a:xfrm>
            <a:off x="711200" y="1579563"/>
            <a:ext cx="7824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Al oprimir el botón “Guardar” abrirá en una nueva ventana del navegador, el </a:t>
            </a:r>
            <a:r>
              <a:rPr lang="es-MX" altLang="es-MX" b="1"/>
              <a:t>Acuse de carga </a:t>
            </a:r>
            <a:r>
              <a:rPr lang="es-MX" altLang="es-MX"/>
              <a:t>de información.</a:t>
            </a:r>
          </a:p>
          <a:p>
            <a:pPr algn="just"/>
            <a:r>
              <a:rPr lang="es-MX" altLang="es-MX"/>
              <a:t>Este acuse se debe imprimir o guardar en el momento, debido a que no se puede volver a consultar.</a:t>
            </a:r>
          </a:p>
        </p:txBody>
      </p:sp>
      <p:sp>
        <p:nvSpPr>
          <p:cNvPr id="87046" name="CuadroTexto 7"/>
          <p:cNvSpPr txBox="1">
            <a:spLocks noChangeArrowheads="1"/>
          </p:cNvSpPr>
          <p:nvPr/>
        </p:nvSpPr>
        <p:spPr bwMode="auto">
          <a:xfrm>
            <a:off x="901700" y="6080125"/>
            <a:ext cx="791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 En caso de que no se visualice la nueva ventana con el acuse, deberá habilitar las ventanas emergentes de su navegador.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ángulo 3"/>
          <p:cNvSpPr>
            <a:spLocks noChangeArrowheads="1"/>
          </p:cNvSpPr>
          <p:nvPr/>
        </p:nvSpPr>
        <p:spPr bwMode="auto">
          <a:xfrm>
            <a:off x="130175" y="984250"/>
            <a:ext cx="8259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 Eliminar</a:t>
            </a:r>
          </a:p>
        </p:txBody>
      </p:sp>
      <p:sp>
        <p:nvSpPr>
          <p:cNvPr id="88067"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pic>
        <p:nvPicPr>
          <p:cNvPr id="88068" name="Imagen 6"/>
          <p:cNvPicPr>
            <a:picLocks noChangeAspect="1"/>
          </p:cNvPicPr>
          <p:nvPr/>
        </p:nvPicPr>
        <p:blipFill>
          <a:blip r:embed="rId2">
            <a:extLst>
              <a:ext uri="{28A0092B-C50C-407E-A947-70E740481C1C}">
                <a14:useLocalDpi xmlns:a14="http://schemas.microsoft.com/office/drawing/2010/main" val="0"/>
              </a:ext>
            </a:extLst>
          </a:blip>
          <a:srcRect l="21651" t="28580" r="16927" b="39922"/>
          <a:stretch>
            <a:fillRect/>
          </a:stretch>
        </p:blipFill>
        <p:spPr bwMode="auto">
          <a:xfrm>
            <a:off x="560388" y="3001963"/>
            <a:ext cx="8424862"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redondeado 6"/>
          <p:cNvSpPr/>
          <p:nvPr/>
        </p:nvSpPr>
        <p:spPr>
          <a:xfrm>
            <a:off x="654050" y="5157788"/>
            <a:ext cx="39528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 name="Flecha derecha 7"/>
          <p:cNvSpPr/>
          <p:nvPr/>
        </p:nvSpPr>
        <p:spPr>
          <a:xfrm rot="8084324">
            <a:off x="654050" y="3954463"/>
            <a:ext cx="3494087"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88071" name="CuadroTexto 8"/>
          <p:cNvSpPr txBox="1">
            <a:spLocks noChangeArrowheads="1"/>
          </p:cNvSpPr>
          <p:nvPr/>
        </p:nvSpPr>
        <p:spPr bwMode="auto">
          <a:xfrm>
            <a:off x="738188" y="1885950"/>
            <a:ext cx="8081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1. Para eliminar información de un registro requerido mediante formulario Web, selecciona la casilla correspondiente a dicho registro.</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ángulo 4"/>
          <p:cNvSpPr>
            <a:spLocks noChangeArrowheads="1"/>
          </p:cNvSpPr>
          <p:nvPr/>
        </p:nvSpPr>
        <p:spPr bwMode="auto">
          <a:xfrm>
            <a:off x="130175" y="984250"/>
            <a:ext cx="8259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 Eliminar</a:t>
            </a:r>
          </a:p>
        </p:txBody>
      </p:sp>
      <p:sp>
        <p:nvSpPr>
          <p:cNvPr id="89091"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89092" name="CuadroTexto 8"/>
          <p:cNvSpPr txBox="1">
            <a:spLocks noChangeArrowheads="1"/>
          </p:cNvSpPr>
          <p:nvPr/>
        </p:nvSpPr>
        <p:spPr bwMode="auto">
          <a:xfrm>
            <a:off x="741363" y="1771650"/>
            <a:ext cx="8078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2. Una vez seleccionado la casilla del registro a eliminar, se habilitará el botón “Borrar”, el cual se deberá oprimir.</a:t>
            </a:r>
          </a:p>
        </p:txBody>
      </p:sp>
      <p:pic>
        <p:nvPicPr>
          <p:cNvPr id="89093" name="Imagen 1"/>
          <p:cNvPicPr>
            <a:picLocks noChangeAspect="1"/>
          </p:cNvPicPr>
          <p:nvPr/>
        </p:nvPicPr>
        <p:blipFill>
          <a:blip r:embed="rId2">
            <a:extLst>
              <a:ext uri="{28A0092B-C50C-407E-A947-70E740481C1C}">
                <a14:useLocalDpi xmlns:a14="http://schemas.microsoft.com/office/drawing/2010/main" val="0"/>
              </a:ext>
            </a:extLst>
          </a:blip>
          <a:srcRect l="21651" t="22574" r="16927" b="32361"/>
          <a:stretch>
            <a:fillRect/>
          </a:stretch>
        </p:blipFill>
        <p:spPr bwMode="auto">
          <a:xfrm>
            <a:off x="1254125" y="3065463"/>
            <a:ext cx="7232650"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redondeado 9"/>
          <p:cNvSpPr/>
          <p:nvPr/>
        </p:nvSpPr>
        <p:spPr>
          <a:xfrm>
            <a:off x="4432300" y="4387850"/>
            <a:ext cx="563563" cy="2571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1" name="Flecha derecha 10"/>
          <p:cNvSpPr/>
          <p:nvPr/>
        </p:nvSpPr>
        <p:spPr>
          <a:xfrm rot="7850213">
            <a:off x="4745831" y="3250407"/>
            <a:ext cx="2840037" cy="44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agen 3"/>
          <p:cNvPicPr>
            <a:picLocks noChangeAspect="1"/>
          </p:cNvPicPr>
          <p:nvPr/>
        </p:nvPicPr>
        <p:blipFill>
          <a:blip r:embed="rId2">
            <a:extLst>
              <a:ext uri="{28A0092B-C50C-407E-A947-70E740481C1C}">
                <a14:useLocalDpi xmlns:a14="http://schemas.microsoft.com/office/drawing/2010/main" val="0"/>
              </a:ext>
            </a:extLst>
          </a:blip>
          <a:srcRect l="40701" t="48740" r="42065" b="38741"/>
          <a:stretch>
            <a:fillRect/>
          </a:stretch>
        </p:blipFill>
        <p:spPr bwMode="auto">
          <a:xfrm>
            <a:off x="5292725" y="1503363"/>
            <a:ext cx="26638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Imagen 4"/>
          <p:cNvPicPr>
            <a:picLocks noChangeAspect="1"/>
          </p:cNvPicPr>
          <p:nvPr/>
        </p:nvPicPr>
        <p:blipFill>
          <a:blip r:embed="rId3">
            <a:extLst>
              <a:ext uri="{28A0092B-C50C-407E-A947-70E740481C1C}">
                <a14:useLocalDpi xmlns:a14="http://schemas.microsoft.com/office/drawing/2010/main" val="0"/>
              </a:ext>
            </a:extLst>
          </a:blip>
          <a:srcRect l="5901" t="3380" r="37544" b="43700"/>
          <a:stretch>
            <a:fillRect/>
          </a:stretch>
        </p:blipFill>
        <p:spPr bwMode="auto">
          <a:xfrm>
            <a:off x="971550" y="3429000"/>
            <a:ext cx="5688013"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ángulo 5"/>
          <p:cNvSpPr>
            <a:spLocks noChangeArrowheads="1"/>
          </p:cNvSpPr>
          <p:nvPr/>
        </p:nvSpPr>
        <p:spPr bwMode="auto">
          <a:xfrm>
            <a:off x="130175" y="984250"/>
            <a:ext cx="8259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b="1">
                <a:solidFill>
                  <a:schemeClr val="accent1"/>
                </a:solidFill>
              </a:rPr>
              <a:t>Carga de información vía Formulario Web: Eliminar</a:t>
            </a:r>
          </a:p>
        </p:txBody>
      </p:sp>
      <p:sp>
        <p:nvSpPr>
          <p:cNvPr id="90117"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90118" name="CuadroTexto 7"/>
          <p:cNvSpPr txBox="1">
            <a:spLocks noChangeArrowheads="1"/>
          </p:cNvSpPr>
          <p:nvPr/>
        </p:nvSpPr>
        <p:spPr bwMode="auto">
          <a:xfrm>
            <a:off x="1258888" y="1773238"/>
            <a:ext cx="2881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Mostrará una ventana de confirmación</a:t>
            </a:r>
          </a:p>
        </p:txBody>
      </p:sp>
      <p:sp>
        <p:nvSpPr>
          <p:cNvPr id="9" name="Flecha derecha 8"/>
          <p:cNvSpPr/>
          <p:nvPr/>
        </p:nvSpPr>
        <p:spPr>
          <a:xfrm>
            <a:off x="3938588" y="2181225"/>
            <a:ext cx="1193800"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0120" name="Rectángulo 9"/>
          <p:cNvSpPr>
            <a:spLocks noChangeArrowheads="1"/>
          </p:cNvSpPr>
          <p:nvPr/>
        </p:nvSpPr>
        <p:spPr bwMode="auto">
          <a:xfrm>
            <a:off x="1000125" y="2862263"/>
            <a:ext cx="7604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Al oprimir el botón “Guardar” abrirá en una nueva ventana del navegador, el </a:t>
            </a:r>
            <a:r>
              <a:rPr lang="es-MX" altLang="es-MX" b="1"/>
              <a:t>Acuse de carga </a:t>
            </a:r>
            <a:r>
              <a:rPr lang="es-MX" altLang="es-MX"/>
              <a:t>de información.</a:t>
            </a:r>
          </a:p>
        </p:txBody>
      </p:sp>
      <p:sp>
        <p:nvSpPr>
          <p:cNvPr id="90121" name="CuadroTexto 10"/>
          <p:cNvSpPr txBox="1">
            <a:spLocks noChangeArrowheads="1"/>
          </p:cNvSpPr>
          <p:nvPr/>
        </p:nvSpPr>
        <p:spPr bwMode="auto">
          <a:xfrm>
            <a:off x="6748463" y="3951288"/>
            <a:ext cx="223202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 En caso de que no se visualice la nueva ventana con el acuse, deberá habilitar las ventanas emergentes de su navegador.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7" name="Marcador de texto 4"/>
          <p:cNvSpPr txBox="1">
            <a:spLocks/>
          </p:cNvSpPr>
          <p:nvPr/>
        </p:nvSpPr>
        <p:spPr bwMode="auto">
          <a:xfrm>
            <a:off x="1331913" y="2060575"/>
            <a:ext cx="6480175" cy="2282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0" lvl="1" indent="0" algn="ctr" eaLnBrk="1" hangingPunct="1">
              <a:lnSpc>
                <a:spcPts val="6000"/>
              </a:lnSpc>
              <a:buFont typeface="Verdana" pitchFamily="34" charset="0"/>
              <a:buNone/>
              <a:defRPr/>
            </a:pPr>
            <a:r>
              <a:rPr lang="es-MX" altLang="es-MX" sz="4000" b="1" dirty="0" smtClean="0">
                <a:solidFill>
                  <a:schemeClr val="accent1"/>
                </a:solidFill>
              </a:rPr>
              <a:t>Carga masiva con Formatos de </a:t>
            </a:r>
            <a:r>
              <a:rPr lang="es-MX" altLang="es-MX" sz="4000" b="1" dirty="0" err="1" smtClean="0">
                <a:solidFill>
                  <a:schemeClr val="accent1"/>
                </a:solidFill>
              </a:rPr>
              <a:t>excel</a:t>
            </a:r>
            <a:endParaRPr lang="es-MX" altLang="es-MX" sz="4000" b="1" dirty="0" smtClean="0">
              <a:solidFill>
                <a:schemeClr val="accent1"/>
              </a:solidFill>
            </a:endParaRPr>
          </a:p>
          <a:p>
            <a:pPr marL="0" lvl="1" eaLnBrk="1" hangingPunct="1">
              <a:lnSpc>
                <a:spcPts val="6000"/>
              </a:lnSpc>
              <a:defRPr/>
            </a:pPr>
            <a:endParaRPr lang="es-MX" altLang="es-MX" sz="4000" b="1" dirty="0" smtClean="0">
              <a:solidFill>
                <a:schemeClr val="accen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Imagen 3"/>
          <p:cNvPicPr>
            <a:picLocks noChangeAspect="1"/>
          </p:cNvPicPr>
          <p:nvPr/>
        </p:nvPicPr>
        <p:blipFill>
          <a:blip r:embed="rId2">
            <a:extLst>
              <a:ext uri="{28A0092B-C50C-407E-A947-70E740481C1C}">
                <a14:useLocalDpi xmlns:a14="http://schemas.microsoft.com/office/drawing/2010/main" val="0"/>
              </a:ext>
            </a:extLst>
          </a:blip>
          <a:srcRect l="15350" t="33620" r="22438" b="44960"/>
          <a:stretch>
            <a:fillRect/>
          </a:stretch>
        </p:blipFill>
        <p:spPr bwMode="auto">
          <a:xfrm>
            <a:off x="619125" y="4827588"/>
            <a:ext cx="8366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92164" name="Rectángulo 4"/>
          <p:cNvSpPr>
            <a:spLocks noChangeArrowheads="1"/>
          </p:cNvSpPr>
          <p:nvPr/>
        </p:nvSpPr>
        <p:spPr bwMode="auto">
          <a:xfrm>
            <a:off x="603250" y="1012825"/>
            <a:ext cx="601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Carga de información Masiva con formatos de Excel</a:t>
            </a:r>
          </a:p>
        </p:txBody>
      </p:sp>
      <p:pic>
        <p:nvPicPr>
          <p:cNvPr id="92165" name="Imagen 5"/>
          <p:cNvPicPr>
            <a:picLocks noChangeAspect="1"/>
          </p:cNvPicPr>
          <p:nvPr/>
        </p:nvPicPr>
        <p:blipFill>
          <a:blip r:embed="rId3">
            <a:extLst>
              <a:ext uri="{28A0092B-C50C-407E-A947-70E740481C1C}">
                <a14:useLocalDpi xmlns:a14="http://schemas.microsoft.com/office/drawing/2010/main" val="0"/>
              </a:ext>
            </a:extLst>
          </a:blip>
          <a:srcRect l="16138" t="28580" r="26375" b="53781"/>
          <a:stretch>
            <a:fillRect/>
          </a:stretch>
        </p:blipFill>
        <p:spPr bwMode="auto">
          <a:xfrm>
            <a:off x="619125" y="2106613"/>
            <a:ext cx="82819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CuadroTexto 7"/>
          <p:cNvSpPr txBox="1">
            <a:spLocks noChangeArrowheads="1"/>
          </p:cNvSpPr>
          <p:nvPr/>
        </p:nvSpPr>
        <p:spPr bwMode="auto">
          <a:xfrm>
            <a:off x="2427288" y="1536700"/>
            <a:ext cx="488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Seleccionar la opción “Carga de Archivos”</a:t>
            </a:r>
          </a:p>
        </p:txBody>
      </p:sp>
      <p:sp>
        <p:nvSpPr>
          <p:cNvPr id="9" name="Rectángulo redondeado 8"/>
          <p:cNvSpPr/>
          <p:nvPr/>
        </p:nvSpPr>
        <p:spPr>
          <a:xfrm>
            <a:off x="827088" y="3017838"/>
            <a:ext cx="1368425"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 name="Flecha arriba 9"/>
          <p:cNvSpPr/>
          <p:nvPr/>
        </p:nvSpPr>
        <p:spPr>
          <a:xfrm rot="2299059">
            <a:off x="2346325" y="1835150"/>
            <a:ext cx="160338" cy="109696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2169" name="CuadroTexto 10"/>
          <p:cNvSpPr txBox="1">
            <a:spLocks noChangeArrowheads="1"/>
          </p:cNvSpPr>
          <p:nvPr/>
        </p:nvSpPr>
        <p:spPr bwMode="auto">
          <a:xfrm>
            <a:off x="755650" y="3884613"/>
            <a:ext cx="7921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Para descargar un formato nuevo, se debe seleccionar primero la normatividad señalada para capturar la información que corresponda de 2018</a:t>
            </a:r>
          </a:p>
        </p:txBody>
      </p:sp>
      <p:sp>
        <p:nvSpPr>
          <p:cNvPr id="12" name="Rectángulo redondeado 11"/>
          <p:cNvSpPr/>
          <p:nvPr/>
        </p:nvSpPr>
        <p:spPr>
          <a:xfrm>
            <a:off x="2828925" y="6046788"/>
            <a:ext cx="570388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3" name="Flecha derecha 12"/>
          <p:cNvSpPr/>
          <p:nvPr/>
        </p:nvSpPr>
        <p:spPr>
          <a:xfrm rot="2443535" flipV="1">
            <a:off x="1954213" y="5275263"/>
            <a:ext cx="1768475" cy="523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agen 6"/>
          <p:cNvPicPr>
            <a:picLocks noChangeAspect="1"/>
          </p:cNvPicPr>
          <p:nvPr/>
        </p:nvPicPr>
        <p:blipFill>
          <a:blip r:embed="rId2">
            <a:extLst>
              <a:ext uri="{28A0092B-C50C-407E-A947-70E740481C1C}">
                <a14:useLocalDpi xmlns:a14="http://schemas.microsoft.com/office/drawing/2010/main" val="0"/>
              </a:ext>
            </a:extLst>
          </a:blip>
          <a:srcRect l="15350" t="34880" r="22438" b="46220"/>
          <a:stretch>
            <a:fillRect/>
          </a:stretch>
        </p:blipFill>
        <p:spPr bwMode="auto">
          <a:xfrm>
            <a:off x="598488" y="1811338"/>
            <a:ext cx="83423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redondeado 7"/>
          <p:cNvSpPr/>
          <p:nvPr/>
        </p:nvSpPr>
        <p:spPr>
          <a:xfrm>
            <a:off x="6659563" y="3141663"/>
            <a:ext cx="649287"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Rectángulo redondeado 8"/>
          <p:cNvSpPr/>
          <p:nvPr/>
        </p:nvSpPr>
        <p:spPr>
          <a:xfrm>
            <a:off x="2195513" y="3141663"/>
            <a:ext cx="1439862"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3189" name="CuadroTexto 10"/>
          <p:cNvSpPr txBox="1">
            <a:spLocks noChangeArrowheads="1"/>
          </p:cNvSpPr>
          <p:nvPr/>
        </p:nvSpPr>
        <p:spPr bwMode="auto">
          <a:xfrm>
            <a:off x="971550" y="3922713"/>
            <a:ext cx="345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a:t>Correo asignado a usuario de unidad administrativa</a:t>
            </a:r>
          </a:p>
        </p:txBody>
      </p:sp>
      <p:sp>
        <p:nvSpPr>
          <p:cNvPr id="93190" name="CuadroTexto 11"/>
          <p:cNvSpPr txBox="1">
            <a:spLocks noChangeArrowheads="1"/>
          </p:cNvSpPr>
          <p:nvPr/>
        </p:nvSpPr>
        <p:spPr bwMode="auto">
          <a:xfrm>
            <a:off x="6189663" y="4545013"/>
            <a:ext cx="235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Dar clic en “</a:t>
            </a:r>
            <a:r>
              <a:rPr lang="es-MX" altLang="es-MX" b="1"/>
              <a:t>Buscar</a:t>
            </a:r>
            <a:r>
              <a:rPr lang="es-MX" altLang="es-MX"/>
              <a:t>”</a:t>
            </a:r>
          </a:p>
        </p:txBody>
      </p:sp>
      <p:sp>
        <p:nvSpPr>
          <p:cNvPr id="13" name="Flecha derecha 12"/>
          <p:cNvSpPr/>
          <p:nvPr/>
        </p:nvSpPr>
        <p:spPr>
          <a:xfrm rot="13515978">
            <a:off x="7307263" y="3811588"/>
            <a:ext cx="363537"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2" name="Flecha derecha 11"/>
          <p:cNvSpPr/>
          <p:nvPr/>
        </p:nvSpPr>
        <p:spPr>
          <a:xfrm rot="16200000">
            <a:off x="2517775" y="3721100"/>
            <a:ext cx="363538"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3193"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93194" name="Rectángulo 4"/>
          <p:cNvSpPr>
            <a:spLocks noChangeArrowheads="1"/>
          </p:cNvSpPr>
          <p:nvPr/>
        </p:nvSpPr>
        <p:spPr bwMode="auto">
          <a:xfrm>
            <a:off x="603250" y="1012825"/>
            <a:ext cx="601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Carga de información Masiva con formatos de Excel</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agen 3"/>
          <p:cNvPicPr>
            <a:picLocks noChangeAspect="1"/>
          </p:cNvPicPr>
          <p:nvPr/>
        </p:nvPicPr>
        <p:blipFill>
          <a:blip r:embed="rId2">
            <a:extLst>
              <a:ext uri="{28A0092B-C50C-407E-A947-70E740481C1C}">
                <a14:useLocalDpi xmlns:a14="http://schemas.microsoft.com/office/drawing/2010/main" val="0"/>
              </a:ext>
            </a:extLst>
          </a:blip>
          <a:srcRect l="16138" t="34880" r="22438" b="29842"/>
          <a:stretch>
            <a:fillRect/>
          </a:stretch>
        </p:blipFill>
        <p:spPr bwMode="auto">
          <a:xfrm>
            <a:off x="539750" y="1989138"/>
            <a:ext cx="84455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CuadroTexto 5"/>
          <p:cNvSpPr txBox="1">
            <a:spLocks noChangeArrowheads="1"/>
          </p:cNvSpPr>
          <p:nvPr/>
        </p:nvSpPr>
        <p:spPr bwMode="auto">
          <a:xfrm>
            <a:off x="4211638" y="4365625"/>
            <a:ext cx="4524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Al oprimir el botón buscar, desplegará del lado izquierdo los formatos asignados a la unidad administrativa</a:t>
            </a:r>
          </a:p>
        </p:txBody>
      </p:sp>
      <p:sp>
        <p:nvSpPr>
          <p:cNvPr id="7" name="Flecha derecha 6"/>
          <p:cNvSpPr/>
          <p:nvPr/>
        </p:nvSpPr>
        <p:spPr>
          <a:xfrm rot="11666349">
            <a:off x="2878138" y="4510088"/>
            <a:ext cx="1095375" cy="523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4213" name="CuadroTexto 7"/>
          <p:cNvSpPr txBox="1">
            <a:spLocks noChangeArrowheads="1"/>
          </p:cNvSpPr>
          <p:nvPr/>
        </p:nvSpPr>
        <p:spPr bwMode="auto">
          <a:xfrm>
            <a:off x="2484438" y="5988050"/>
            <a:ext cx="640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Dar clic en el formato al que se va a cargar información</a:t>
            </a:r>
          </a:p>
        </p:txBody>
      </p:sp>
      <p:sp>
        <p:nvSpPr>
          <p:cNvPr id="9" name="Rectángulo redondeado 8"/>
          <p:cNvSpPr/>
          <p:nvPr/>
        </p:nvSpPr>
        <p:spPr>
          <a:xfrm>
            <a:off x="1035050" y="4868863"/>
            <a:ext cx="1260475" cy="2270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1" name="Flecha derecha 10"/>
          <p:cNvSpPr/>
          <p:nvPr/>
        </p:nvSpPr>
        <p:spPr>
          <a:xfrm rot="14167793" flipV="1">
            <a:off x="1612106" y="5682457"/>
            <a:ext cx="10953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4216" name="Rectángulo 4"/>
          <p:cNvSpPr>
            <a:spLocks noChangeArrowheads="1"/>
          </p:cNvSpPr>
          <p:nvPr/>
        </p:nvSpPr>
        <p:spPr bwMode="auto">
          <a:xfrm>
            <a:off x="603250" y="1012825"/>
            <a:ext cx="601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Carga de información Masiva con formatos de Excel</a:t>
            </a:r>
          </a:p>
        </p:txBody>
      </p:sp>
      <p:sp>
        <p:nvSpPr>
          <p:cNvPr id="94217"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agen 5"/>
          <p:cNvPicPr>
            <a:picLocks noChangeAspect="1"/>
          </p:cNvPicPr>
          <p:nvPr/>
        </p:nvPicPr>
        <p:blipFill>
          <a:blip r:embed="rId2">
            <a:extLst>
              <a:ext uri="{28A0092B-C50C-407E-A947-70E740481C1C}">
                <a14:useLocalDpi xmlns:a14="http://schemas.microsoft.com/office/drawing/2010/main" val="0"/>
              </a:ext>
            </a:extLst>
          </a:blip>
          <a:srcRect l="17712" t="52521" r="15350" b="22279"/>
          <a:stretch>
            <a:fillRect/>
          </a:stretch>
        </p:blipFill>
        <p:spPr bwMode="auto">
          <a:xfrm>
            <a:off x="539750" y="1174750"/>
            <a:ext cx="8569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redondeado 6"/>
          <p:cNvSpPr/>
          <p:nvPr/>
        </p:nvSpPr>
        <p:spPr>
          <a:xfrm>
            <a:off x="6151563" y="2270125"/>
            <a:ext cx="720725"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95236" name="Imagen 8"/>
          <p:cNvPicPr>
            <a:picLocks noChangeAspect="1"/>
          </p:cNvPicPr>
          <p:nvPr/>
        </p:nvPicPr>
        <p:blipFill>
          <a:blip r:embed="rId3">
            <a:extLst>
              <a:ext uri="{28A0092B-C50C-407E-A947-70E740481C1C}">
                <a14:useLocalDpi xmlns:a14="http://schemas.microsoft.com/office/drawing/2010/main" val="0"/>
              </a:ext>
            </a:extLst>
          </a:blip>
          <a:srcRect b="64136"/>
          <a:stretch>
            <a:fillRect/>
          </a:stretch>
        </p:blipFill>
        <p:spPr bwMode="auto">
          <a:xfrm>
            <a:off x="574675" y="4076700"/>
            <a:ext cx="85693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echa abajo 9"/>
          <p:cNvSpPr/>
          <p:nvPr/>
        </p:nvSpPr>
        <p:spPr>
          <a:xfrm>
            <a:off x="4716463" y="3632200"/>
            <a:ext cx="215900"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5238" name="CuadroTexto 10"/>
          <p:cNvSpPr txBox="1">
            <a:spLocks noChangeArrowheads="1"/>
          </p:cNvSpPr>
          <p:nvPr/>
        </p:nvSpPr>
        <p:spPr bwMode="auto">
          <a:xfrm>
            <a:off x="5724525" y="3524250"/>
            <a:ext cx="29511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a:t>Dar clic en el botón para descargar el formato a llenar</a:t>
            </a:r>
          </a:p>
        </p:txBody>
      </p:sp>
      <p:sp>
        <p:nvSpPr>
          <p:cNvPr id="12" name="Flecha derecha 11"/>
          <p:cNvSpPr/>
          <p:nvPr/>
        </p:nvSpPr>
        <p:spPr>
          <a:xfrm rot="15384620" flipV="1">
            <a:off x="6561138" y="3068637"/>
            <a:ext cx="693738" cy="619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5240" name="Rectángulo 4"/>
          <p:cNvSpPr>
            <a:spLocks noChangeArrowheads="1"/>
          </p:cNvSpPr>
          <p:nvPr/>
        </p:nvSpPr>
        <p:spPr bwMode="auto">
          <a:xfrm>
            <a:off x="601663" y="839788"/>
            <a:ext cx="601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Carga de información Masiva con formatos de Excel</a:t>
            </a:r>
          </a:p>
        </p:txBody>
      </p:sp>
      <p:sp>
        <p:nvSpPr>
          <p:cNvPr id="95241"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9451" t="9680" r="12987" b="12200"/>
          <a:stretch/>
        </p:blipFill>
        <p:spPr>
          <a:xfrm>
            <a:off x="899592" y="1340768"/>
            <a:ext cx="7321063" cy="4608512"/>
          </a:xfrm>
          <a:prstGeom prst="rect">
            <a:avLst/>
          </a:prstGeom>
        </p:spPr>
      </p:pic>
      <p:sp>
        <p:nvSpPr>
          <p:cNvPr id="5" name="CuadroTexto 4"/>
          <p:cNvSpPr txBox="1"/>
          <p:nvPr/>
        </p:nvSpPr>
        <p:spPr>
          <a:xfrm>
            <a:off x="3598962" y="620688"/>
            <a:ext cx="2269182" cy="369332"/>
          </a:xfrm>
          <a:prstGeom prst="rect">
            <a:avLst/>
          </a:prstGeom>
          <a:noFill/>
        </p:spPr>
        <p:txBody>
          <a:bodyPr wrap="square" rtlCol="0">
            <a:spAutoFit/>
          </a:bodyPr>
          <a:lstStyle/>
          <a:p>
            <a:r>
              <a:rPr lang="es-MX" dirty="0" smtClean="0"/>
              <a:t>Inicio de sesión</a:t>
            </a:r>
            <a:endParaRPr lang="es-MX" dirty="0"/>
          </a:p>
        </p:txBody>
      </p:sp>
    </p:spTree>
    <p:extLst>
      <p:ext uri="{BB962C8B-B14F-4D97-AF65-F5344CB8AC3E}">
        <p14:creationId xmlns:p14="http://schemas.microsoft.com/office/powerpoint/2010/main" val="3978343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Imagen 3"/>
          <p:cNvPicPr>
            <a:picLocks noChangeAspect="1"/>
          </p:cNvPicPr>
          <p:nvPr/>
        </p:nvPicPr>
        <p:blipFill>
          <a:blip r:embed="rId2">
            <a:extLst>
              <a:ext uri="{28A0092B-C50C-407E-A947-70E740481C1C}">
                <a14:useLocalDpi xmlns:a14="http://schemas.microsoft.com/office/drawing/2010/main" val="0"/>
              </a:ext>
            </a:extLst>
          </a:blip>
          <a:srcRect l="17712" t="52521" r="16927" b="23540"/>
          <a:stretch>
            <a:fillRect/>
          </a:stretch>
        </p:blipFill>
        <p:spPr bwMode="auto">
          <a:xfrm>
            <a:off x="323850" y="2419350"/>
            <a:ext cx="8493125"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CuadroTexto 5"/>
          <p:cNvSpPr txBox="1">
            <a:spLocks noChangeArrowheads="1"/>
          </p:cNvSpPr>
          <p:nvPr/>
        </p:nvSpPr>
        <p:spPr bwMode="auto">
          <a:xfrm>
            <a:off x="4133850" y="1630363"/>
            <a:ext cx="483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Existe 3 tipos de carga que se despliegan</a:t>
            </a:r>
          </a:p>
        </p:txBody>
      </p:sp>
      <p:sp>
        <p:nvSpPr>
          <p:cNvPr id="7" name="Flecha derecha 6"/>
          <p:cNvSpPr/>
          <p:nvPr/>
        </p:nvSpPr>
        <p:spPr>
          <a:xfrm rot="18860348" flipV="1">
            <a:off x="4639469" y="2426494"/>
            <a:ext cx="693738" cy="44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6261" name="Subtítulo 2"/>
          <p:cNvSpPr>
            <a:spLocks noGrp="1"/>
          </p:cNvSpPr>
          <p:nvPr>
            <p:ph type="subTitle" idx="13"/>
          </p:nvPr>
        </p:nvSpPr>
        <p:spPr bwMode="auto">
          <a:xfrm>
            <a:off x="755650" y="141288"/>
            <a:ext cx="8229600"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Carga de Información en SIPOT</a:t>
            </a:r>
          </a:p>
          <a:p>
            <a:pPr marR="0"/>
            <a:endParaRPr lang="es-MX" altLang="es-MX" smtClean="0"/>
          </a:p>
        </p:txBody>
      </p:sp>
      <p:sp>
        <p:nvSpPr>
          <p:cNvPr id="96262" name="Rectángulo 4"/>
          <p:cNvSpPr>
            <a:spLocks noChangeArrowheads="1"/>
          </p:cNvSpPr>
          <p:nvPr/>
        </p:nvSpPr>
        <p:spPr bwMode="auto">
          <a:xfrm>
            <a:off x="601663" y="839788"/>
            <a:ext cx="601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Carga de información Masiva con formatos de Excel</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uadroTexto 3"/>
          <p:cNvSpPr txBox="1">
            <a:spLocks noChangeArrowheads="1"/>
          </p:cNvSpPr>
          <p:nvPr/>
        </p:nvSpPr>
        <p:spPr bwMode="auto">
          <a:xfrm>
            <a:off x="1295400" y="620713"/>
            <a:ext cx="71294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sz="3200" b="1">
                <a:solidFill>
                  <a:srgbClr val="AF7D19"/>
                </a:solidFill>
              </a:rPr>
              <a:t>¿ Cuando utilizar el tipo de carga: “Alta”?</a:t>
            </a:r>
          </a:p>
        </p:txBody>
      </p:sp>
      <p:sp>
        <p:nvSpPr>
          <p:cNvPr id="97283" name="CuadroTexto 4"/>
          <p:cNvSpPr txBox="1">
            <a:spLocks noChangeArrowheads="1"/>
          </p:cNvSpPr>
          <p:nvPr/>
        </p:nvSpPr>
        <p:spPr bwMode="auto">
          <a:xfrm>
            <a:off x="1187450" y="1989138"/>
            <a:ext cx="73453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buClr>
                <a:srgbClr val="FFC000"/>
              </a:buClr>
              <a:buFont typeface="Wingdings" panose="05000000000000000000" pitchFamily="2" charset="2"/>
              <a:buChar char="§"/>
            </a:pPr>
            <a:r>
              <a:rPr lang="es-MX" altLang="es-MX" sz="2800"/>
              <a:t>Se carga por primera vez información en el formato.</a:t>
            </a:r>
          </a:p>
          <a:p>
            <a:pPr algn="just">
              <a:buClr>
                <a:srgbClr val="FFC000"/>
              </a:buClr>
              <a:buFont typeface="Wingdings" panose="05000000000000000000" pitchFamily="2" charset="2"/>
              <a:buChar char="§"/>
            </a:pPr>
            <a:endParaRPr lang="es-MX" altLang="es-MX" sz="2800"/>
          </a:p>
          <a:p>
            <a:pPr algn="just">
              <a:buClr>
                <a:srgbClr val="FFC000"/>
              </a:buClr>
              <a:buFont typeface="Wingdings" panose="05000000000000000000" pitchFamily="2" charset="2"/>
              <a:buChar char="§"/>
            </a:pPr>
            <a:r>
              <a:rPr lang="es-MX" altLang="es-MX" sz="2800"/>
              <a:t>Se agrega nueva información relacionada con la actualización de un formato (por ejemplo respecto a un nuevo trimestre)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63838"/>
            <a:ext cx="91440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redondeado 8"/>
          <p:cNvSpPr/>
          <p:nvPr/>
        </p:nvSpPr>
        <p:spPr>
          <a:xfrm>
            <a:off x="1042988" y="3194050"/>
            <a:ext cx="1584325"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 name="Elipse 5"/>
          <p:cNvSpPr/>
          <p:nvPr/>
        </p:nvSpPr>
        <p:spPr>
          <a:xfrm>
            <a:off x="3286125" y="3006725"/>
            <a:ext cx="1079500" cy="387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98309" name="Imagen 10"/>
          <p:cNvPicPr>
            <a:picLocks noChangeAspect="1"/>
          </p:cNvPicPr>
          <p:nvPr/>
        </p:nvPicPr>
        <p:blipFill>
          <a:blip r:embed="rId3">
            <a:extLst>
              <a:ext uri="{28A0092B-C50C-407E-A947-70E740481C1C}">
                <a14:useLocalDpi xmlns:a14="http://schemas.microsoft.com/office/drawing/2010/main" val="0"/>
              </a:ext>
            </a:extLst>
          </a:blip>
          <a:srcRect l="27164" t="23540" r="42746" b="57791"/>
          <a:stretch>
            <a:fillRect/>
          </a:stretch>
        </p:blipFill>
        <p:spPr bwMode="auto">
          <a:xfrm>
            <a:off x="5414963" y="1497013"/>
            <a:ext cx="35290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CuadroTexto 7"/>
          <p:cNvSpPr txBox="1">
            <a:spLocks noChangeArrowheads="1"/>
          </p:cNvSpPr>
          <p:nvPr/>
        </p:nvSpPr>
        <p:spPr bwMode="auto">
          <a:xfrm>
            <a:off x="1042988" y="1525588"/>
            <a:ext cx="370046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Al seleccionar tipo de carga, se habilita “</a:t>
            </a:r>
            <a:r>
              <a:rPr lang="es-MX" altLang="es-MX" b="1"/>
              <a:t>seleccionar</a:t>
            </a:r>
            <a:r>
              <a:rPr lang="es-MX" altLang="es-MX"/>
              <a:t>”</a:t>
            </a:r>
          </a:p>
        </p:txBody>
      </p:sp>
      <p:sp>
        <p:nvSpPr>
          <p:cNvPr id="9" name="Rectángulo redondeado 11"/>
          <p:cNvSpPr/>
          <p:nvPr/>
        </p:nvSpPr>
        <p:spPr>
          <a:xfrm>
            <a:off x="5394325" y="1425575"/>
            <a:ext cx="3549650" cy="1439863"/>
          </a:xfrm>
          <a:prstGeom prst="roundRect">
            <a:avLst/>
          </a:prstGeom>
          <a:noFill/>
          <a:ln>
            <a:solidFill>
              <a:srgbClr val="E3AA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 name="Flecha derecha 12"/>
          <p:cNvSpPr/>
          <p:nvPr/>
        </p:nvSpPr>
        <p:spPr>
          <a:xfrm rot="16428124" flipV="1">
            <a:off x="3423444" y="2497932"/>
            <a:ext cx="693737" cy="63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8313" name="Subtítulo 2"/>
          <p:cNvSpPr>
            <a:spLocks noGrp="1"/>
          </p:cNvSpPr>
          <p:nvPr>
            <p:ph type="subTitle" idx="13"/>
          </p:nvPr>
        </p:nvSpPr>
        <p:spPr bwMode="auto">
          <a:xfrm>
            <a:off x="714375" y="174625"/>
            <a:ext cx="8229600" cy="927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endParaRPr lang="es-MX" altLang="es-MX" sz="2000" smtClean="0">
              <a:solidFill>
                <a:srgbClr val="AF7D19"/>
              </a:solidFill>
            </a:endParaRPr>
          </a:p>
          <a:p>
            <a:pPr marR="0"/>
            <a:endParaRPr lang="es-MX" altLang="es-MX" smtClean="0"/>
          </a:p>
        </p:txBody>
      </p:sp>
      <p:sp>
        <p:nvSpPr>
          <p:cNvPr id="98314" name="Rectángulo 4"/>
          <p:cNvSpPr>
            <a:spLocks noChangeArrowheads="1"/>
          </p:cNvSpPr>
          <p:nvPr/>
        </p:nvSpPr>
        <p:spPr bwMode="auto">
          <a:xfrm>
            <a:off x="601663" y="839788"/>
            <a:ext cx="601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solidFill>
                  <a:srgbClr val="AF7D19"/>
                </a:solidFill>
              </a:rPr>
              <a:t>Carga de información Masiva con formatos de Excel</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r>
              <a:rPr lang="es-MX" altLang="es-MX" sz="2400" smtClean="0">
                <a:solidFill>
                  <a:srgbClr val="AF7D19"/>
                </a:solidFill>
              </a:rPr>
              <a:t>Carga de información</a:t>
            </a:r>
          </a:p>
          <a:p>
            <a:pPr marR="0"/>
            <a:endParaRPr lang="es-MX" altLang="es-MX" smtClean="0"/>
          </a:p>
          <a:p>
            <a:pPr marR="0"/>
            <a:endParaRPr lang="es-MX" altLang="es-MX" smtClean="0"/>
          </a:p>
        </p:txBody>
      </p:sp>
      <p:pic>
        <p:nvPicPr>
          <p:cNvPr id="99331" name="Imagen 4"/>
          <p:cNvPicPr>
            <a:picLocks noChangeAspect="1"/>
          </p:cNvPicPr>
          <p:nvPr/>
        </p:nvPicPr>
        <p:blipFill>
          <a:blip r:embed="rId2">
            <a:extLst>
              <a:ext uri="{28A0092B-C50C-407E-A947-70E740481C1C}">
                <a14:useLocalDpi xmlns:a14="http://schemas.microsoft.com/office/drawing/2010/main" val="0"/>
              </a:ext>
            </a:extLst>
          </a:blip>
          <a:srcRect l="33463" t="27319" r="16138" b="43700"/>
          <a:stretch>
            <a:fillRect/>
          </a:stretch>
        </p:blipFill>
        <p:spPr bwMode="auto">
          <a:xfrm>
            <a:off x="601663" y="2708275"/>
            <a:ext cx="82296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CuadroTexto 5"/>
          <p:cNvSpPr txBox="1">
            <a:spLocks noChangeArrowheads="1"/>
          </p:cNvSpPr>
          <p:nvPr/>
        </p:nvSpPr>
        <p:spPr bwMode="auto">
          <a:xfrm>
            <a:off x="4716463" y="1341438"/>
            <a:ext cx="4032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Al seleccionar el archivo a cargar se habilita se da clic en el botón para cargar archivo</a:t>
            </a:r>
          </a:p>
        </p:txBody>
      </p:sp>
      <p:sp>
        <p:nvSpPr>
          <p:cNvPr id="7" name="Rectángulo redondeado 6"/>
          <p:cNvSpPr/>
          <p:nvPr/>
        </p:nvSpPr>
        <p:spPr>
          <a:xfrm>
            <a:off x="4211638" y="3487738"/>
            <a:ext cx="1584325" cy="4460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 name="Rectángulo redondeado 7"/>
          <p:cNvSpPr/>
          <p:nvPr/>
        </p:nvSpPr>
        <p:spPr>
          <a:xfrm>
            <a:off x="5229225" y="2997200"/>
            <a:ext cx="1152525" cy="338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Flecha derecha 8"/>
          <p:cNvSpPr/>
          <p:nvPr/>
        </p:nvSpPr>
        <p:spPr>
          <a:xfrm rot="8133285" flipV="1">
            <a:off x="5800725" y="2546350"/>
            <a:ext cx="693738" cy="63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SIPOT</a:t>
            </a:r>
          </a:p>
          <a:p>
            <a:pPr marR="0"/>
            <a:r>
              <a:rPr lang="es-MX" altLang="es-MX" sz="2400" smtClean="0">
                <a:solidFill>
                  <a:srgbClr val="AF7D19"/>
                </a:solidFill>
              </a:rPr>
              <a:t>Carga de información</a:t>
            </a:r>
          </a:p>
          <a:p>
            <a:pPr marR="0"/>
            <a:endParaRPr lang="es-MX" altLang="es-MX" smtClean="0"/>
          </a:p>
        </p:txBody>
      </p:sp>
      <p:pic>
        <p:nvPicPr>
          <p:cNvPr id="100355" name="Imagen 3"/>
          <p:cNvPicPr>
            <a:picLocks noChangeAspect="1"/>
          </p:cNvPicPr>
          <p:nvPr/>
        </p:nvPicPr>
        <p:blipFill>
          <a:blip r:embed="rId2">
            <a:extLst>
              <a:ext uri="{28A0092B-C50C-407E-A947-70E740481C1C}">
                <a14:useLocalDpi xmlns:a14="http://schemas.microsoft.com/office/drawing/2010/main" val="0"/>
              </a:ext>
            </a:extLst>
          </a:blip>
          <a:srcRect l="33463" t="32359" r="15350" b="39920"/>
          <a:stretch>
            <a:fillRect/>
          </a:stretch>
        </p:blipFill>
        <p:spPr bwMode="auto">
          <a:xfrm>
            <a:off x="611188" y="2032000"/>
            <a:ext cx="829786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redondeado 4"/>
          <p:cNvSpPr/>
          <p:nvPr/>
        </p:nvSpPr>
        <p:spPr>
          <a:xfrm>
            <a:off x="793750" y="4287838"/>
            <a:ext cx="8153400" cy="4333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0357" name="CuadroTexto 5"/>
          <p:cNvSpPr txBox="1">
            <a:spLocks noChangeArrowheads="1"/>
          </p:cNvSpPr>
          <p:nvPr/>
        </p:nvSpPr>
        <p:spPr bwMode="auto">
          <a:xfrm>
            <a:off x="611188" y="1189038"/>
            <a:ext cx="45561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Al cargar el formato, se genera un registro que sirve para comprobación de la carga del archivo</a:t>
            </a:r>
          </a:p>
        </p:txBody>
      </p:sp>
      <p:sp>
        <p:nvSpPr>
          <p:cNvPr id="7" name="Flecha derecha 6"/>
          <p:cNvSpPr/>
          <p:nvPr/>
        </p:nvSpPr>
        <p:spPr>
          <a:xfrm rot="5400000">
            <a:off x="4579938" y="4851400"/>
            <a:ext cx="119062"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00359" name="CuadroTexto 7"/>
          <p:cNvSpPr txBox="1">
            <a:spLocks noChangeArrowheads="1"/>
          </p:cNvSpPr>
          <p:nvPr/>
        </p:nvSpPr>
        <p:spPr bwMode="auto">
          <a:xfrm>
            <a:off x="1403350" y="5314950"/>
            <a:ext cx="3744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buClr>
                <a:srgbClr val="E3AA3B"/>
              </a:buClr>
              <a:buFont typeface="Wingdings" panose="05000000000000000000" pitchFamily="2" charset="2"/>
              <a:buChar char="q"/>
            </a:pPr>
            <a:r>
              <a:rPr lang="es-MX" altLang="es-MX"/>
              <a:t>Recibido</a:t>
            </a:r>
          </a:p>
          <a:p>
            <a:pPr>
              <a:buClr>
                <a:srgbClr val="E3AA3B"/>
              </a:buClr>
              <a:buFont typeface="Wingdings" panose="05000000000000000000" pitchFamily="2" charset="2"/>
              <a:buChar char="q"/>
            </a:pPr>
            <a:r>
              <a:rPr lang="es-MX" altLang="es-MX"/>
              <a:t>Iniciado</a:t>
            </a:r>
          </a:p>
          <a:p>
            <a:pPr>
              <a:buClr>
                <a:srgbClr val="E3AA3B"/>
              </a:buClr>
              <a:buFont typeface="Wingdings" panose="05000000000000000000" pitchFamily="2" charset="2"/>
              <a:buChar char="q"/>
            </a:pPr>
            <a:r>
              <a:rPr lang="es-MX" altLang="es-MX"/>
              <a:t>Procesando</a:t>
            </a:r>
          </a:p>
          <a:p>
            <a:pPr>
              <a:buClr>
                <a:srgbClr val="E3AA3B"/>
              </a:buClr>
              <a:buFont typeface="Wingdings" panose="05000000000000000000" pitchFamily="2" charset="2"/>
              <a:buChar char="q"/>
            </a:pPr>
            <a:r>
              <a:rPr lang="es-MX" altLang="es-MX"/>
              <a:t>Error de carga</a:t>
            </a:r>
          </a:p>
        </p:txBody>
      </p:sp>
      <p:sp>
        <p:nvSpPr>
          <p:cNvPr id="100360" name="CuadroTexto 8"/>
          <p:cNvSpPr txBox="1">
            <a:spLocks noChangeArrowheads="1"/>
          </p:cNvSpPr>
          <p:nvPr/>
        </p:nvSpPr>
        <p:spPr bwMode="auto">
          <a:xfrm>
            <a:off x="4891088" y="5318125"/>
            <a:ext cx="3744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buClr>
                <a:srgbClr val="E3AA3B"/>
              </a:buClr>
              <a:buFont typeface="Wingdings" panose="05000000000000000000" pitchFamily="2" charset="2"/>
              <a:buChar char="q"/>
            </a:pPr>
            <a:r>
              <a:rPr lang="es-MX" altLang="es-MX"/>
              <a:t>Copiado de información</a:t>
            </a:r>
          </a:p>
          <a:p>
            <a:pPr>
              <a:buClr>
                <a:srgbClr val="E3AA3B"/>
              </a:buClr>
              <a:buFont typeface="Wingdings" panose="05000000000000000000" pitchFamily="2" charset="2"/>
              <a:buChar char="q"/>
            </a:pPr>
            <a:r>
              <a:rPr lang="es-MX" altLang="es-MX"/>
              <a:t>Borrado de información</a:t>
            </a:r>
          </a:p>
          <a:p>
            <a:pPr>
              <a:buClr>
                <a:srgbClr val="E3AA3B"/>
              </a:buClr>
              <a:buFont typeface="Wingdings" panose="05000000000000000000" pitchFamily="2" charset="2"/>
              <a:buChar char="q"/>
            </a:pPr>
            <a:r>
              <a:rPr lang="es-MX" altLang="es-MX"/>
              <a:t>Terminado</a:t>
            </a:r>
          </a:p>
        </p:txBody>
      </p:sp>
      <p:sp>
        <p:nvSpPr>
          <p:cNvPr id="100361" name="CuadroTexto 9"/>
          <p:cNvSpPr txBox="1">
            <a:spLocks noChangeArrowheads="1"/>
          </p:cNvSpPr>
          <p:nvPr/>
        </p:nvSpPr>
        <p:spPr bwMode="auto">
          <a:xfrm>
            <a:off x="1258888" y="4924425"/>
            <a:ext cx="74898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El </a:t>
            </a:r>
            <a:r>
              <a:rPr lang="es-MX" altLang="es-MX" b="1"/>
              <a:t>estatus</a:t>
            </a:r>
            <a:r>
              <a:rPr lang="es-MX" altLang="es-MX"/>
              <a:t> indica en que estado se encuentra el archivo cargado:</a:t>
            </a:r>
          </a:p>
        </p:txBody>
      </p:sp>
      <p:sp>
        <p:nvSpPr>
          <p:cNvPr id="2" name="Rectángulo redondeado 1"/>
          <p:cNvSpPr/>
          <p:nvPr/>
        </p:nvSpPr>
        <p:spPr>
          <a:xfrm>
            <a:off x="4157663" y="3240088"/>
            <a:ext cx="1009650"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0363" name="CuadroTexto 2"/>
          <p:cNvSpPr txBox="1">
            <a:spLocks noChangeArrowheads="1"/>
          </p:cNvSpPr>
          <p:nvPr/>
        </p:nvSpPr>
        <p:spPr bwMode="auto">
          <a:xfrm>
            <a:off x="5868988" y="1158875"/>
            <a:ext cx="3059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Se debe dar clic en “</a:t>
            </a:r>
            <a:r>
              <a:rPr lang="es-MX" altLang="es-MX" b="1"/>
              <a:t>Actualizar</a:t>
            </a:r>
            <a:r>
              <a:rPr lang="es-MX" altLang="es-MX"/>
              <a:t>” hasta que el estatus diga Terminado o Error de Carga</a:t>
            </a:r>
          </a:p>
        </p:txBody>
      </p:sp>
      <p:sp>
        <p:nvSpPr>
          <p:cNvPr id="4" name="Flecha derecha 3"/>
          <p:cNvSpPr/>
          <p:nvPr/>
        </p:nvSpPr>
        <p:spPr>
          <a:xfrm rot="4143337">
            <a:off x="2613026" y="3038475"/>
            <a:ext cx="2087562" cy="1158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 name="Flecha doblada hacia arriba 5"/>
          <p:cNvSpPr/>
          <p:nvPr/>
        </p:nvSpPr>
        <p:spPr>
          <a:xfrm rot="16200000" flipH="1">
            <a:off x="6665119" y="2226469"/>
            <a:ext cx="1074737" cy="1508125"/>
          </a:xfrm>
          <a:prstGeom prst="bentUpArrow">
            <a:avLst>
              <a:gd name="adj1" fmla="val 10383"/>
              <a:gd name="adj2" fmla="val 25000"/>
              <a:gd name="adj3" fmla="val 1984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r>
              <a:rPr lang="es-MX" altLang="es-MX" sz="2400" dirty="0">
                <a:solidFill>
                  <a:srgbClr val="AF7D19"/>
                </a:solidFill>
              </a:rPr>
              <a:t>Carga de información</a:t>
            </a:r>
          </a:p>
          <a:p>
            <a:pPr>
              <a:defRPr/>
            </a:pPr>
            <a:endParaRPr lang="es-MX" dirty="0"/>
          </a:p>
        </p:txBody>
      </p:sp>
      <p:pic>
        <p:nvPicPr>
          <p:cNvPr id="101379" name="Imagen 4"/>
          <p:cNvPicPr>
            <a:picLocks noChangeAspect="1"/>
          </p:cNvPicPr>
          <p:nvPr/>
        </p:nvPicPr>
        <p:blipFill>
          <a:blip r:embed="rId2">
            <a:extLst>
              <a:ext uri="{28A0092B-C50C-407E-A947-70E740481C1C}">
                <a14:useLocalDpi xmlns:a14="http://schemas.microsoft.com/office/drawing/2010/main" val="0"/>
              </a:ext>
            </a:extLst>
          </a:blip>
          <a:srcRect l="27950" t="23540" r="18500" b="57561"/>
          <a:stretch>
            <a:fillRect/>
          </a:stretch>
        </p:blipFill>
        <p:spPr bwMode="auto">
          <a:xfrm>
            <a:off x="639763" y="1484313"/>
            <a:ext cx="84867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CuadroTexto 5"/>
          <p:cNvSpPr txBox="1">
            <a:spLocks noChangeArrowheads="1"/>
          </p:cNvSpPr>
          <p:nvPr/>
        </p:nvSpPr>
        <p:spPr bwMode="auto">
          <a:xfrm>
            <a:off x="5815013" y="4265613"/>
            <a:ext cx="2735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La opción “</a:t>
            </a:r>
            <a:r>
              <a:rPr lang="es-MX" altLang="es-MX" b="1"/>
              <a:t>Ver detalle</a:t>
            </a:r>
            <a:r>
              <a:rPr lang="es-MX" altLang="es-MX"/>
              <a:t>” arroja un listado de registros cargado</a:t>
            </a:r>
          </a:p>
        </p:txBody>
      </p:sp>
      <p:pic>
        <p:nvPicPr>
          <p:cNvPr id="101381" name="Imagen 6"/>
          <p:cNvPicPr>
            <a:picLocks noChangeAspect="1"/>
          </p:cNvPicPr>
          <p:nvPr/>
        </p:nvPicPr>
        <p:blipFill>
          <a:blip r:embed="rId3">
            <a:extLst>
              <a:ext uri="{28A0092B-C50C-407E-A947-70E740481C1C}">
                <a14:useLocalDpi xmlns:a14="http://schemas.microsoft.com/office/drawing/2010/main" val="0"/>
              </a:ext>
            </a:extLst>
          </a:blip>
          <a:srcRect l="35039" t="21021" r="35825" b="51260"/>
          <a:stretch>
            <a:fillRect/>
          </a:stretch>
        </p:blipFill>
        <p:spPr bwMode="auto">
          <a:xfrm>
            <a:off x="1277938" y="4000500"/>
            <a:ext cx="39957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redondeado 7"/>
          <p:cNvSpPr/>
          <p:nvPr/>
        </p:nvSpPr>
        <p:spPr>
          <a:xfrm>
            <a:off x="1277938" y="3905250"/>
            <a:ext cx="4103687" cy="2471738"/>
          </a:xfrm>
          <a:prstGeom prst="roundRect">
            <a:avLst/>
          </a:prstGeom>
          <a:noFill/>
          <a:ln>
            <a:solidFill>
              <a:srgbClr val="E3AA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Flecha derecha 8"/>
          <p:cNvSpPr/>
          <p:nvPr/>
        </p:nvSpPr>
        <p:spPr>
          <a:xfrm rot="18636879" flipV="1">
            <a:off x="7589044" y="3444082"/>
            <a:ext cx="693737" cy="63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0" name="Elipse 9"/>
          <p:cNvSpPr/>
          <p:nvPr/>
        </p:nvSpPr>
        <p:spPr>
          <a:xfrm>
            <a:off x="8101013" y="2905125"/>
            <a:ext cx="315912" cy="287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agen 4"/>
          <p:cNvPicPr>
            <a:picLocks noChangeAspect="1"/>
          </p:cNvPicPr>
          <p:nvPr/>
        </p:nvPicPr>
        <p:blipFill>
          <a:blip r:embed="rId2">
            <a:extLst>
              <a:ext uri="{28A0092B-C50C-407E-A947-70E740481C1C}">
                <a14:useLocalDpi xmlns:a14="http://schemas.microsoft.com/office/drawing/2010/main" val="0"/>
              </a:ext>
            </a:extLst>
          </a:blip>
          <a:srcRect l="27950" t="23540" r="18500" b="57561"/>
          <a:stretch>
            <a:fillRect/>
          </a:stretch>
        </p:blipFill>
        <p:spPr bwMode="auto">
          <a:xfrm>
            <a:off x="627063" y="1484313"/>
            <a:ext cx="848836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Imagen 5"/>
          <p:cNvPicPr>
            <a:picLocks noChangeAspect="1"/>
          </p:cNvPicPr>
          <p:nvPr/>
        </p:nvPicPr>
        <p:blipFill>
          <a:blip r:embed="rId3">
            <a:extLst>
              <a:ext uri="{28A0092B-C50C-407E-A947-70E740481C1C}">
                <a14:useLocalDpi xmlns:a14="http://schemas.microsoft.com/office/drawing/2010/main" val="0"/>
              </a:ext>
            </a:extLst>
          </a:blip>
          <a:srcRect l="27164" t="22281" r="32675" b="44960"/>
          <a:stretch>
            <a:fillRect/>
          </a:stretch>
        </p:blipFill>
        <p:spPr bwMode="auto">
          <a:xfrm>
            <a:off x="755650" y="3933825"/>
            <a:ext cx="64389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echa derecha 6"/>
          <p:cNvSpPr/>
          <p:nvPr/>
        </p:nvSpPr>
        <p:spPr>
          <a:xfrm rot="18636879" flipV="1">
            <a:off x="8252619" y="3437732"/>
            <a:ext cx="693737" cy="63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8" name="Elipse 7"/>
          <p:cNvSpPr/>
          <p:nvPr/>
        </p:nvSpPr>
        <p:spPr>
          <a:xfrm>
            <a:off x="8764588" y="2897188"/>
            <a:ext cx="317500"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2406" name="CuadroTexto 8"/>
          <p:cNvSpPr txBox="1">
            <a:spLocks noChangeArrowheads="1"/>
          </p:cNvSpPr>
          <p:nvPr/>
        </p:nvSpPr>
        <p:spPr bwMode="auto">
          <a:xfrm>
            <a:off x="7273925" y="4035425"/>
            <a:ext cx="1808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Este botón permite descargar el comprobante</a:t>
            </a:r>
          </a:p>
        </p:txBody>
      </p:sp>
      <p:sp>
        <p:nvSpPr>
          <p:cNvPr id="10" name="Rectángulo redondeado 9"/>
          <p:cNvSpPr/>
          <p:nvPr/>
        </p:nvSpPr>
        <p:spPr>
          <a:xfrm>
            <a:off x="1835150" y="5589588"/>
            <a:ext cx="2089150" cy="215900"/>
          </a:xfrm>
          <a:prstGeom prst="roundRect">
            <a:avLst/>
          </a:prstGeom>
          <a:noFill/>
          <a:ln>
            <a:solidFill>
              <a:srgbClr val="E3AA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1" name="Subtítulo 2"/>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r>
              <a:rPr lang="es-MX" altLang="es-MX" sz="2400" dirty="0">
                <a:solidFill>
                  <a:srgbClr val="AF7D19"/>
                </a:solidFill>
              </a:rPr>
              <a:t>Carga de información</a:t>
            </a:r>
          </a:p>
          <a:p>
            <a:pPr>
              <a:defRPr/>
            </a:pPr>
            <a:endParaRPr lang="es-MX"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r>
              <a:rPr lang="es-MX" altLang="es-MX" sz="2400" dirty="0">
                <a:solidFill>
                  <a:srgbClr val="AF7D19"/>
                </a:solidFill>
              </a:rPr>
              <a:t>Carga de información</a:t>
            </a:r>
          </a:p>
          <a:p>
            <a:pPr>
              <a:defRPr/>
            </a:pPr>
            <a:endParaRPr lang="es-MX" dirty="0"/>
          </a:p>
        </p:txBody>
      </p:sp>
      <p:pic>
        <p:nvPicPr>
          <p:cNvPr id="103427" name="Imagen 4"/>
          <p:cNvPicPr>
            <a:picLocks noChangeAspect="1"/>
          </p:cNvPicPr>
          <p:nvPr/>
        </p:nvPicPr>
        <p:blipFill>
          <a:blip r:embed="rId2">
            <a:extLst>
              <a:ext uri="{28A0092B-C50C-407E-A947-70E740481C1C}">
                <a14:useLocalDpi xmlns:a14="http://schemas.microsoft.com/office/drawing/2010/main" val="0"/>
              </a:ext>
            </a:extLst>
          </a:blip>
          <a:srcRect l="5113" t="12201" r="26375" b="7161"/>
          <a:stretch>
            <a:fillRect/>
          </a:stretch>
        </p:blipFill>
        <p:spPr bwMode="auto">
          <a:xfrm>
            <a:off x="1258888" y="1628775"/>
            <a:ext cx="6842125"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5"/>
          <p:cNvSpPr/>
          <p:nvPr/>
        </p:nvSpPr>
        <p:spPr>
          <a:xfrm>
            <a:off x="6588125" y="2565400"/>
            <a:ext cx="1512888" cy="503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3429" name="CuadroTexto 6"/>
          <p:cNvSpPr txBox="1">
            <a:spLocks noChangeArrowheads="1"/>
          </p:cNvSpPr>
          <p:nvPr/>
        </p:nvSpPr>
        <p:spPr bwMode="auto">
          <a:xfrm>
            <a:off x="6011863" y="3933825"/>
            <a:ext cx="2089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Folio: Número de verificación del registro de carga</a:t>
            </a:r>
          </a:p>
        </p:txBody>
      </p:sp>
      <p:sp>
        <p:nvSpPr>
          <p:cNvPr id="8" name="Flecha derecha 7"/>
          <p:cNvSpPr/>
          <p:nvPr/>
        </p:nvSpPr>
        <p:spPr>
          <a:xfrm rot="18636879" flipV="1">
            <a:off x="6562725" y="3470276"/>
            <a:ext cx="693737" cy="619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uadroTexto 3"/>
          <p:cNvSpPr txBox="1">
            <a:spLocks noChangeArrowheads="1"/>
          </p:cNvSpPr>
          <p:nvPr/>
        </p:nvSpPr>
        <p:spPr bwMode="auto">
          <a:xfrm>
            <a:off x="900113" y="1395413"/>
            <a:ext cx="71278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sz="3200" b="1">
                <a:solidFill>
                  <a:srgbClr val="AF7D19"/>
                </a:solidFill>
              </a:rPr>
              <a:t>¿ Cuando utilizar el tipo de carga: “Baja”?</a:t>
            </a:r>
          </a:p>
        </p:txBody>
      </p:sp>
      <p:sp>
        <p:nvSpPr>
          <p:cNvPr id="104451" name="CuadroTexto 4"/>
          <p:cNvSpPr txBox="1">
            <a:spLocks noChangeArrowheads="1"/>
          </p:cNvSpPr>
          <p:nvPr/>
        </p:nvSpPr>
        <p:spPr bwMode="auto">
          <a:xfrm>
            <a:off x="900113" y="2708275"/>
            <a:ext cx="73437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buClr>
                <a:srgbClr val="FFC000"/>
              </a:buClr>
              <a:buFont typeface="Wingdings" panose="05000000000000000000" pitchFamily="2" charset="2"/>
              <a:buChar char="§"/>
            </a:pPr>
            <a:r>
              <a:rPr lang="es-MX" altLang="es-MX" sz="2800"/>
              <a:t>Se va a eliminar de forma parcial o total la información cargada en un formato.</a:t>
            </a:r>
          </a:p>
        </p:txBody>
      </p:sp>
      <p:sp>
        <p:nvSpPr>
          <p:cNvPr id="104452" name="CuadroTexto 11"/>
          <p:cNvSpPr txBox="1">
            <a:spLocks noChangeArrowheads="1"/>
          </p:cNvSpPr>
          <p:nvPr/>
        </p:nvSpPr>
        <p:spPr bwMode="auto">
          <a:xfrm>
            <a:off x="1187450" y="4868863"/>
            <a:ext cx="6840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Se debe </a:t>
            </a:r>
            <a:r>
              <a:rPr lang="es-MX" altLang="es-MX" b="1"/>
              <a:t>descargar previamente </a:t>
            </a:r>
            <a:r>
              <a:rPr lang="es-MX" altLang="es-MX"/>
              <a:t>(desde el submenú “Administración de información”) el formato que contiene la información que se dará de baja y dejar en dicho formato únicamente los registros que se darán de baja</a:t>
            </a:r>
          </a:p>
        </p:txBody>
      </p:sp>
      <p:sp>
        <p:nvSpPr>
          <p:cNvPr id="5" name="Subtítulo 2"/>
          <p:cNvSpPr txBox="1">
            <a:spLocks/>
          </p:cNvSpPr>
          <p:nvPr/>
        </p:nvSpPr>
        <p:spPr>
          <a:xfrm>
            <a:off x="539750" y="93663"/>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endParaRPr lang="es-MX"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agen 7"/>
          <p:cNvPicPr>
            <a:picLocks noChangeAspect="1"/>
          </p:cNvPicPr>
          <p:nvPr/>
        </p:nvPicPr>
        <p:blipFill>
          <a:blip r:embed="rId3">
            <a:extLst>
              <a:ext uri="{28A0092B-C50C-407E-A947-70E740481C1C}">
                <a14:useLocalDpi xmlns:a14="http://schemas.microsoft.com/office/drawing/2010/main" val="0"/>
              </a:ext>
            </a:extLst>
          </a:blip>
          <a:srcRect l="18500" t="52521" r="15350" b="12201"/>
          <a:stretch>
            <a:fillRect/>
          </a:stretch>
        </p:blipFill>
        <p:spPr bwMode="auto">
          <a:xfrm>
            <a:off x="600075" y="2614613"/>
            <a:ext cx="837406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a:t>Mejoras del SIPOT</a:t>
            </a:r>
          </a:p>
          <a:p>
            <a:pPr>
              <a:defRPr/>
            </a:pPr>
            <a:r>
              <a:rPr lang="es-MX" altLang="es-MX" sz="2400" dirty="0">
                <a:solidFill>
                  <a:srgbClr val="AF7D19"/>
                </a:solidFill>
              </a:rPr>
              <a:t>Carga de información</a:t>
            </a:r>
          </a:p>
          <a:p>
            <a:pPr>
              <a:defRPr/>
            </a:pPr>
            <a:endParaRPr lang="es-MX" sz="2000" b="0" dirty="0"/>
          </a:p>
          <a:p>
            <a:pPr>
              <a:defRPr/>
            </a:pPr>
            <a:r>
              <a:rPr lang="es-MX" sz="2000" b="0" dirty="0"/>
              <a:t>El tipo de carga: “</a:t>
            </a:r>
            <a:r>
              <a:rPr lang="es-MX" sz="2000" dirty="0"/>
              <a:t>Baja</a:t>
            </a:r>
            <a:r>
              <a:rPr lang="es-MX" sz="2000" b="0" dirty="0"/>
              <a:t>” permite eliminar información de un formato que se tiene identificada.</a:t>
            </a:r>
          </a:p>
        </p:txBody>
      </p:sp>
      <p:sp>
        <p:nvSpPr>
          <p:cNvPr id="11" name="Rectángulo redondeado 10"/>
          <p:cNvSpPr/>
          <p:nvPr/>
        </p:nvSpPr>
        <p:spPr>
          <a:xfrm>
            <a:off x="3321050" y="2924175"/>
            <a:ext cx="1439863"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403648" y="476672"/>
            <a:ext cx="7345362" cy="779462"/>
          </a:xfrm>
          <a:prstGeom prst="rect">
            <a:avLst/>
          </a:prstGeom>
        </p:spPr>
        <p:txBody>
          <a:bodyPr>
            <a:normAutofit fontScale="67500" lnSpcReduction="20000"/>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eaLnBrk="1" fontAlgn="auto" hangingPunct="1">
              <a:spcAft>
                <a:spcPts val="0"/>
              </a:spcAft>
              <a:defRPr/>
            </a:pPr>
            <a:r>
              <a:rPr lang="es-MX" dirty="0" smtClean="0"/>
              <a:t>Plataforma Nacional de Transparencia</a:t>
            </a:r>
            <a:endParaRPr lang="es-MX" dirty="0"/>
          </a:p>
        </p:txBody>
      </p:sp>
      <p:sp>
        <p:nvSpPr>
          <p:cNvPr id="5" name="Rectángulo 2"/>
          <p:cNvSpPr>
            <a:spLocks noChangeArrowheads="1"/>
          </p:cNvSpPr>
          <p:nvPr/>
        </p:nvSpPr>
        <p:spPr bwMode="auto">
          <a:xfrm>
            <a:off x="46038" y="1916113"/>
            <a:ext cx="842486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r" eaLnBrk="1" hangingPunct="1"/>
            <a:r>
              <a:rPr lang="es-MX" altLang="es-MX" sz="5400" b="1" dirty="0"/>
              <a:t>Sistema de Portales de Obligaciones de Transparencia</a:t>
            </a:r>
          </a:p>
        </p:txBody>
      </p:sp>
      <p:cxnSp>
        <p:nvCxnSpPr>
          <p:cNvPr id="6" name="Conector recto 5"/>
          <p:cNvCxnSpPr/>
          <p:nvPr/>
        </p:nvCxnSpPr>
        <p:spPr>
          <a:xfrm>
            <a:off x="836613" y="4718050"/>
            <a:ext cx="7634287"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721520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uadroTexto 3"/>
          <p:cNvSpPr txBox="1">
            <a:spLocks noChangeArrowheads="1"/>
          </p:cNvSpPr>
          <p:nvPr/>
        </p:nvSpPr>
        <p:spPr bwMode="auto">
          <a:xfrm>
            <a:off x="900113" y="1052513"/>
            <a:ext cx="71278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sz="3200" b="1">
                <a:solidFill>
                  <a:srgbClr val="AF7D19"/>
                </a:solidFill>
              </a:rPr>
              <a:t>¿ Cuando utilizar el tipo de carga: “Cambio”?</a:t>
            </a:r>
          </a:p>
        </p:txBody>
      </p:sp>
      <p:sp>
        <p:nvSpPr>
          <p:cNvPr id="107523" name="CuadroTexto 4"/>
          <p:cNvSpPr txBox="1">
            <a:spLocks noChangeArrowheads="1"/>
          </p:cNvSpPr>
          <p:nvPr/>
        </p:nvSpPr>
        <p:spPr bwMode="auto">
          <a:xfrm>
            <a:off x="900113" y="2708275"/>
            <a:ext cx="73437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buClr>
                <a:srgbClr val="FFC000"/>
              </a:buClr>
              <a:buFont typeface="Wingdings" panose="05000000000000000000" pitchFamily="2" charset="2"/>
              <a:buChar char="§"/>
            </a:pPr>
            <a:r>
              <a:rPr lang="es-MX" altLang="es-MX" sz="2800"/>
              <a:t>Se va a sustituir o modificar de forma parcial o total la información cargada en un formato.</a:t>
            </a:r>
          </a:p>
        </p:txBody>
      </p:sp>
      <p:sp>
        <p:nvSpPr>
          <p:cNvPr id="107524" name="CuadroTexto 7"/>
          <p:cNvSpPr txBox="1">
            <a:spLocks noChangeArrowheads="1"/>
          </p:cNvSpPr>
          <p:nvPr/>
        </p:nvSpPr>
        <p:spPr bwMode="auto">
          <a:xfrm>
            <a:off x="884238" y="4678363"/>
            <a:ext cx="7869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Se debe </a:t>
            </a:r>
            <a:r>
              <a:rPr lang="es-MX" altLang="es-MX" b="1"/>
              <a:t>descargar previamente </a:t>
            </a:r>
            <a:r>
              <a:rPr lang="es-MX" altLang="es-MX"/>
              <a:t>(desde el submenú “Administración de información”) el formato que contiene la información que se modificará y en éste realizar los cambios que se requieran.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Imagen 4"/>
          <p:cNvPicPr>
            <a:picLocks noChangeAspect="1"/>
          </p:cNvPicPr>
          <p:nvPr/>
        </p:nvPicPr>
        <p:blipFill>
          <a:blip r:embed="rId2">
            <a:extLst>
              <a:ext uri="{28A0092B-C50C-407E-A947-70E740481C1C}">
                <a14:useLocalDpi xmlns:a14="http://schemas.microsoft.com/office/drawing/2010/main" val="0"/>
              </a:ext>
            </a:extLst>
          </a:blip>
          <a:srcRect l="33463" t="52521" r="15350" b="12201"/>
          <a:stretch>
            <a:fillRect/>
          </a:stretch>
        </p:blipFill>
        <p:spPr bwMode="auto">
          <a:xfrm>
            <a:off x="107950" y="2054225"/>
            <a:ext cx="88773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a:t>Mejoras del SIPOT</a:t>
            </a:r>
          </a:p>
          <a:p>
            <a:pPr>
              <a:defRPr/>
            </a:pPr>
            <a:r>
              <a:rPr lang="es-MX" altLang="es-MX" sz="2400" dirty="0">
                <a:solidFill>
                  <a:srgbClr val="AF7D19"/>
                </a:solidFill>
              </a:rPr>
              <a:t>Carga de información</a:t>
            </a:r>
          </a:p>
          <a:p>
            <a:pPr>
              <a:defRPr/>
            </a:pPr>
            <a:endParaRPr lang="es-MX" sz="2000" b="0" dirty="0"/>
          </a:p>
          <a:p>
            <a:pPr>
              <a:defRPr/>
            </a:pPr>
            <a:r>
              <a:rPr lang="es-MX" sz="2000" b="0" dirty="0"/>
              <a:t>El tipo de carga: “</a:t>
            </a:r>
            <a:r>
              <a:rPr lang="es-MX" sz="2000" dirty="0"/>
              <a:t>Cambio</a:t>
            </a:r>
            <a:r>
              <a:rPr lang="es-MX" sz="2000" b="0" dirty="0"/>
              <a:t>” permite modificar información de un formato que se tiene identificada.</a:t>
            </a:r>
          </a:p>
        </p:txBody>
      </p:sp>
      <p:sp>
        <p:nvSpPr>
          <p:cNvPr id="7" name="Rectángulo redondeado 6"/>
          <p:cNvSpPr/>
          <p:nvPr/>
        </p:nvSpPr>
        <p:spPr>
          <a:xfrm>
            <a:off x="1258888" y="2492375"/>
            <a:ext cx="1439862" cy="3603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4"/>
          <p:cNvSpPr txBox="1">
            <a:spLocks/>
          </p:cNvSpPr>
          <p:nvPr/>
        </p:nvSpPr>
        <p:spPr bwMode="auto">
          <a:xfrm>
            <a:off x="1331913" y="2205038"/>
            <a:ext cx="6480175" cy="1800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0" lvl="1" indent="0" algn="ctr" eaLnBrk="1" hangingPunct="1">
              <a:lnSpc>
                <a:spcPts val="6000"/>
              </a:lnSpc>
              <a:buFont typeface="Verdana" pitchFamily="34" charset="0"/>
              <a:buNone/>
              <a:defRPr/>
            </a:pPr>
            <a:r>
              <a:rPr lang="es-MX" altLang="es-MX" sz="4000" b="1" dirty="0" smtClean="0">
                <a:solidFill>
                  <a:schemeClr val="accent1"/>
                </a:solidFill>
              </a:rPr>
              <a:t>Errores e incidencias</a:t>
            </a:r>
          </a:p>
          <a:p>
            <a:pPr marL="0" lvl="1" eaLnBrk="1" hangingPunct="1">
              <a:lnSpc>
                <a:spcPts val="6000"/>
              </a:lnSpc>
              <a:defRPr/>
            </a:pPr>
            <a:endParaRPr lang="es-MX" altLang="es-MX" sz="4000" b="1" dirty="0" smtClean="0">
              <a:solidFill>
                <a:schemeClr val="accent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a:t>Mejoras del SIPOT</a:t>
            </a:r>
          </a:p>
          <a:p>
            <a:pPr>
              <a:defRPr/>
            </a:pPr>
            <a:r>
              <a:rPr lang="es-MX" altLang="es-MX" sz="2400" dirty="0">
                <a:solidFill>
                  <a:srgbClr val="AF7D19"/>
                </a:solidFill>
              </a:rPr>
              <a:t>Carga de información</a:t>
            </a:r>
          </a:p>
          <a:p>
            <a:pPr>
              <a:defRPr/>
            </a:pPr>
            <a:endParaRPr lang="es-MX" dirty="0"/>
          </a:p>
        </p:txBody>
      </p:sp>
      <p:sp>
        <p:nvSpPr>
          <p:cNvPr id="110595" name="CuadroTexto 5"/>
          <p:cNvSpPr txBox="1">
            <a:spLocks noChangeArrowheads="1"/>
          </p:cNvSpPr>
          <p:nvPr/>
        </p:nvSpPr>
        <p:spPr bwMode="auto">
          <a:xfrm>
            <a:off x="3687763" y="1922463"/>
            <a:ext cx="176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t>Error de carga</a:t>
            </a:r>
          </a:p>
        </p:txBody>
      </p:sp>
      <p:pic>
        <p:nvPicPr>
          <p:cNvPr id="110596" name="Imagen 8"/>
          <p:cNvPicPr>
            <a:picLocks noChangeAspect="1"/>
          </p:cNvPicPr>
          <p:nvPr/>
        </p:nvPicPr>
        <p:blipFill>
          <a:blip r:embed="rId2">
            <a:extLst>
              <a:ext uri="{28A0092B-C50C-407E-A947-70E740481C1C}">
                <a14:useLocalDpi xmlns:a14="http://schemas.microsoft.com/office/drawing/2010/main" val="0"/>
              </a:ext>
            </a:extLst>
          </a:blip>
          <a:srcRect l="26038" t="53780" r="20863" b="31100"/>
          <a:stretch>
            <a:fillRect/>
          </a:stretch>
        </p:blipFill>
        <p:spPr bwMode="auto">
          <a:xfrm>
            <a:off x="539750" y="2455863"/>
            <a:ext cx="84963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ipse 7"/>
          <p:cNvSpPr/>
          <p:nvPr/>
        </p:nvSpPr>
        <p:spPr>
          <a:xfrm>
            <a:off x="8675688" y="2951163"/>
            <a:ext cx="433387" cy="366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Elipse 6"/>
          <p:cNvSpPr/>
          <p:nvPr/>
        </p:nvSpPr>
        <p:spPr>
          <a:xfrm>
            <a:off x="2484438" y="2960688"/>
            <a:ext cx="1511300" cy="50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10599" name="CuadroTexto 10"/>
          <p:cNvSpPr txBox="1">
            <a:spLocks noChangeArrowheads="1"/>
          </p:cNvSpPr>
          <p:nvPr/>
        </p:nvSpPr>
        <p:spPr bwMode="auto">
          <a:xfrm>
            <a:off x="4427538" y="4724400"/>
            <a:ext cx="38163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Cuando arroja un estatus de “Error de descarga”, se muestra el botón que permite descargar comprobante</a:t>
            </a:r>
          </a:p>
        </p:txBody>
      </p:sp>
      <p:sp>
        <p:nvSpPr>
          <p:cNvPr id="12" name="Flecha derecha 11"/>
          <p:cNvSpPr/>
          <p:nvPr/>
        </p:nvSpPr>
        <p:spPr>
          <a:xfrm rot="18011542" flipV="1">
            <a:off x="7793832" y="3852069"/>
            <a:ext cx="1136650"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n 3"/>
          <p:cNvPicPr>
            <a:picLocks noChangeAspect="1"/>
          </p:cNvPicPr>
          <p:nvPr/>
        </p:nvPicPr>
        <p:blipFill>
          <a:blip r:embed="rId2">
            <a:extLst>
              <a:ext uri="{28A0092B-C50C-407E-A947-70E740481C1C}">
                <a14:useLocalDpi xmlns:a14="http://schemas.microsoft.com/office/drawing/2010/main" val="0"/>
              </a:ext>
            </a:extLst>
          </a:blip>
          <a:srcRect l="5113" t="12199" r="26375" b="5901"/>
          <a:stretch>
            <a:fillRect/>
          </a:stretch>
        </p:blipFill>
        <p:spPr bwMode="auto">
          <a:xfrm>
            <a:off x="1619250" y="1360488"/>
            <a:ext cx="6816725"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ítulo 2"/>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a:t>Mejoras del SIPOT</a:t>
            </a:r>
          </a:p>
          <a:p>
            <a:pPr>
              <a:defRPr/>
            </a:pPr>
            <a:r>
              <a:rPr lang="es-MX" altLang="es-MX" sz="2400" dirty="0">
                <a:solidFill>
                  <a:srgbClr val="AF7D19"/>
                </a:solidFill>
              </a:rPr>
              <a:t>Carga de información</a:t>
            </a:r>
          </a:p>
          <a:p>
            <a:pPr>
              <a:defRPr/>
            </a:pPr>
            <a:endParaRPr lang="es-MX" dirty="0"/>
          </a:p>
        </p:txBody>
      </p:sp>
      <p:sp>
        <p:nvSpPr>
          <p:cNvPr id="6" name="Elipse 5"/>
          <p:cNvSpPr/>
          <p:nvPr/>
        </p:nvSpPr>
        <p:spPr>
          <a:xfrm>
            <a:off x="2987675" y="5157788"/>
            <a:ext cx="1439863" cy="358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Elipse 6"/>
          <p:cNvSpPr/>
          <p:nvPr/>
        </p:nvSpPr>
        <p:spPr>
          <a:xfrm>
            <a:off x="3563938" y="6021388"/>
            <a:ext cx="1008062" cy="3317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agen 3"/>
          <p:cNvPicPr>
            <a:picLocks noChangeAspect="1"/>
          </p:cNvPicPr>
          <p:nvPr/>
        </p:nvPicPr>
        <p:blipFill>
          <a:blip r:embed="rId2">
            <a:extLst>
              <a:ext uri="{28A0092B-C50C-407E-A947-70E740481C1C}">
                <a14:useLocalDpi xmlns:a14="http://schemas.microsoft.com/office/drawing/2010/main" val="0"/>
              </a:ext>
            </a:extLst>
          </a:blip>
          <a:srcRect l="26375" t="47479" r="20074" b="31100"/>
          <a:stretch>
            <a:fillRect/>
          </a:stretch>
        </p:blipFill>
        <p:spPr bwMode="auto">
          <a:xfrm>
            <a:off x="608013" y="2601913"/>
            <a:ext cx="837406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p:cNvSpPr/>
          <p:nvPr/>
        </p:nvSpPr>
        <p:spPr>
          <a:xfrm>
            <a:off x="8523288" y="3716338"/>
            <a:ext cx="431800" cy="366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 name="Elipse 5"/>
          <p:cNvSpPr/>
          <p:nvPr/>
        </p:nvSpPr>
        <p:spPr>
          <a:xfrm>
            <a:off x="2305050" y="3684588"/>
            <a:ext cx="1511300" cy="50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Flecha derecha 6"/>
          <p:cNvSpPr/>
          <p:nvPr/>
        </p:nvSpPr>
        <p:spPr>
          <a:xfrm rot="18011542" flipV="1">
            <a:off x="7621588" y="4468813"/>
            <a:ext cx="1136650" cy="44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12646" name="CuadroTexto 7"/>
          <p:cNvSpPr txBox="1">
            <a:spLocks noChangeArrowheads="1"/>
          </p:cNvSpPr>
          <p:nvPr/>
        </p:nvSpPr>
        <p:spPr bwMode="auto">
          <a:xfrm>
            <a:off x="4932363" y="5087938"/>
            <a:ext cx="3671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Cuando el estatus arroja “error de descarga”, muestra el botón que permite descargar el reporte de errores</a:t>
            </a:r>
          </a:p>
        </p:txBody>
      </p:sp>
      <p:sp>
        <p:nvSpPr>
          <p:cNvPr id="9" name="Subtítulo 2"/>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a:t>Mejoras del SIPOT</a:t>
            </a:r>
          </a:p>
          <a:p>
            <a:pPr>
              <a:defRPr/>
            </a:pPr>
            <a:endParaRPr lang="es-MX" altLang="es-MX" sz="2400" dirty="0" smtClean="0">
              <a:solidFill>
                <a:srgbClr val="AF7D19"/>
              </a:solidFill>
            </a:endParaRPr>
          </a:p>
          <a:p>
            <a:pPr>
              <a:defRPr/>
            </a:pPr>
            <a:r>
              <a:rPr lang="es-MX" altLang="es-MX" sz="2400" dirty="0" smtClean="0">
                <a:solidFill>
                  <a:srgbClr val="AF7D19"/>
                </a:solidFill>
              </a:rPr>
              <a:t>Carga </a:t>
            </a:r>
            <a:r>
              <a:rPr lang="es-MX" altLang="es-MX" sz="2400" dirty="0">
                <a:solidFill>
                  <a:srgbClr val="AF7D19"/>
                </a:solidFill>
              </a:rPr>
              <a:t>de información</a:t>
            </a:r>
          </a:p>
          <a:p>
            <a:pPr>
              <a:defRPr/>
            </a:pPr>
            <a:endParaRPr lang="es-MX" dirty="0"/>
          </a:p>
        </p:txBody>
      </p:sp>
      <p:sp>
        <p:nvSpPr>
          <p:cNvPr id="112648" name="CuadroTexto 9"/>
          <p:cNvSpPr txBox="1">
            <a:spLocks noChangeArrowheads="1"/>
          </p:cNvSpPr>
          <p:nvPr/>
        </p:nvSpPr>
        <p:spPr bwMode="auto">
          <a:xfrm>
            <a:off x="3800475" y="2035175"/>
            <a:ext cx="177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t>Error de carga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agen 3"/>
          <p:cNvPicPr>
            <a:picLocks noChangeAspect="1"/>
          </p:cNvPicPr>
          <p:nvPr/>
        </p:nvPicPr>
        <p:blipFill>
          <a:blip r:embed="rId2">
            <a:extLst>
              <a:ext uri="{28A0092B-C50C-407E-A947-70E740481C1C}">
                <a14:useLocalDpi xmlns:a14="http://schemas.microsoft.com/office/drawing/2010/main" val="0"/>
              </a:ext>
            </a:extLst>
          </a:blip>
          <a:srcRect l="2751" t="13460" r="23225" b="33620"/>
          <a:stretch>
            <a:fillRect/>
          </a:stretch>
        </p:blipFill>
        <p:spPr bwMode="auto">
          <a:xfrm>
            <a:off x="611188" y="2420938"/>
            <a:ext cx="8496300"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ítulo 2"/>
          <p:cNvSpPr txBox="1">
            <a:spLocks/>
          </p:cNvSpPr>
          <p:nvPr/>
        </p:nvSpPr>
        <p:spPr>
          <a:xfrm>
            <a:off x="457200" y="27463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a:t>Mejoras del SIPOT</a:t>
            </a:r>
          </a:p>
          <a:p>
            <a:pPr>
              <a:defRPr/>
            </a:pPr>
            <a:endParaRPr lang="es-MX" altLang="es-MX" sz="2400" dirty="0" smtClean="0">
              <a:solidFill>
                <a:srgbClr val="AF7D19"/>
              </a:solidFill>
            </a:endParaRPr>
          </a:p>
          <a:p>
            <a:pPr>
              <a:defRPr/>
            </a:pPr>
            <a:r>
              <a:rPr lang="es-MX" altLang="es-MX" sz="2400" dirty="0" smtClean="0">
                <a:solidFill>
                  <a:srgbClr val="AF7D19"/>
                </a:solidFill>
              </a:rPr>
              <a:t>Carga </a:t>
            </a:r>
            <a:r>
              <a:rPr lang="es-MX" altLang="es-MX" sz="2400" dirty="0">
                <a:solidFill>
                  <a:srgbClr val="AF7D19"/>
                </a:solidFill>
              </a:rPr>
              <a:t>de información</a:t>
            </a:r>
          </a:p>
          <a:p>
            <a:pPr>
              <a:defRPr/>
            </a:pPr>
            <a:endParaRPr lang="es-MX" dirty="0"/>
          </a:p>
        </p:txBody>
      </p:sp>
      <p:sp>
        <p:nvSpPr>
          <p:cNvPr id="113668" name="CuadroTexto 7"/>
          <p:cNvSpPr txBox="1">
            <a:spLocks noChangeArrowheads="1"/>
          </p:cNvSpPr>
          <p:nvPr/>
        </p:nvSpPr>
        <p:spPr bwMode="auto">
          <a:xfrm>
            <a:off x="3529013" y="1989138"/>
            <a:ext cx="3313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b="1"/>
              <a:t>Reporte de errores de carga</a:t>
            </a:r>
          </a:p>
        </p:txBody>
      </p:sp>
      <p:sp>
        <p:nvSpPr>
          <p:cNvPr id="9" name="Rectángulo redondeado 8"/>
          <p:cNvSpPr/>
          <p:nvPr/>
        </p:nvSpPr>
        <p:spPr>
          <a:xfrm>
            <a:off x="1651000" y="5445125"/>
            <a:ext cx="7067550" cy="4333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900113" y="1555750"/>
            <a:ext cx="6840537" cy="706438"/>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just">
              <a:defRPr/>
            </a:pPr>
            <a:r>
              <a:rPr lang="es-MX" sz="3600" dirty="0" smtClean="0">
                <a:solidFill>
                  <a:schemeClr val="tx1"/>
                </a:solidFill>
                <a:latin typeface="Arial" panose="020B0604020202020204" pitchFamily="34" charset="0"/>
                <a:ea typeface="Verdana" panose="020B0604030504040204" pitchFamily="34" charset="0"/>
                <a:cs typeface="Arial" panose="020B0604020202020204" pitchFamily="34" charset="0"/>
              </a:rPr>
              <a:t>No modificar los primeros 7 renglones del formato, debido a que contienen los nombres de los campos y atributos con los que serán importados al SIPOT, además de los identificadores únicos correspondientes al Estado de Veracruz.</a:t>
            </a:r>
            <a:endParaRPr lang="es-MX" sz="3600" dirty="0">
              <a:solidFill>
                <a:schemeClr val="tx1"/>
              </a:solidFill>
              <a:latin typeface="Arial" panose="020B0604020202020204" pitchFamily="34" charset="0"/>
              <a:ea typeface="Verdana" panose="020B0604030504040204" pitchFamily="34" charset="0"/>
              <a:cs typeface="Arial" panose="020B0604020202020204" pitchFamily="34" charset="0"/>
            </a:endParaRPr>
          </a:p>
        </p:txBody>
      </p:sp>
      <p:sp>
        <p:nvSpPr>
          <p:cNvPr id="114691" name="3 CuadroTexto"/>
          <p:cNvSpPr txBox="1">
            <a:spLocks noChangeArrowheads="1"/>
          </p:cNvSpPr>
          <p:nvPr/>
        </p:nvSpPr>
        <p:spPr bwMode="auto">
          <a:xfrm>
            <a:off x="1042988" y="765175"/>
            <a:ext cx="6337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eaLnBrk="1" hangingPunct="1"/>
            <a:r>
              <a:rPr lang="es-MX" altLang="es-MX" sz="3600" b="1">
                <a:solidFill>
                  <a:srgbClr val="FF0000"/>
                </a:solidFill>
              </a:rPr>
              <a:t>IMPORTANTE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contenido"/>
          <p:cNvSpPr>
            <a:spLocks noGrp="1"/>
          </p:cNvSpPr>
          <p:nvPr>
            <p:ph idx="1"/>
          </p:nvPr>
        </p:nvSpPr>
        <p:spPr bwMode="auto">
          <a:xfrm>
            <a:off x="395288" y="119697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es-MX" altLang="es-MX" sz="2800">
                <a:latin typeface="Arial" panose="020B0604020202020204" pitchFamily="34" charset="0"/>
                <a:cs typeface="Arial" panose="020B0604020202020204" pitchFamily="34" charset="0"/>
              </a:rPr>
              <a:t>Un campo tipo “Tabla”, contiene una leyenda que nos indicará cual es la hoja secundaria con la que se relaciona el campo. Esta leyenda es meramente informativa y se tendrá que eliminar.</a:t>
            </a:r>
          </a:p>
          <a:p>
            <a:pPr eaLnBrk="1" hangingPunct="1"/>
            <a:endParaRPr lang="es-MX" altLang="es-MX"/>
          </a:p>
        </p:txBody>
      </p:sp>
      <p:sp>
        <p:nvSpPr>
          <p:cNvPr id="3" name="2 Título"/>
          <p:cNvSpPr>
            <a:spLocks noGrp="1"/>
          </p:cNvSpPr>
          <p:nvPr>
            <p:ph type="title"/>
          </p:nvPr>
        </p:nvSpPr>
        <p:spPr>
          <a:xfrm>
            <a:off x="457200" y="549275"/>
            <a:ext cx="8229600" cy="868363"/>
          </a:xfrm>
        </p:spPr>
        <p:txBody>
          <a:bodyPr/>
          <a:lstStyle/>
          <a:p>
            <a:pPr eaLnBrk="1" fontAlgn="auto" hangingPunct="1">
              <a:spcAft>
                <a:spcPts val="0"/>
              </a:spcAft>
              <a:defRPr/>
            </a:pPr>
            <a:r>
              <a:rPr lang="es-MX" sz="3600"/>
              <a:t>Campos tipo Tabla</a:t>
            </a:r>
          </a:p>
        </p:txBody>
      </p:sp>
      <p:pic>
        <p:nvPicPr>
          <p:cNvPr id="115716" name="Imagen 8"/>
          <p:cNvPicPr>
            <a:picLocks noChangeAspect="1"/>
          </p:cNvPicPr>
          <p:nvPr/>
        </p:nvPicPr>
        <p:blipFill>
          <a:blip r:embed="rId2">
            <a:extLst>
              <a:ext uri="{28A0092B-C50C-407E-A947-70E740481C1C}">
                <a14:useLocalDpi xmlns:a14="http://schemas.microsoft.com/office/drawing/2010/main" val="0"/>
              </a:ext>
            </a:extLst>
          </a:blip>
          <a:srcRect l="30313" t="23540" r="50787" b="68900"/>
          <a:stretch>
            <a:fillRect/>
          </a:stretch>
        </p:blipFill>
        <p:spPr bwMode="auto">
          <a:xfrm>
            <a:off x="1943100" y="3140075"/>
            <a:ext cx="45370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redondeado 1"/>
          <p:cNvSpPr/>
          <p:nvPr/>
        </p:nvSpPr>
        <p:spPr>
          <a:xfrm>
            <a:off x="1917700" y="3956050"/>
            <a:ext cx="4587875" cy="3063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115718" name="Imagen 9"/>
          <p:cNvPicPr>
            <a:picLocks noChangeAspect="1"/>
          </p:cNvPicPr>
          <p:nvPr/>
        </p:nvPicPr>
        <p:blipFill>
          <a:blip r:embed="rId3">
            <a:extLst>
              <a:ext uri="{28A0092B-C50C-407E-A947-70E740481C1C}">
                <a14:useLocalDpi xmlns:a14="http://schemas.microsoft.com/office/drawing/2010/main" val="0"/>
              </a:ext>
            </a:extLst>
          </a:blip>
          <a:srcRect l="24013" t="43700" r="26375" b="37399"/>
          <a:stretch>
            <a:fillRect/>
          </a:stretch>
        </p:blipFill>
        <p:spPr bwMode="auto">
          <a:xfrm>
            <a:off x="1300163" y="4551363"/>
            <a:ext cx="69564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echa abajo 12"/>
          <p:cNvSpPr/>
          <p:nvPr/>
        </p:nvSpPr>
        <p:spPr>
          <a:xfrm>
            <a:off x="3635375" y="4330700"/>
            <a:ext cx="360363" cy="1358900"/>
          </a:xfrm>
          <a:prstGeom prst="downArrow">
            <a:avLst/>
          </a:prstGeom>
          <a:solidFill>
            <a:srgbClr val="CA1455"/>
          </a:solidFill>
          <a:ln>
            <a:solidFill>
              <a:srgbClr val="CA14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contenido"/>
          <p:cNvSpPr>
            <a:spLocks noGrp="1"/>
          </p:cNvSpPr>
          <p:nvPr>
            <p:ph idx="1"/>
          </p:nvPr>
        </p:nvSpPr>
        <p:spPr bwMode="auto">
          <a:xfrm>
            <a:off x="563563" y="617538"/>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MX" altLang="es-MX"/>
              <a:t>No deberán quedarse </a:t>
            </a:r>
            <a:r>
              <a:rPr lang="es-MX" altLang="es-MX" b="1"/>
              <a:t>nunca vacías</a:t>
            </a:r>
            <a:r>
              <a:rPr lang="es-MX" altLang="es-MX"/>
              <a:t>. Si no existe información relacionada, poner al menos el </a:t>
            </a:r>
            <a:r>
              <a:rPr lang="es-MX" altLang="es-MX" u="sng"/>
              <a:t>ID 1</a:t>
            </a:r>
            <a:r>
              <a:rPr lang="es-MX" altLang="es-MX"/>
              <a:t> donde diga que «No hay Datos»</a:t>
            </a:r>
          </a:p>
        </p:txBody>
      </p:sp>
      <p:pic>
        <p:nvPicPr>
          <p:cNvPr id="4" name="Imagen 9"/>
          <p:cNvPicPr>
            <a:picLocks noChangeAspect="1"/>
          </p:cNvPicPr>
          <p:nvPr/>
        </p:nvPicPr>
        <p:blipFill>
          <a:blip r:embed="rId2"/>
          <a:stretch>
            <a:fillRect/>
          </a:stretch>
        </p:blipFill>
        <p:spPr>
          <a:xfrm>
            <a:off x="2843213" y="2635250"/>
            <a:ext cx="5788025" cy="2449513"/>
          </a:xfrm>
          <a:prstGeom prst="rect">
            <a:avLst/>
          </a:prstGeom>
          <a:ln>
            <a:noFill/>
          </a:ln>
          <a:effectLst>
            <a:outerShdw blurRad="292100" dist="139700" dir="2700000" algn="tl" rotWithShape="0">
              <a:srgbClr val="333333">
                <a:alpha val="65000"/>
              </a:srgbClr>
            </a:outerShdw>
          </a:effectLst>
        </p:spPr>
      </p:pic>
      <p:sp>
        <p:nvSpPr>
          <p:cNvPr id="116740" name="CuadroTexto 10"/>
          <p:cNvSpPr txBox="1">
            <a:spLocks noChangeArrowheads="1"/>
          </p:cNvSpPr>
          <p:nvPr/>
        </p:nvSpPr>
        <p:spPr bwMode="auto">
          <a:xfrm>
            <a:off x="676275" y="2635250"/>
            <a:ext cx="21669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eaLnBrk="1" hangingPunct="1"/>
            <a:r>
              <a:rPr lang="es-MX" altLang="es-MX" sz="1600">
                <a:latin typeface="Arial" panose="020B0604020202020204" pitchFamily="34" charset="0"/>
                <a:cs typeface="Arial" panose="020B0604020202020204" pitchFamily="34" charset="0"/>
              </a:rPr>
              <a:t>El </a:t>
            </a:r>
            <a:r>
              <a:rPr lang="es-MX" altLang="es-MX" sz="1600" b="1">
                <a:latin typeface="Arial" panose="020B0604020202020204" pitchFamily="34" charset="0"/>
                <a:cs typeface="Arial" panose="020B0604020202020204" pitchFamily="34" charset="0"/>
              </a:rPr>
              <a:t>ID</a:t>
            </a:r>
            <a:r>
              <a:rPr lang="es-MX" altLang="es-MX" sz="1600">
                <a:latin typeface="Arial" panose="020B0604020202020204" pitchFamily="34" charset="0"/>
                <a:cs typeface="Arial" panose="020B0604020202020204" pitchFamily="34" charset="0"/>
              </a:rPr>
              <a:t> es el número que nos ayudará a relacionar la información entre la tabla principal y la secundaria.</a:t>
            </a:r>
          </a:p>
        </p:txBody>
      </p:sp>
      <p:pic>
        <p:nvPicPr>
          <p:cNvPr id="6" name="Imagen 14"/>
          <p:cNvPicPr>
            <a:picLocks noChangeAspect="1"/>
          </p:cNvPicPr>
          <p:nvPr/>
        </p:nvPicPr>
        <p:blipFill>
          <a:blip r:embed="rId3"/>
          <a:stretch>
            <a:fillRect/>
          </a:stretch>
        </p:blipFill>
        <p:spPr>
          <a:xfrm>
            <a:off x="1398588" y="5486400"/>
            <a:ext cx="4600575" cy="885825"/>
          </a:xfrm>
          <a:prstGeom prst="rect">
            <a:avLst/>
          </a:prstGeom>
          <a:ln>
            <a:noFill/>
          </a:ln>
          <a:effectLst>
            <a:outerShdw blurRad="292100" dist="139700" dir="2700000" algn="tl" rotWithShape="0">
              <a:srgbClr val="333333">
                <a:alpha val="65000"/>
              </a:srgbClr>
            </a:outerShdw>
          </a:effectLst>
        </p:spPr>
      </p:pic>
      <p:cxnSp>
        <p:nvCxnSpPr>
          <p:cNvPr id="7" name="Conector recto de flecha 15"/>
          <p:cNvCxnSpPr/>
          <p:nvPr/>
        </p:nvCxnSpPr>
        <p:spPr>
          <a:xfrm>
            <a:off x="2212975" y="3940175"/>
            <a:ext cx="2392363" cy="2298700"/>
          </a:xfrm>
          <a:prstGeom prst="straightConnector1">
            <a:avLst/>
          </a:prstGeom>
          <a:ln w="76200">
            <a:solidFill>
              <a:srgbClr val="CA1455"/>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13"/>
          <p:cNvCxnSpPr/>
          <p:nvPr/>
        </p:nvCxnSpPr>
        <p:spPr>
          <a:xfrm>
            <a:off x="2212975" y="3940175"/>
            <a:ext cx="866775" cy="179388"/>
          </a:xfrm>
          <a:prstGeom prst="straightConnector1">
            <a:avLst/>
          </a:prstGeom>
          <a:ln w="76200">
            <a:solidFill>
              <a:srgbClr val="CA1455"/>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11188" y="1484313"/>
            <a:ext cx="8229600" cy="4525962"/>
          </a:xfrm>
        </p:spPr>
        <p:txBody>
          <a:bodyPr/>
          <a:lstStyle/>
          <a:p>
            <a:pPr>
              <a:defRPr/>
            </a:pPr>
            <a:r>
              <a:rPr lang="es-MX"/>
              <a:t>Características:</a:t>
            </a:r>
          </a:p>
          <a:p>
            <a:pPr marL="566928" indent="-457200" algn="just">
              <a:buFont typeface="Arial" panose="020B0604020202020204" pitchFamily="34" charset="0"/>
              <a:buChar char="•"/>
              <a:defRPr/>
            </a:pPr>
            <a:r>
              <a:rPr lang="es-MX"/>
              <a:t>Carga y descarga de información en formatos Excel versión </a:t>
            </a:r>
            <a:r>
              <a:rPr lang="es-MX" b="1" err="1"/>
              <a:t>xlsx</a:t>
            </a:r>
            <a:r>
              <a:rPr lang="es-MX" b="1"/>
              <a:t> </a:t>
            </a:r>
            <a:r>
              <a:rPr lang="es-MX"/>
              <a:t>con un posible número de registros de más de un millón</a:t>
            </a:r>
            <a:r>
              <a:rPr lang="es-MX" b="1"/>
              <a:t>. </a:t>
            </a:r>
            <a:r>
              <a:rPr lang="es-MX"/>
              <a:t>La información se podrá descargar en archivos de Excel en una versión actualizada, el cual se podrá subir nuevamente al SIPOT.</a:t>
            </a:r>
          </a:p>
          <a:p>
            <a:pPr marL="566928" indent="-457200" algn="just">
              <a:buFont typeface="Arial" panose="020B0604020202020204" pitchFamily="34" charset="0"/>
              <a:buChar char="•"/>
              <a:defRPr/>
            </a:pPr>
            <a:r>
              <a:rPr lang="es-MX"/>
              <a:t>Carga masiva de información se optimizó. (El tiempo de carga es menor ).</a:t>
            </a:r>
          </a:p>
          <a:p>
            <a:pPr marL="566928" indent="-457200" algn="just">
              <a:buFont typeface="Arial" panose="020B0604020202020204" pitchFamily="34" charset="0"/>
              <a:buChar char="•"/>
              <a:defRPr/>
            </a:pPr>
            <a:r>
              <a:rPr lang="es-MX"/>
              <a:t>Copia  de información en opciones avanzadas.(Por año, trimestre).</a:t>
            </a:r>
          </a:p>
          <a:p>
            <a:pPr marL="566928" indent="-457200" algn="just">
              <a:buFont typeface="Arial" panose="020B0604020202020204" pitchFamily="34" charset="0"/>
              <a:buChar char="•"/>
              <a:defRPr/>
            </a:pPr>
            <a:r>
              <a:rPr lang="es-MX"/>
              <a:t>Envía acuse del comprobante de carga o errores por correo.</a:t>
            </a:r>
          </a:p>
          <a:p>
            <a:pPr marL="566928" indent="-457200" algn="just">
              <a:buFont typeface="Arial" panose="020B0604020202020204" pitchFamily="34" charset="0"/>
              <a:buChar char="•"/>
              <a:defRPr/>
            </a:pPr>
            <a:endParaRPr lang="es-MX"/>
          </a:p>
          <a:p>
            <a:pPr algn="just">
              <a:defRPr/>
            </a:pPr>
            <a:endParaRPr lang="es-MX"/>
          </a:p>
        </p:txBody>
      </p:sp>
      <p:sp>
        <p:nvSpPr>
          <p:cNvPr id="24579" name="Subtítulo 2"/>
          <p:cNvSpPr>
            <a:spLocks noGrp="1"/>
          </p:cNvSpPr>
          <p:nvPr>
            <p:ph type="subTitle" idx="13"/>
          </p:nvPr>
        </p:nvSpPr>
        <p:spPr bwMode="auto">
          <a:xfrm>
            <a:off x="755650" y="141288"/>
            <a:ext cx="822960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R="0" algn="ctr"/>
            <a:r>
              <a:rPr lang="es-MX" altLang="es-MX" smtClean="0"/>
              <a:t>Sistema de Portales de Obligaciones de Transparencia (SIPOT)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408113"/>
            <a:ext cx="90328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6775" y="973138"/>
            <a:ext cx="6570663" cy="708025"/>
          </a:xfrm>
        </p:spPr>
        <p:txBody>
          <a:bodyPr>
            <a:normAutofit fontScale="90000"/>
          </a:bodyPr>
          <a:lstStyle/>
          <a:p>
            <a:pPr eaLnBrk="1" fontAlgn="auto" hangingPunct="1">
              <a:spcAft>
                <a:spcPts val="0"/>
              </a:spcAft>
              <a:defRPr/>
            </a:pPr>
            <a:r>
              <a:rPr lang="es-MX" dirty="0"/>
              <a:t>Formatos carga masiva (Excel): Campos tipo “Tabla”</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424238"/>
            <a:ext cx="3286125"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2584450"/>
            <a:ext cx="42926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brir llave 7"/>
          <p:cNvSpPr/>
          <p:nvPr/>
        </p:nvSpPr>
        <p:spPr>
          <a:xfrm>
            <a:off x="4286250" y="3429000"/>
            <a:ext cx="225425" cy="1176338"/>
          </a:xfrm>
          <a:prstGeom prst="leftBrace">
            <a:avLst>
              <a:gd name="adj1" fmla="val 8333"/>
              <a:gd name="adj2" fmla="val 50926"/>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MX"/>
          </a:p>
        </p:txBody>
      </p:sp>
      <p:sp>
        <p:nvSpPr>
          <p:cNvPr id="9" name="Abrir llave 8"/>
          <p:cNvSpPr/>
          <p:nvPr/>
        </p:nvSpPr>
        <p:spPr>
          <a:xfrm>
            <a:off x="4273550" y="4660900"/>
            <a:ext cx="225425" cy="1174750"/>
          </a:xfrm>
          <a:prstGeom prst="leftBrace">
            <a:avLst>
              <a:gd name="adj1" fmla="val 8333"/>
              <a:gd name="adj2" fmla="val 5092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MX"/>
          </a:p>
        </p:txBody>
      </p:sp>
      <p:sp>
        <p:nvSpPr>
          <p:cNvPr id="10" name="Flecha derecha 9"/>
          <p:cNvSpPr/>
          <p:nvPr/>
        </p:nvSpPr>
        <p:spPr>
          <a:xfrm rot="-540000">
            <a:off x="3584575" y="4111625"/>
            <a:ext cx="685800" cy="339725"/>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11" name="Flecha derecha 10"/>
          <p:cNvSpPr/>
          <p:nvPr/>
        </p:nvSpPr>
        <p:spPr>
          <a:xfrm rot="660000">
            <a:off x="3525838" y="4838700"/>
            <a:ext cx="774700" cy="381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12" name="Rectángulo 11"/>
          <p:cNvSpPr/>
          <p:nvPr/>
        </p:nvSpPr>
        <p:spPr>
          <a:xfrm>
            <a:off x="2786063" y="4279900"/>
            <a:ext cx="676275" cy="27305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13" name="Rectángulo 12"/>
          <p:cNvSpPr/>
          <p:nvPr/>
        </p:nvSpPr>
        <p:spPr>
          <a:xfrm>
            <a:off x="2786063" y="4552950"/>
            <a:ext cx="676275" cy="27622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611188"/>
            <a:ext cx="8123238"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2063" y="4870450"/>
            <a:ext cx="66452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echa derecha 4"/>
          <p:cNvSpPr/>
          <p:nvPr/>
        </p:nvSpPr>
        <p:spPr>
          <a:xfrm rot="6780000">
            <a:off x="6825457" y="3694906"/>
            <a:ext cx="1962150"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7" name="Rectángulo 6"/>
          <p:cNvSpPr/>
          <p:nvPr/>
        </p:nvSpPr>
        <p:spPr>
          <a:xfrm>
            <a:off x="7027863" y="4935538"/>
            <a:ext cx="614362" cy="3413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88" y="695325"/>
            <a:ext cx="87852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118195" y="344495"/>
            <a:ext cx="6461800" cy="3340492"/>
            <a:chOff x="610176" y="2016438"/>
            <a:chExt cx="7635875" cy="2562476"/>
          </a:xfrm>
          <a:solidFill>
            <a:schemeClr val="accent2"/>
          </a:solidFill>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76" y="2016438"/>
              <a:ext cx="7635875" cy="2060174"/>
            </a:xfrm>
            <a:prstGeom prst="rect">
              <a:avLst/>
            </a:prstGeom>
            <a:grpFill/>
          </p:spPr>
        </p:pic>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76" y="4093071"/>
              <a:ext cx="4887007" cy="485843"/>
            </a:xfrm>
            <a:prstGeom prst="rect">
              <a:avLst/>
            </a:prstGeom>
            <a:grpFill/>
          </p:spPr>
        </p:pic>
      </p:grpSp>
      <p:grpSp>
        <p:nvGrpSpPr>
          <p:cNvPr id="18" name="Grupo 17"/>
          <p:cNvGrpSpPr>
            <a:grpSpLocks/>
          </p:cNvGrpSpPr>
          <p:nvPr/>
        </p:nvGrpSpPr>
        <p:grpSpPr bwMode="auto">
          <a:xfrm>
            <a:off x="2039938" y="3200400"/>
            <a:ext cx="6650037" cy="3375025"/>
            <a:chOff x="4428113" y="4105682"/>
            <a:chExt cx="7410470" cy="2569033"/>
          </a:xfrm>
        </p:grpSpPr>
        <p:pic>
          <p:nvPicPr>
            <p:cNvPr id="123914" name="Imagen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1864" y="6207925"/>
              <a:ext cx="4725059" cy="46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5"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8113" y="4105682"/>
              <a:ext cx="7410470" cy="212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Flecha doblada 13"/>
          <p:cNvSpPr/>
          <p:nvPr/>
        </p:nvSpPr>
        <p:spPr>
          <a:xfrm rot="5400000">
            <a:off x="5593557" y="3467894"/>
            <a:ext cx="2940050" cy="731837"/>
          </a:xfrm>
          <a:prstGeom prst="bentArrow">
            <a:avLst>
              <a:gd name="adj1" fmla="val 25000"/>
              <a:gd name="adj2" fmla="val 22925"/>
              <a:gd name="adj3" fmla="val 25000"/>
              <a:gd name="adj4" fmla="val 43750"/>
            </a:avLst>
          </a:prstGeom>
          <a:solidFill>
            <a:srgbClr val="1F6F27"/>
          </a:solidFill>
          <a:ln>
            <a:solidFill>
              <a:srgbClr val="1F6F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solidFill>
                <a:schemeClr val="tx1"/>
              </a:solidFill>
            </a:endParaRPr>
          </a:p>
        </p:txBody>
      </p:sp>
      <p:sp>
        <p:nvSpPr>
          <p:cNvPr id="11" name="Flecha doblada 10"/>
          <p:cNvSpPr/>
          <p:nvPr/>
        </p:nvSpPr>
        <p:spPr>
          <a:xfrm rot="5400000">
            <a:off x="5776119" y="2812256"/>
            <a:ext cx="2579688" cy="727075"/>
          </a:xfrm>
          <a:prstGeom prst="bentArrow">
            <a:avLst>
              <a:gd name="adj1" fmla="val 25000"/>
              <a:gd name="adj2" fmla="val 22925"/>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solidFill>
                <a:schemeClr val="tx1"/>
              </a:solidFill>
            </a:endParaRPr>
          </a:p>
        </p:txBody>
      </p:sp>
      <p:sp>
        <p:nvSpPr>
          <p:cNvPr id="6" name="Rectángulo 5"/>
          <p:cNvSpPr/>
          <p:nvPr/>
        </p:nvSpPr>
        <p:spPr>
          <a:xfrm>
            <a:off x="5278438" y="1852613"/>
            <a:ext cx="1292225" cy="342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12" name="Rectángulo 11"/>
          <p:cNvSpPr/>
          <p:nvPr/>
        </p:nvSpPr>
        <p:spPr>
          <a:xfrm>
            <a:off x="5287963" y="2273300"/>
            <a:ext cx="1292225" cy="317500"/>
          </a:xfrm>
          <a:prstGeom prst="rect">
            <a:avLst/>
          </a:prstGeom>
          <a:noFill/>
          <a:ln w="38100">
            <a:solidFill>
              <a:srgbClr val="1F6F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Rectángulo 4"/>
          <p:cNvSpPr/>
          <p:nvPr/>
        </p:nvSpPr>
        <p:spPr>
          <a:xfrm>
            <a:off x="2439988" y="4040188"/>
            <a:ext cx="6249987" cy="719137"/>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13" name="Redondear rectángulo de esquina sencilla 12"/>
          <p:cNvSpPr/>
          <p:nvPr/>
        </p:nvSpPr>
        <p:spPr>
          <a:xfrm>
            <a:off x="2439988" y="4759325"/>
            <a:ext cx="6249987" cy="838200"/>
          </a:xfrm>
          <a:prstGeom prst="round1Rect">
            <a:avLst/>
          </a:prstGeom>
          <a:noFill/>
          <a:ln w="38100">
            <a:solidFill>
              <a:srgbClr val="1F6F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animBg="1"/>
      <p:bldP spid="5" grpId="0" animBg="1"/>
      <p:bldP spid="5"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contenido"/>
          <p:cNvSpPr>
            <a:spLocks noGrp="1"/>
          </p:cNvSpPr>
          <p:nvPr>
            <p:ph idx="1"/>
          </p:nvPr>
        </p:nvSpPr>
        <p:spPr bwMode="auto">
          <a:xfrm>
            <a:off x="323850" y="33337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r>
              <a:rPr lang="es-MX" altLang="es-MX" sz="2500" b="1">
                <a:latin typeface="Arial" panose="020B0604020202020204" pitchFamily="34" charset="0"/>
                <a:ea typeface="Verdana" panose="020B0604030504040204" pitchFamily="34" charset="0"/>
                <a:cs typeface="Arial" panose="020B0604020202020204" pitchFamily="34" charset="0"/>
              </a:rPr>
              <a:t>No</a:t>
            </a:r>
            <a:r>
              <a:rPr lang="es-MX" altLang="es-MX" sz="2500">
                <a:latin typeface="Arial" panose="020B0604020202020204" pitchFamily="34" charset="0"/>
                <a:ea typeface="Verdana" panose="020B0604030504040204" pitchFamily="34" charset="0"/>
                <a:cs typeface="Arial" panose="020B0604020202020204" pitchFamily="34" charset="0"/>
              </a:rPr>
              <a:t> deberá </a:t>
            </a:r>
            <a:r>
              <a:rPr lang="es-MX" altLang="es-MX" sz="2500" b="1">
                <a:latin typeface="Arial" panose="020B0604020202020204" pitchFamily="34" charset="0"/>
                <a:ea typeface="Verdana" panose="020B0604030504040204" pitchFamily="34" charset="0"/>
                <a:cs typeface="Arial" panose="020B0604020202020204" pitchFamily="34" charset="0"/>
              </a:rPr>
              <a:t>modificar</a:t>
            </a:r>
            <a:r>
              <a:rPr lang="es-MX" altLang="es-MX" sz="2500">
                <a:latin typeface="Arial" panose="020B0604020202020204" pitchFamily="34" charset="0"/>
                <a:ea typeface="Verdana" panose="020B0604030504040204" pitchFamily="34" charset="0"/>
                <a:cs typeface="Arial" panose="020B0604020202020204" pitchFamily="34" charset="0"/>
              </a:rPr>
              <a:t> las hojas denominadas </a:t>
            </a:r>
            <a:r>
              <a:rPr lang="es-MX" altLang="es-MX" sz="2500" b="1">
                <a:latin typeface="Arial" panose="020B0604020202020204" pitchFamily="34" charset="0"/>
                <a:ea typeface="Verdana" panose="020B0604030504040204" pitchFamily="34" charset="0"/>
                <a:cs typeface="Arial" panose="020B0604020202020204" pitchFamily="34" charset="0"/>
              </a:rPr>
              <a:t>“hidden”, </a:t>
            </a:r>
            <a:r>
              <a:rPr lang="es-MX" altLang="es-MX" sz="2500">
                <a:latin typeface="Arial" panose="020B0604020202020204" pitchFamily="34" charset="0"/>
                <a:ea typeface="Verdana" panose="020B0604030504040204" pitchFamily="34" charset="0"/>
                <a:cs typeface="Arial" panose="020B0604020202020204" pitchFamily="34" charset="0"/>
              </a:rPr>
              <a:t>debido a que éstas contienen los datos para cada catálogo.</a:t>
            </a:r>
          </a:p>
          <a:p>
            <a:pPr algn="just" eaLnBrk="1" hangingPunct="1"/>
            <a:endParaRPr lang="es-MX" altLang="es-MX" sz="2500">
              <a:latin typeface="Arial" panose="020B0604020202020204" pitchFamily="34" charset="0"/>
              <a:ea typeface="Verdana" panose="020B0604030504040204" pitchFamily="34" charset="0"/>
              <a:cs typeface="Arial" panose="020B0604020202020204" pitchFamily="34" charset="0"/>
            </a:endParaRPr>
          </a:p>
          <a:p>
            <a:pPr algn="just" eaLnBrk="1" hangingPunct="1"/>
            <a:r>
              <a:rPr lang="es-MX" altLang="es-MX" sz="2500">
                <a:ea typeface="Verdana" panose="020B0604030504040204" pitchFamily="34" charset="0"/>
                <a:cs typeface="Arial" panose="020B0604020202020204" pitchFamily="34" charset="0"/>
              </a:rPr>
              <a:t>Si hay información que no genera o que de momento no posee el Sujeto Obligado dejar los campos en blanco de la información que no haya generado (Los criterios de ejercicio, periodo de inicio, periodo de término que se reporta, área responsable, fecha de actualización y fecha de validación sí se capturan) y en la nota, fundar y motivar el motivo.</a:t>
            </a:r>
          </a:p>
          <a:p>
            <a:pPr algn="just" eaLnBrk="1" hangingPunct="1"/>
            <a:endParaRPr lang="es-MX" altLang="es-MX" sz="2500">
              <a:ea typeface="Verdana" panose="020B0604030504040204" pitchFamily="34" charset="0"/>
              <a:cs typeface="Arial" panose="020B0604020202020204" pitchFamily="34" charset="0"/>
            </a:endParaRPr>
          </a:p>
          <a:p>
            <a:pPr algn="just" eaLnBrk="1" hangingPunct="1"/>
            <a:r>
              <a:rPr lang="es-MX" altLang="es-MX" sz="2500">
                <a:ea typeface="Verdana" panose="020B0604030504040204" pitchFamily="34" charset="0"/>
                <a:cs typeface="Arial" panose="020B0604020202020204" pitchFamily="34" charset="0"/>
              </a:rPr>
              <a:t>De los </a:t>
            </a:r>
            <a:r>
              <a:rPr lang="es-MX" altLang="es-MX" sz="2500" b="1">
                <a:ea typeface="Verdana" panose="020B0604030504040204" pitchFamily="34" charset="0"/>
                <a:cs typeface="Arial" panose="020B0604020202020204" pitchFamily="34" charset="0"/>
              </a:rPr>
              <a:t>campos tipo catálogo seleccionar la opción</a:t>
            </a:r>
            <a:r>
              <a:rPr lang="es-MX" altLang="es-MX" sz="2500">
                <a:ea typeface="Verdana" panose="020B0604030504040204" pitchFamily="34" charset="0"/>
                <a:cs typeface="Arial" panose="020B0604020202020204" pitchFamily="34" charset="0"/>
              </a:rPr>
              <a:t> que corresponda de la lista desplegable.</a:t>
            </a:r>
          </a:p>
          <a:p>
            <a:pPr algn="just" eaLnBrk="1" hangingPunct="1"/>
            <a:endParaRPr lang="es-MX" altLang="es-MX" sz="2500">
              <a:ea typeface="Verdana" panose="020B060403050404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Imagen 3"/>
          <p:cNvPicPr>
            <a:picLocks noChangeAspect="1"/>
          </p:cNvPicPr>
          <p:nvPr/>
        </p:nvPicPr>
        <p:blipFill>
          <a:blip r:embed="rId2">
            <a:extLst>
              <a:ext uri="{28A0092B-C50C-407E-A947-70E740481C1C}">
                <a14:useLocalDpi xmlns:a14="http://schemas.microsoft.com/office/drawing/2010/main" val="0"/>
              </a:ext>
            </a:extLst>
          </a:blip>
          <a:srcRect l="15350" t="27319" r="27164" b="52521"/>
          <a:stretch>
            <a:fillRect/>
          </a:stretch>
        </p:blipFill>
        <p:spPr bwMode="auto">
          <a:xfrm>
            <a:off x="600075" y="2462213"/>
            <a:ext cx="82296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endParaRPr lang="es-MX" sz="2400" dirty="0" smtClean="0">
              <a:solidFill>
                <a:srgbClr val="AF7D19"/>
              </a:solidFill>
            </a:endParaRPr>
          </a:p>
          <a:p>
            <a:pPr>
              <a:defRPr/>
            </a:pPr>
            <a:r>
              <a:rPr lang="es-MX" sz="2400" dirty="0" smtClean="0">
                <a:solidFill>
                  <a:srgbClr val="AF7D19"/>
                </a:solidFill>
              </a:rPr>
              <a:t>Administración </a:t>
            </a:r>
            <a:r>
              <a:rPr lang="es-MX" sz="2400" dirty="0">
                <a:solidFill>
                  <a:srgbClr val="AF7D19"/>
                </a:solidFill>
              </a:rPr>
              <a:t>de Información</a:t>
            </a:r>
          </a:p>
          <a:p>
            <a:pPr>
              <a:defRPr/>
            </a:pPr>
            <a:endParaRPr lang="es-MX" sz="2000" b="0" dirty="0"/>
          </a:p>
          <a:p>
            <a:pPr>
              <a:defRPr/>
            </a:pPr>
            <a:r>
              <a:rPr lang="es-MX" sz="2000" b="0" dirty="0" smtClean="0"/>
              <a:t>Desde este menú se puede visualizar </a:t>
            </a:r>
            <a:r>
              <a:rPr lang="es-MX" sz="2000" b="0" dirty="0"/>
              <a:t>la información cargada, permitiendo verificar que los registros se cargaron.</a:t>
            </a:r>
          </a:p>
          <a:p>
            <a:pPr>
              <a:defRPr/>
            </a:pPr>
            <a:endParaRPr lang="es-MX" sz="2000" b="0" dirty="0"/>
          </a:p>
        </p:txBody>
      </p:sp>
      <p:sp>
        <p:nvSpPr>
          <p:cNvPr id="6" name="Rectángulo redondeado 5"/>
          <p:cNvSpPr/>
          <p:nvPr/>
        </p:nvSpPr>
        <p:spPr>
          <a:xfrm>
            <a:off x="900113" y="3789363"/>
            <a:ext cx="1441450" cy="3587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126981" name="Imagen 1"/>
          <p:cNvPicPr>
            <a:picLocks noChangeAspect="1"/>
          </p:cNvPicPr>
          <p:nvPr/>
        </p:nvPicPr>
        <p:blipFill>
          <a:blip r:embed="rId3">
            <a:extLst>
              <a:ext uri="{28A0092B-C50C-407E-A947-70E740481C1C}">
                <a14:useLocalDpi xmlns:a14="http://schemas.microsoft.com/office/drawing/2010/main" val="0"/>
              </a:ext>
            </a:extLst>
          </a:blip>
          <a:srcRect l="15350" t="34880" r="22438" b="46220"/>
          <a:stretch>
            <a:fillRect/>
          </a:stretch>
        </p:blipFill>
        <p:spPr bwMode="auto">
          <a:xfrm>
            <a:off x="1042988" y="5172075"/>
            <a:ext cx="712946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echa abajo 6"/>
          <p:cNvSpPr/>
          <p:nvPr/>
        </p:nvSpPr>
        <p:spPr>
          <a:xfrm rot="19950002">
            <a:off x="5510213" y="4824413"/>
            <a:ext cx="133350" cy="12890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 name="Flecha arriba 2"/>
          <p:cNvSpPr/>
          <p:nvPr/>
        </p:nvSpPr>
        <p:spPr>
          <a:xfrm rot="1440249">
            <a:off x="1444625" y="2573338"/>
            <a:ext cx="134938" cy="93662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26984" name="CuadroTexto 3"/>
          <p:cNvSpPr txBox="1">
            <a:spLocks noChangeArrowheads="1"/>
          </p:cNvSpPr>
          <p:nvPr/>
        </p:nvSpPr>
        <p:spPr bwMode="auto">
          <a:xfrm>
            <a:off x="1254125" y="4440238"/>
            <a:ext cx="6684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Seleccionar la normatividad en la que se cargó el formato a consultar</a:t>
            </a:r>
          </a:p>
        </p:txBody>
      </p:sp>
      <p:sp>
        <p:nvSpPr>
          <p:cNvPr id="8" name="Rectángulo redondeado 7"/>
          <p:cNvSpPr/>
          <p:nvPr/>
        </p:nvSpPr>
        <p:spPr>
          <a:xfrm>
            <a:off x="2916238" y="6092825"/>
            <a:ext cx="4608512"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Imagen 3"/>
          <p:cNvPicPr>
            <a:picLocks noChangeAspect="1"/>
          </p:cNvPicPr>
          <p:nvPr/>
        </p:nvPicPr>
        <p:blipFill>
          <a:blip r:embed="rId2">
            <a:extLst>
              <a:ext uri="{28A0092B-C50C-407E-A947-70E740481C1C}">
                <a14:useLocalDpi xmlns:a14="http://schemas.microsoft.com/office/drawing/2010/main" val="0"/>
              </a:ext>
            </a:extLst>
          </a:blip>
          <a:srcRect l="16138" t="34880" r="22438" b="28581"/>
          <a:stretch>
            <a:fillRect/>
          </a:stretch>
        </p:blipFill>
        <p:spPr bwMode="auto">
          <a:xfrm>
            <a:off x="611188" y="2828925"/>
            <a:ext cx="84455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endParaRPr lang="es-MX" sz="2400" dirty="0">
              <a:solidFill>
                <a:srgbClr val="AF7D19"/>
              </a:solidFill>
            </a:endParaRPr>
          </a:p>
          <a:p>
            <a:pPr>
              <a:defRPr/>
            </a:pPr>
            <a:r>
              <a:rPr lang="es-MX" sz="2400" dirty="0">
                <a:solidFill>
                  <a:srgbClr val="AF7D19"/>
                </a:solidFill>
              </a:rPr>
              <a:t>Administración de Información</a:t>
            </a:r>
          </a:p>
          <a:p>
            <a:pPr>
              <a:defRPr/>
            </a:pPr>
            <a:endParaRPr lang="es-MX" sz="2000" b="0" dirty="0"/>
          </a:p>
          <a:p>
            <a:pPr algn="just">
              <a:defRPr/>
            </a:pPr>
            <a:r>
              <a:rPr lang="es-MX" sz="2000" b="0" dirty="0" smtClean="0"/>
              <a:t>Una vez seleccionada la normatividad, se </a:t>
            </a:r>
            <a:r>
              <a:rPr lang="es-MX" sz="2000" b="0" dirty="0"/>
              <a:t>da clic en el botón “</a:t>
            </a:r>
            <a:r>
              <a:rPr lang="es-MX" sz="2000" dirty="0"/>
              <a:t>Buscar</a:t>
            </a:r>
            <a:r>
              <a:rPr lang="es-MX" sz="2000" b="0" dirty="0"/>
              <a:t>” para que despliegue los formatos asignados a la unidad administrativa</a:t>
            </a:r>
          </a:p>
          <a:p>
            <a:pPr>
              <a:defRPr/>
            </a:pPr>
            <a:endParaRPr lang="es-MX" sz="2000" b="0" dirty="0"/>
          </a:p>
        </p:txBody>
      </p:sp>
      <p:sp>
        <p:nvSpPr>
          <p:cNvPr id="6" name="Flecha derecha 5"/>
          <p:cNvSpPr/>
          <p:nvPr/>
        </p:nvSpPr>
        <p:spPr>
          <a:xfrm rot="2854230" flipV="1">
            <a:off x="5104607" y="3136106"/>
            <a:ext cx="1776412" cy="793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28005" name="CuadroTexto 6"/>
          <p:cNvSpPr txBox="1">
            <a:spLocks noChangeArrowheads="1"/>
          </p:cNvSpPr>
          <p:nvPr/>
        </p:nvSpPr>
        <p:spPr bwMode="auto">
          <a:xfrm>
            <a:off x="3995738" y="5589588"/>
            <a:ext cx="4105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Se selecciona la fracción de la que se va a consultar la información</a:t>
            </a:r>
          </a:p>
        </p:txBody>
      </p:sp>
      <p:sp>
        <p:nvSpPr>
          <p:cNvPr id="8" name="Flecha derecha 7"/>
          <p:cNvSpPr/>
          <p:nvPr/>
        </p:nvSpPr>
        <p:spPr>
          <a:xfrm rot="11793478" flipV="1">
            <a:off x="2608263" y="5745163"/>
            <a:ext cx="1252537"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 name="Elipse 8"/>
          <p:cNvSpPr/>
          <p:nvPr/>
        </p:nvSpPr>
        <p:spPr>
          <a:xfrm>
            <a:off x="1258888" y="5538788"/>
            <a:ext cx="1152525"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endParaRPr lang="es-MX" sz="2400" dirty="0">
              <a:solidFill>
                <a:srgbClr val="AF7D19"/>
              </a:solidFill>
            </a:endParaRPr>
          </a:p>
          <a:p>
            <a:pPr>
              <a:defRPr/>
            </a:pPr>
            <a:r>
              <a:rPr lang="es-MX" sz="2400" dirty="0">
                <a:solidFill>
                  <a:srgbClr val="AF7D19"/>
                </a:solidFill>
              </a:rPr>
              <a:t>Administración de Información</a:t>
            </a:r>
          </a:p>
          <a:p>
            <a:pPr>
              <a:defRPr/>
            </a:pPr>
            <a:endParaRPr lang="es-MX" sz="2000" b="0" dirty="0"/>
          </a:p>
          <a:p>
            <a:pPr>
              <a:defRPr/>
            </a:pPr>
            <a:endParaRPr lang="es-MX" sz="2000" b="0" dirty="0"/>
          </a:p>
          <a:p>
            <a:pPr>
              <a:defRPr/>
            </a:pPr>
            <a:endParaRPr lang="es-MX" sz="2000" b="0" dirty="0"/>
          </a:p>
        </p:txBody>
      </p:sp>
      <p:pic>
        <p:nvPicPr>
          <p:cNvPr id="129027" name="Imagen 6"/>
          <p:cNvPicPr>
            <a:picLocks noChangeAspect="1"/>
          </p:cNvPicPr>
          <p:nvPr/>
        </p:nvPicPr>
        <p:blipFill>
          <a:blip r:embed="rId2">
            <a:extLst>
              <a:ext uri="{28A0092B-C50C-407E-A947-70E740481C1C}">
                <a14:useLocalDpi xmlns:a14="http://schemas.microsoft.com/office/drawing/2010/main" val="0"/>
              </a:ext>
            </a:extLst>
          </a:blip>
          <a:srcRect l="21651" t="28580" r="16927" b="39922"/>
          <a:stretch>
            <a:fillRect/>
          </a:stretch>
        </p:blipFill>
        <p:spPr bwMode="auto">
          <a:xfrm>
            <a:off x="611188" y="3563938"/>
            <a:ext cx="8424862"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redondeado 11"/>
          <p:cNvSpPr/>
          <p:nvPr/>
        </p:nvSpPr>
        <p:spPr>
          <a:xfrm>
            <a:off x="2825750" y="3989388"/>
            <a:ext cx="792163"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29029" name="CuadroTexto 12"/>
          <p:cNvSpPr txBox="1">
            <a:spLocks noChangeArrowheads="1"/>
          </p:cNvSpPr>
          <p:nvPr/>
        </p:nvSpPr>
        <p:spPr bwMode="auto">
          <a:xfrm>
            <a:off x="5292725" y="2455863"/>
            <a:ext cx="3743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Descargar la información de una búsqueda. </a:t>
            </a:r>
          </a:p>
        </p:txBody>
      </p:sp>
      <p:sp>
        <p:nvSpPr>
          <p:cNvPr id="129030" name="CuadroTexto 13"/>
          <p:cNvSpPr txBox="1">
            <a:spLocks noChangeArrowheads="1"/>
          </p:cNvSpPr>
          <p:nvPr/>
        </p:nvSpPr>
        <p:spPr bwMode="auto">
          <a:xfrm>
            <a:off x="611188" y="1901825"/>
            <a:ext cx="37449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Una vez seleccionada la fracción se dará clic en el botón “Buscar” para desplegar todos los registros cargados en el formato.</a:t>
            </a:r>
          </a:p>
        </p:txBody>
      </p:sp>
      <p:sp>
        <p:nvSpPr>
          <p:cNvPr id="15" name="Rectángulo redondeado 14"/>
          <p:cNvSpPr/>
          <p:nvPr/>
        </p:nvSpPr>
        <p:spPr>
          <a:xfrm>
            <a:off x="4895850" y="4011613"/>
            <a:ext cx="792163"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6" name="Flecha derecha 15"/>
          <p:cNvSpPr/>
          <p:nvPr/>
        </p:nvSpPr>
        <p:spPr>
          <a:xfrm rot="3890132">
            <a:off x="2600326" y="3438525"/>
            <a:ext cx="449262" cy="460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7" name="Flecha derecha 16"/>
          <p:cNvSpPr/>
          <p:nvPr/>
        </p:nvSpPr>
        <p:spPr>
          <a:xfrm rot="7986327">
            <a:off x="5537993" y="3548857"/>
            <a:ext cx="449263" cy="44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Imagen 3"/>
          <p:cNvPicPr>
            <a:picLocks noChangeAspect="1"/>
          </p:cNvPicPr>
          <p:nvPr/>
        </p:nvPicPr>
        <p:blipFill>
          <a:blip r:embed="rId2">
            <a:extLst>
              <a:ext uri="{28A0092B-C50C-407E-A947-70E740481C1C}">
                <a14:useLocalDpi xmlns:a14="http://schemas.microsoft.com/office/drawing/2010/main" val="0"/>
              </a:ext>
            </a:extLst>
          </a:blip>
          <a:srcRect l="1962" t="17239" r="20863" b="55040"/>
          <a:stretch>
            <a:fillRect/>
          </a:stretch>
        </p:blipFill>
        <p:spPr bwMode="auto">
          <a:xfrm>
            <a:off x="611188" y="1844675"/>
            <a:ext cx="86090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endParaRPr lang="es-MX" sz="2400" dirty="0">
              <a:solidFill>
                <a:srgbClr val="AF7D19"/>
              </a:solidFill>
            </a:endParaRPr>
          </a:p>
          <a:p>
            <a:pPr>
              <a:defRPr/>
            </a:pPr>
            <a:r>
              <a:rPr lang="es-MX" sz="2400" dirty="0">
                <a:solidFill>
                  <a:srgbClr val="AF7D19"/>
                </a:solidFill>
              </a:rPr>
              <a:t>Administración de Información</a:t>
            </a:r>
          </a:p>
          <a:p>
            <a:pPr>
              <a:defRPr/>
            </a:pPr>
            <a:endParaRPr lang="es-MX" sz="2000" b="0" dirty="0"/>
          </a:p>
          <a:p>
            <a:pPr>
              <a:defRPr/>
            </a:pPr>
            <a:endParaRPr lang="es-MX" sz="2000" b="0" dirty="0"/>
          </a:p>
          <a:p>
            <a:pPr>
              <a:defRPr/>
            </a:pPr>
            <a:endParaRPr lang="es-MX" sz="2000" b="0" dirty="0"/>
          </a:p>
        </p:txBody>
      </p:sp>
      <p:sp>
        <p:nvSpPr>
          <p:cNvPr id="2" name="Elipse 1"/>
          <p:cNvSpPr/>
          <p:nvPr/>
        </p:nvSpPr>
        <p:spPr>
          <a:xfrm>
            <a:off x="468313" y="2360613"/>
            <a:ext cx="1079500" cy="2292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30053" name="CuadroTexto 2"/>
          <p:cNvSpPr txBox="1">
            <a:spLocks noChangeArrowheads="1"/>
          </p:cNvSpPr>
          <p:nvPr/>
        </p:nvSpPr>
        <p:spPr bwMode="auto">
          <a:xfrm>
            <a:off x="2124075" y="4652963"/>
            <a:ext cx="59769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just"/>
            <a:r>
              <a:rPr lang="es-MX" altLang="es-MX"/>
              <a:t>El formato que se descarga con la información previamente publicada desde el menú de Administración de información, genera una columna con código encriptado que no se debe modificar</a:t>
            </a:r>
          </a:p>
        </p:txBody>
      </p:sp>
      <p:sp>
        <p:nvSpPr>
          <p:cNvPr id="4" name="Flecha derecha 3"/>
          <p:cNvSpPr/>
          <p:nvPr/>
        </p:nvSpPr>
        <p:spPr>
          <a:xfrm rot="2011431">
            <a:off x="1528763" y="4694238"/>
            <a:ext cx="503237" cy="825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p:cNvSpPr txBox="1">
            <a:spLocks/>
          </p:cNvSpPr>
          <p:nvPr/>
        </p:nvSpPr>
        <p:spPr>
          <a:xfrm>
            <a:off x="611188" y="115888"/>
            <a:ext cx="82296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anose="020B0602030504020204" pitchFamily="34" charset="0"/>
              </a:defRPr>
            </a:lvl2pPr>
            <a:lvl3pPr algn="l" rtl="0" eaLnBrk="0" fontAlgn="base" hangingPunct="0">
              <a:spcBef>
                <a:spcPct val="0"/>
              </a:spcBef>
              <a:spcAft>
                <a:spcPct val="0"/>
              </a:spcAft>
              <a:defRPr sz="4100" b="1">
                <a:solidFill>
                  <a:schemeClr val="tx2"/>
                </a:solidFill>
                <a:latin typeface="Lucida Sans Unicode" panose="020B0602030504020204" pitchFamily="34" charset="0"/>
              </a:defRPr>
            </a:lvl3pPr>
            <a:lvl4pPr algn="l" rtl="0" eaLnBrk="0" fontAlgn="base" hangingPunct="0">
              <a:spcBef>
                <a:spcPct val="0"/>
              </a:spcBef>
              <a:spcAft>
                <a:spcPct val="0"/>
              </a:spcAft>
              <a:defRPr sz="4100" b="1">
                <a:solidFill>
                  <a:schemeClr val="tx2"/>
                </a:solidFill>
                <a:latin typeface="Lucida Sans Unicode" panose="020B0602030504020204" pitchFamily="34" charset="0"/>
              </a:defRPr>
            </a:lvl4pPr>
            <a:lvl5pPr algn="l" rtl="0" eaLnBrk="0" fontAlgn="base" hangingPunct="0">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lstStyle>
          <a:p>
            <a:pPr algn="ctr">
              <a:defRPr/>
            </a:pPr>
            <a:r>
              <a:rPr lang="es-MX" altLang="es-MX" dirty="0" smtClean="0"/>
              <a:t>SIPOT</a:t>
            </a:r>
            <a:endParaRPr lang="es-MX" altLang="es-MX" dirty="0"/>
          </a:p>
          <a:p>
            <a:pPr>
              <a:defRPr/>
            </a:pPr>
            <a:endParaRPr lang="es-MX" sz="2400" dirty="0">
              <a:solidFill>
                <a:srgbClr val="AF7D19"/>
              </a:solidFill>
            </a:endParaRPr>
          </a:p>
          <a:p>
            <a:pPr>
              <a:defRPr/>
            </a:pPr>
            <a:r>
              <a:rPr lang="es-MX" sz="2400" dirty="0">
                <a:solidFill>
                  <a:srgbClr val="AF7D19"/>
                </a:solidFill>
              </a:rPr>
              <a:t>Administración de Información</a:t>
            </a:r>
          </a:p>
          <a:p>
            <a:pPr>
              <a:defRPr/>
            </a:pPr>
            <a:endParaRPr lang="es-MX" sz="2000" b="0" dirty="0"/>
          </a:p>
          <a:p>
            <a:pPr>
              <a:defRPr/>
            </a:pPr>
            <a:endParaRPr lang="es-MX" sz="2000" b="0" dirty="0"/>
          </a:p>
          <a:p>
            <a:pPr>
              <a:defRPr/>
            </a:pPr>
            <a:endParaRPr lang="es-MX" sz="2000" b="0" dirty="0"/>
          </a:p>
        </p:txBody>
      </p:sp>
      <p:pic>
        <p:nvPicPr>
          <p:cNvPr id="131075" name="Imagen 2"/>
          <p:cNvPicPr>
            <a:picLocks noChangeAspect="1"/>
          </p:cNvPicPr>
          <p:nvPr/>
        </p:nvPicPr>
        <p:blipFill>
          <a:blip r:embed="rId2">
            <a:extLst>
              <a:ext uri="{28A0092B-C50C-407E-A947-70E740481C1C}">
                <a14:useLocalDpi xmlns:a14="http://schemas.microsoft.com/office/drawing/2010/main" val="0"/>
              </a:ext>
            </a:extLst>
          </a:blip>
          <a:srcRect b="62917"/>
          <a:stretch>
            <a:fillRect/>
          </a:stretch>
        </p:blipFill>
        <p:spPr bwMode="auto">
          <a:xfrm>
            <a:off x="655638" y="3744913"/>
            <a:ext cx="82724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5"/>
          <p:cNvSpPr/>
          <p:nvPr/>
        </p:nvSpPr>
        <p:spPr>
          <a:xfrm>
            <a:off x="8532813" y="3748088"/>
            <a:ext cx="360362"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31077" name="CuadroTexto 6"/>
          <p:cNvSpPr txBox="1">
            <a:spLocks noChangeArrowheads="1"/>
          </p:cNvSpPr>
          <p:nvPr/>
        </p:nvSpPr>
        <p:spPr bwMode="auto">
          <a:xfrm>
            <a:off x="971550" y="1701800"/>
            <a:ext cx="2244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Filtros Avanzados</a:t>
            </a:r>
          </a:p>
        </p:txBody>
      </p:sp>
      <p:sp>
        <p:nvSpPr>
          <p:cNvPr id="12" name="Flecha derecha 11"/>
          <p:cNvSpPr/>
          <p:nvPr/>
        </p:nvSpPr>
        <p:spPr>
          <a:xfrm rot="906970">
            <a:off x="7664450" y="3581400"/>
            <a:ext cx="720725" cy="7143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31079" name="CuadroTexto 12"/>
          <p:cNvSpPr txBox="1">
            <a:spLocks noChangeArrowheads="1"/>
          </p:cNvSpPr>
          <p:nvPr/>
        </p:nvSpPr>
        <p:spPr bwMode="auto">
          <a:xfrm>
            <a:off x="5148263" y="3198813"/>
            <a:ext cx="2425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pPr algn="ctr"/>
            <a:r>
              <a:rPr lang="es-MX" altLang="es-MX" sz="1400"/>
              <a:t>Hacer clic para desplegar </a:t>
            </a:r>
          </a:p>
          <a:p>
            <a:pPr algn="ctr"/>
            <a:r>
              <a:rPr lang="es-MX" altLang="es-MX" sz="1400"/>
              <a:t>los Filtros Avanzados</a:t>
            </a:r>
          </a:p>
        </p:txBody>
      </p:sp>
      <p:sp>
        <p:nvSpPr>
          <p:cNvPr id="131080" name="CuadroTexto 22"/>
          <p:cNvSpPr txBox="1">
            <a:spLocks noChangeArrowheads="1"/>
          </p:cNvSpPr>
          <p:nvPr/>
        </p:nvSpPr>
        <p:spPr bwMode="auto">
          <a:xfrm>
            <a:off x="971550" y="2454275"/>
            <a:ext cx="756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defRPr>
            </a:lvl9pPr>
          </a:lstStyle>
          <a:p>
            <a:r>
              <a:rPr lang="es-MX" altLang="es-MX"/>
              <a:t>Estos filtros permiten realizar una consulta específica por criterio.</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Personalizado 7">
      <a:dk1>
        <a:srgbClr val="111111"/>
      </a:dk1>
      <a:lt1>
        <a:sysClr val="window" lastClr="FFFFFF"/>
      </a:lt1>
      <a:dk2>
        <a:srgbClr val="2C2114"/>
      </a:dk2>
      <a:lt2>
        <a:srgbClr val="E5DEDB"/>
      </a:lt2>
      <a:accent1>
        <a:srgbClr val="EAB800"/>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5160</TotalTime>
  <Words>3206</Words>
  <Application>Microsoft Office PowerPoint</Application>
  <PresentationFormat>Presentación en pantalla (4:3)</PresentationFormat>
  <Paragraphs>424</Paragraphs>
  <Slides>107</Slides>
  <Notes>16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107</vt:i4>
      </vt:variant>
    </vt:vector>
  </HeadingPairs>
  <TitlesOfParts>
    <vt:vector size="116" baseType="lpstr">
      <vt:lpstr>Arial</vt:lpstr>
      <vt:lpstr>Arial Narrow</vt:lpstr>
      <vt:lpstr>Calibri</vt:lpstr>
      <vt:lpstr>Lucida Sans Unicode</vt:lpstr>
      <vt:lpstr>Verdana</vt:lpstr>
      <vt:lpstr>Wingdings</vt:lpstr>
      <vt:lpstr>Wingdings 2</vt:lpstr>
      <vt:lpstr>Wingdings 3</vt:lpstr>
      <vt:lpstr>Concurrencia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Campos tipo Tabla</vt:lpstr>
      <vt:lpstr>Presentación de PowerPoint</vt:lpstr>
      <vt:lpstr>Presentación de PowerPoint</vt:lpstr>
      <vt:lpstr>Formatos carga masiva (Excel): Campos tipo “Tabla”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Soporte Técnico / Niveles de Atención</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PRIVACIDAD EN LA RED</dc:title>
  <dc:creator>Yolli Garcia Alvarez</dc:creator>
  <cp:lastModifiedBy>Esmeralda Méndez</cp:lastModifiedBy>
  <cp:revision>482</cp:revision>
  <cp:lastPrinted>2016-09-08T01:13:30Z</cp:lastPrinted>
  <dcterms:created xsi:type="dcterms:W3CDTF">2016-05-30T05:28:17Z</dcterms:created>
  <dcterms:modified xsi:type="dcterms:W3CDTF">2019-04-23T05:38:11Z</dcterms:modified>
</cp:coreProperties>
</file>