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9BC29-AB8E-644C-8EB0-025682FC925D}" type="datetimeFigureOut">
              <a:rPr lang="es-ES_tradnl" smtClean="0"/>
              <a:t>08/09/2017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189FB-8536-A944-BDA6-6D733BE7AD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049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59F-DE2C-46C7-9AB4-64C090AA8E33}" type="datetimeFigureOut">
              <a:rPr lang="es-MX" smtClean="0"/>
              <a:t>08/09/2017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3E92-FA42-47B7-8E9D-6232B5363C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304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59F-DE2C-46C7-9AB4-64C090AA8E33}" type="datetimeFigureOut">
              <a:rPr lang="es-MX" smtClean="0"/>
              <a:t>08/09/2017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3E92-FA42-47B7-8E9D-6232B5363C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17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59F-DE2C-46C7-9AB4-64C090AA8E33}" type="datetimeFigureOut">
              <a:rPr lang="es-MX" smtClean="0"/>
              <a:t>08/09/2017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3E92-FA42-47B7-8E9D-6232B5363C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55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59F-DE2C-46C7-9AB4-64C090AA8E33}" type="datetimeFigureOut">
              <a:rPr lang="es-MX" smtClean="0"/>
              <a:t>08/09/2017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3E92-FA42-47B7-8E9D-6232B5363C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53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59F-DE2C-46C7-9AB4-64C090AA8E33}" type="datetimeFigureOut">
              <a:rPr lang="es-MX" smtClean="0"/>
              <a:t>08/09/2017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3E92-FA42-47B7-8E9D-6232B5363C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415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59F-DE2C-46C7-9AB4-64C090AA8E33}" type="datetimeFigureOut">
              <a:rPr lang="es-MX" smtClean="0"/>
              <a:t>08/09/2017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3E92-FA42-47B7-8E9D-6232B5363C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065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59F-DE2C-46C7-9AB4-64C090AA8E33}" type="datetimeFigureOut">
              <a:rPr lang="es-MX" smtClean="0"/>
              <a:t>08/09/2017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3E92-FA42-47B7-8E9D-6232B5363C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9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59F-DE2C-46C7-9AB4-64C090AA8E33}" type="datetimeFigureOut">
              <a:rPr lang="es-MX" smtClean="0"/>
              <a:t>08/09/2017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3E92-FA42-47B7-8E9D-6232B5363C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674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59F-DE2C-46C7-9AB4-64C090AA8E33}" type="datetimeFigureOut">
              <a:rPr lang="es-MX" smtClean="0"/>
              <a:t>08/09/2017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3E92-FA42-47B7-8E9D-6232B5363C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01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59F-DE2C-46C7-9AB4-64C090AA8E33}" type="datetimeFigureOut">
              <a:rPr lang="es-MX" smtClean="0"/>
              <a:t>08/09/2017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3E92-FA42-47B7-8E9D-6232B5363C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23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59F-DE2C-46C7-9AB4-64C090AA8E33}" type="datetimeFigureOut">
              <a:rPr lang="es-MX" smtClean="0"/>
              <a:t>08/09/2017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3E92-FA42-47B7-8E9D-6232B5363C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653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59F-DE2C-46C7-9AB4-64C090AA8E33}" type="datetimeFigureOut">
              <a:rPr lang="es-MX" smtClean="0"/>
              <a:t>08/09/2017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83E92-FA42-47B7-8E9D-6232B5363C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13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ureliocontreras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5799" r="104" b="15700"/>
          <a:stretch/>
        </p:blipFill>
        <p:spPr>
          <a:xfrm>
            <a:off x="12700" y="1143000"/>
            <a:ext cx="12179300" cy="571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"/>
            <a:ext cx="12179300" cy="1143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52600" y="427216"/>
            <a:ext cx="86487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Riesgos 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 responsabilidades del periodismo en el combate a la corrupción</a:t>
            </a: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/>
            <a:endParaRPr lang="es-MX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s-MX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Lic. Aurelio Contreras Moreno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6" y="50016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90530" y="271215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b="1" dirty="0" smtClean="0">
                <a:solidFill>
                  <a:prstClr val="black"/>
                </a:solidFill>
                <a:latin typeface="ArialMT" charset="0"/>
              </a:rPr>
              <a:t>Socialización de la cultura de la legalidad -medios de comunicación: </a:t>
            </a:r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herramientas, alcance y posibilidades para acercarse a sus públicos.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6" y="48111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175412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b="1" dirty="0" smtClean="0">
                <a:solidFill>
                  <a:prstClr val="black"/>
                </a:solidFill>
                <a:latin typeface="ArialMT" charset="0"/>
              </a:rPr>
              <a:t>Medios de comunicación = brazos de la Cultura de la Legalidad: </a:t>
            </a:r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vigilancia del poder político y económico para que cumplan de acuerdo con la ley con sus obligaciones, y si no lo hacen, exponerlo ante la sociedad. </a:t>
            </a:r>
          </a:p>
          <a:p>
            <a:pPr algn="just"/>
            <a:r>
              <a:rPr lang="es-MX" sz="2400" i="1" dirty="0" smtClean="0">
                <a:solidFill>
                  <a:prstClr val="black"/>
                </a:solidFill>
                <a:latin typeface="ArialMT" charset="0"/>
              </a:rPr>
              <a:t>Es ésta la responsabilidad del periodismo en el combate a la corrupción.</a:t>
            </a:r>
            <a:endParaRPr lang="es-MX" sz="2400" i="1" dirty="0" smtClean="0">
              <a:solidFill>
                <a:prstClr val="black"/>
              </a:solidFill>
              <a:latin typeface="Helvetica" charset="0"/>
            </a:endParaRPr>
          </a:p>
          <a:p>
            <a:pPr algn="just"/>
            <a:r>
              <a:rPr lang="sk-SK" sz="2400" dirty="0">
                <a:solidFill>
                  <a:prstClr val="black"/>
                </a:solidFill>
                <a:latin typeface="ArialMT" charset="0"/>
              </a:rPr>
              <a:t> </a:t>
            </a:r>
            <a:endParaRPr lang="sk-SK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6" y="50016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90530" y="28719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¿Los medios de comunicación y los periodistas somos de verdad promotores de la cultura de la legalidad?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6" y="48111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69265" y="3105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2400" b="1" dirty="0">
                <a:solidFill>
                  <a:prstClr val="black"/>
                </a:solidFill>
                <a:latin typeface="ArialMT" charset="0"/>
              </a:rPr>
              <a:t>Resistencias + impunidad= frustración: </a:t>
            </a:r>
            <a:r>
              <a:rPr lang="es-ES_tradnl" sz="2400" dirty="0">
                <a:solidFill>
                  <a:prstClr val="black"/>
                </a:solidFill>
                <a:latin typeface="ArialMT" charset="0"/>
              </a:rPr>
              <a:t>“no va a pasar nada</a:t>
            </a:r>
            <a:r>
              <a:rPr lang="es-ES_tradnl" sz="2400" dirty="0" smtClean="0">
                <a:solidFill>
                  <a:prstClr val="black"/>
                </a:solidFill>
                <a:latin typeface="ArialMT" charset="0"/>
              </a:rPr>
              <a:t>”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293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5" b="6942"/>
          <a:stretch/>
        </p:blipFill>
        <p:spPr>
          <a:xfrm>
            <a:off x="0" y="0"/>
            <a:ext cx="12192000" cy="70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6" y="4811136"/>
            <a:ext cx="1573937" cy="175875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53761" y="266508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2400" dirty="0">
                <a:solidFill>
                  <a:prstClr val="black"/>
                </a:solidFill>
                <a:latin typeface="ArialMT" charset="0"/>
              </a:rPr>
              <a:t>La violencia contra los periodistas ha crecido de forma notable, desde el poder público y los poderes fácticos, como la delincuencia organizada.</a:t>
            </a:r>
            <a:endParaRPr lang="es-ES_tradnl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6" y="50016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66288" y="269301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La violencia contra periodistas vulnera el derecho de la sociedad en general a buscar y recibir todo tipo de información e ideas de manera pacífica y libre.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6" y="48111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66288" y="157149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b="1" dirty="0" smtClean="0">
                <a:solidFill>
                  <a:prstClr val="black"/>
                </a:solidFill>
                <a:latin typeface="ArialMT" charset="0"/>
              </a:rPr>
              <a:t>Corte Interamericana de Derechos Humanos: </a:t>
            </a:r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es fundamental que los periodistas que laboran en los medios de comunicación gocen de la protección y de la independencia necesarias para realizar sus funciones a cabalidad, ya que son ellos quienes mantienen informada a la sociedad, requisito indispensable para que ésta goce de una plena libertad y el debate público se fortalezca.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6" y="50016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179355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b="1" dirty="0" smtClean="0">
                <a:solidFill>
                  <a:prstClr val="black"/>
                </a:solidFill>
                <a:latin typeface="ArialMT" charset="0"/>
              </a:rPr>
              <a:t>Relatoría Especial sobre la Promoción y Protección del Derecho a la Libertad de Opinión y Expresión de las Naciones Unidas: </a:t>
            </a:r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un ataque contra un periodista es “un atentado contra los principios de transparencia y rendición de cuentas, así como contra el derecho a tener opiniones y participar en debates públicos, que son esenciales en una democracia”.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6" y="48111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21152" y="250745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k-SK" sz="2400" dirty="0" smtClean="0">
                <a:solidFill>
                  <a:prstClr val="black"/>
                </a:solidFill>
                <a:latin typeface="ArialMT" charset="0"/>
              </a:rPr>
              <a:t>“</a:t>
            </a:r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Cuando tales delitos quedan impunes, esto fomenta la reiteración de actos violentos similares y puede resultar en el silenciamiento y en la autocensura de los comunicadores</a:t>
            </a:r>
            <a:r>
              <a:rPr lang="sk-SK" sz="2400" dirty="0" smtClean="0">
                <a:solidFill>
                  <a:prstClr val="black"/>
                </a:solidFill>
                <a:latin typeface="ArialMT" charset="0"/>
              </a:rPr>
              <a:t>“ </a:t>
            </a:r>
            <a:endParaRPr lang="sk-SK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6" y="5001636"/>
            <a:ext cx="1573937" cy="175875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75099" y="28450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2400" dirty="0">
                <a:solidFill>
                  <a:prstClr val="black"/>
                </a:solidFill>
                <a:latin typeface="ArialMT" charset="0"/>
              </a:rPr>
              <a:t>“Una noticia es aquello que alguien no quiere que se publique. El resto son relaciones públicas</a:t>
            </a:r>
            <a:r>
              <a:rPr lang="es-ES_tradnl" sz="2400" dirty="0" smtClean="0">
                <a:solidFill>
                  <a:prstClr val="black"/>
                </a:solidFill>
                <a:latin typeface="ArialMT" charset="0"/>
              </a:rPr>
              <a:t>”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3335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6" y="50016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212340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k-SK" sz="2400" dirty="0" smtClean="0">
                <a:solidFill>
                  <a:prstClr val="black"/>
                </a:solidFill>
                <a:latin typeface="ArialMT" charset="0"/>
              </a:rPr>
              <a:t>“</a:t>
            </a:r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La impunidad genera un fuerte efecto inhibitorio en el ejercicio de la libertad de expresión. Las consecuencias para la democracia, que depende de un intercambio libre, abierto y dinámico de ideas e información, son particularmente graves”, puntualiza la ONU.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36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6" y="50016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214950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2400" dirty="0">
                <a:solidFill>
                  <a:prstClr val="black"/>
                </a:solidFill>
                <a:latin typeface="ArialMT" charset="0"/>
              </a:rPr>
              <a:t>Tres reporteros han sido asesinados en territorio veracruzano en lo que va de la administración de Miguel Ángel </a:t>
            </a:r>
            <a:r>
              <a:rPr lang="es-ES_tradnl" sz="2400" dirty="0" err="1">
                <a:solidFill>
                  <a:prstClr val="black"/>
                </a:solidFill>
                <a:latin typeface="ArialMT" charset="0"/>
              </a:rPr>
              <a:t>Yunes</a:t>
            </a:r>
            <a:r>
              <a:rPr lang="es-ES_tradnl" sz="2400" dirty="0">
                <a:solidFill>
                  <a:prstClr val="black"/>
                </a:solidFill>
                <a:latin typeface="ArialMT" charset="0"/>
              </a:rPr>
              <a:t> Linares:</a:t>
            </a:r>
            <a:endParaRPr lang="es-ES_tradnl" sz="2400" dirty="0">
              <a:solidFill>
                <a:prstClr val="black"/>
              </a:solidFill>
              <a:latin typeface="Helvetica" charset="0"/>
            </a:endParaRPr>
          </a:p>
          <a:p>
            <a:pPr marL="1257300" lvl="2" indent="-342900" algn="just">
              <a:buFont typeface="Wingdings" charset="2"/>
              <a:buChar char="§"/>
            </a:pPr>
            <a:r>
              <a:rPr lang="es-ES_tradnl" sz="2400" dirty="0" smtClean="0">
                <a:solidFill>
                  <a:prstClr val="black"/>
                </a:solidFill>
                <a:latin typeface="ArialMT" charset="0"/>
              </a:rPr>
              <a:t>Ricardo </a:t>
            </a:r>
            <a:r>
              <a:rPr lang="es-ES_tradnl" sz="2400" dirty="0" err="1">
                <a:solidFill>
                  <a:prstClr val="black"/>
                </a:solidFill>
                <a:latin typeface="ArialMT" charset="0"/>
              </a:rPr>
              <a:t>Monlui</a:t>
            </a:r>
            <a:endParaRPr lang="es-ES_tradnl" sz="2400" dirty="0">
              <a:solidFill>
                <a:prstClr val="black"/>
              </a:solidFill>
              <a:latin typeface="Helvetica" charset="0"/>
            </a:endParaRPr>
          </a:p>
          <a:p>
            <a:pPr marL="1257300" lvl="2" indent="-342900" algn="just">
              <a:buFont typeface="Wingdings" charset="2"/>
              <a:buChar char="§"/>
            </a:pPr>
            <a:r>
              <a:rPr lang="es-ES_tradnl" sz="2400" dirty="0" smtClean="0">
                <a:solidFill>
                  <a:prstClr val="black"/>
                </a:solidFill>
                <a:latin typeface="ArialMT" charset="0"/>
              </a:rPr>
              <a:t>Cándido </a:t>
            </a:r>
            <a:r>
              <a:rPr lang="es-ES_tradnl" sz="2400" dirty="0">
                <a:solidFill>
                  <a:prstClr val="black"/>
                </a:solidFill>
                <a:latin typeface="ArialMT" charset="0"/>
              </a:rPr>
              <a:t>Ríos</a:t>
            </a:r>
            <a:endParaRPr lang="es-ES_tradnl" sz="2400" dirty="0">
              <a:solidFill>
                <a:prstClr val="black"/>
              </a:solidFill>
              <a:latin typeface="Helvetica" charset="0"/>
            </a:endParaRPr>
          </a:p>
          <a:p>
            <a:pPr marL="1257300" lvl="2" indent="-342900" algn="just">
              <a:buFont typeface="Wingdings" charset="2"/>
              <a:buChar char="§"/>
            </a:pPr>
            <a:r>
              <a:rPr lang="es-ES_tradnl" sz="2400" dirty="0" smtClean="0">
                <a:solidFill>
                  <a:prstClr val="black"/>
                </a:solidFill>
                <a:latin typeface="ArialMT" charset="0"/>
              </a:rPr>
              <a:t>Edwin </a:t>
            </a:r>
            <a:r>
              <a:rPr lang="es-ES_tradnl" sz="2400" dirty="0">
                <a:solidFill>
                  <a:prstClr val="black"/>
                </a:solidFill>
                <a:latin typeface="ArialMT" charset="0"/>
              </a:rPr>
              <a:t>Rivera Paz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598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30"/>
            <a:ext cx="12192000" cy="67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6" y="4811136"/>
            <a:ext cx="1573937" cy="175875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84576" y="199211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  <a:latin typeface="ArialMT" charset="0"/>
              </a:rPr>
              <a:t>CONCLUSIONES</a:t>
            </a:r>
            <a:endParaRPr lang="es-ES_tradnl" sz="2400" b="1" dirty="0">
              <a:solidFill>
                <a:prstClr val="black"/>
              </a:solidFill>
              <a:latin typeface="Helvetica" charset="0"/>
            </a:endParaRPr>
          </a:p>
          <a:p>
            <a:pPr algn="just"/>
            <a:endParaRPr lang="es-ES_tradnl" sz="2400" dirty="0">
              <a:solidFill>
                <a:prstClr val="black"/>
              </a:solidFill>
              <a:latin typeface="Helvetica" charset="0"/>
            </a:endParaRPr>
          </a:p>
          <a:p>
            <a:pPr algn="just"/>
            <a:r>
              <a:rPr lang="es-ES_tradnl" sz="2400" dirty="0">
                <a:solidFill>
                  <a:prstClr val="black"/>
                </a:solidFill>
                <a:latin typeface="ArialMT" charset="0"/>
              </a:rPr>
              <a:t>El periodismo libre y crítico juega un papel fundamental en la rendición de cuentas y en el combate a la corrupción, en México y en todo el mundo. Tanto, que su existencia es fundamental en los estados que se asumen como democráticos.</a:t>
            </a:r>
            <a:endParaRPr lang="es-ES_tradnl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6" y="50016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84576" y="214110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Los periodistas no son jueces ni les corresponde esa función. Su tarea es brindar información y datos verídicos para que la opinión pública tenga elementos para normar su criterio, y para que, en caso de aportar pruebas suficientes, las autoridades procedan en consecuencia.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6" y="48111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213348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El trabajo periodístico sufre un permanente asedio de los entes de poder político, económico y fáctico, que en los últimos años se ha elevado en sus niveles de violencia, lo cual atenta contra la libertad de expresión y de información de toda la sociedad.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6" y="48111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28931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El periodismo cumple con una función social y tiene responsabilidades para con su público.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6" y="50016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21152" y="286809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El buen periodismo es posible. Pero necesita ser protegido por la misma sociedad a la que da voz.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6" y="48111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55088" y="28497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Sólo con periodistas libres se puede aspirar a una sociedad libre, justa y democrática.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6" y="48111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549714" y="542427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2400" dirty="0" smtClean="0">
                <a:latin typeface="ArialMT" charset="0"/>
                <a:hlinkClick r:id="rId3"/>
              </a:rPr>
              <a:t>aureliocontreras@gmail.com</a:t>
            </a:r>
            <a:endParaRPr lang="es-MX" sz="2400" dirty="0" smtClean="0">
              <a:latin typeface="ArialMT" charset="0"/>
            </a:endParaRPr>
          </a:p>
          <a:p>
            <a:pPr algn="r"/>
            <a:r>
              <a:rPr lang="es-MX" sz="2400" dirty="0" smtClean="0">
                <a:latin typeface="ArialMT" charset="0"/>
              </a:rPr>
              <a:t>@</a:t>
            </a:r>
            <a:r>
              <a:rPr lang="es-MX" sz="2400" dirty="0" err="1" smtClean="0">
                <a:latin typeface="ArialMT" charset="0"/>
              </a:rPr>
              <a:t>yeyocontreras</a:t>
            </a:r>
            <a:endParaRPr lang="es-MX" sz="24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6" y="50016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172250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b="1" dirty="0" smtClean="0">
                <a:solidFill>
                  <a:prstClr val="black"/>
                </a:solidFill>
                <a:latin typeface="ArialMT" charset="0"/>
              </a:rPr>
              <a:t>Código Internacional de Ética Periodística de la Unesco: </a:t>
            </a:r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la información se comprende como un bien social y no como un simple producto. Esto significa que el periodista comparte la responsabilidad de la información transmitida y es responsable no sólo frente a los que dominan los medios de comunicación, sino frente al gran público.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6" y="48111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230756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b="1" dirty="0" smtClean="0">
                <a:solidFill>
                  <a:prstClr val="black"/>
                </a:solidFill>
                <a:latin typeface="ArialMT" charset="0"/>
              </a:rPr>
              <a:t>Declaración de Principios del Programa Latinoamericano de Periodismo: </a:t>
            </a:r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la función principal del periodismo es la búsqueda y difusión de la verdad sobre asuntos de interés público y la defensa de los valores esenciales del ser humano.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6" y="50016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154147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b="1" dirty="0" smtClean="0">
                <a:solidFill>
                  <a:prstClr val="black"/>
                </a:solidFill>
                <a:latin typeface="ArialMT" charset="0"/>
              </a:rPr>
              <a:t>Declaración sobre Libertad de Expresión y de Información adoptada por el Comité de Ministros del Consejo de Europa: </a:t>
            </a:r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la libertad de expresión y de información es necesaria para el desarrollo social, económico, cultural y político de todo ser humano, y constituye una condición para el progreso armónico de los grupos sociales y culturales, las naciones y la comunidad internacional.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6" y="4811136"/>
            <a:ext cx="1573937" cy="175875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76353" y="250950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2400" dirty="0">
                <a:solidFill>
                  <a:prstClr val="black"/>
                </a:solidFill>
                <a:latin typeface="ArialMT" charset="0"/>
              </a:rPr>
              <a:t>La información periodística es un bien público, al cual la sociedad tiene derecho a acceder con veracidad, imparcialidad y equilibrio. Y su arma más poderosa es la libertad de expresión.</a:t>
            </a:r>
            <a:endParaRPr lang="es-ES_tradnl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6" y="50016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211618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b="1" dirty="0" smtClean="0">
                <a:solidFill>
                  <a:prstClr val="black"/>
                </a:solidFill>
                <a:latin typeface="ArialMT" charset="0"/>
              </a:rPr>
              <a:t>Corte Interamericana de Derechos Humanos: </a:t>
            </a:r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la libertad de expresión es una piedra angular en la existencia misma de una sociedad democrática; por ende, es posible afirmar que una sociedad que no está bien informada no es plenamente libre.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6" y="4811136"/>
            <a:ext cx="1573937" cy="175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90530" y="175412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b="1" dirty="0" smtClean="0">
                <a:solidFill>
                  <a:prstClr val="black"/>
                </a:solidFill>
                <a:latin typeface="ArialMT" charset="0"/>
              </a:rPr>
              <a:t>Cultura de la Legalidad: </a:t>
            </a:r>
            <a:r>
              <a:rPr lang="es-MX" sz="2400" dirty="0" smtClean="0">
                <a:solidFill>
                  <a:prstClr val="black"/>
                </a:solidFill>
                <a:latin typeface="ArialMT" charset="0"/>
              </a:rPr>
              <a:t>el respeto a las leyes y el apego a las mismas como una forma de vida. Tiene como premisa la existencia de una sociedad informada de sus leyes y conocedora de las instituciones y organismos que conforman su estructura económica, política y social, ya que en tanto más conozca de sí misma, será participativa e involucrada en su desarrollo.</a:t>
            </a:r>
            <a:endParaRPr lang="es-MX" sz="24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926</Words>
  <Application>Microsoft Office PowerPoint</Application>
  <PresentationFormat>Panorámica</PresentationFormat>
  <Paragraphs>37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ArialMT</vt:lpstr>
      <vt:lpstr>Calibri</vt:lpstr>
      <vt:lpstr>Calibri Light</vt:lpstr>
      <vt:lpstr>Courier New</vt:lpstr>
      <vt:lpstr>Helvetica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Mónica Mendoza</dc:creator>
  <cp:lastModifiedBy>Aurelio Contreras Moreno</cp:lastModifiedBy>
  <cp:revision>24</cp:revision>
  <dcterms:created xsi:type="dcterms:W3CDTF">2017-09-07T04:29:37Z</dcterms:created>
  <dcterms:modified xsi:type="dcterms:W3CDTF">2017-09-08T06:19:28Z</dcterms:modified>
</cp:coreProperties>
</file>