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4" r:id="rId3"/>
    <p:sldId id="353" r:id="rId4"/>
    <p:sldId id="354" r:id="rId5"/>
    <p:sldId id="355" r:id="rId6"/>
    <p:sldId id="356" r:id="rId7"/>
    <p:sldId id="357" r:id="rId8"/>
    <p:sldId id="359" r:id="rId9"/>
    <p:sldId id="360" r:id="rId10"/>
    <p:sldId id="337" r:id="rId11"/>
    <p:sldId id="289" r:id="rId12"/>
    <p:sldId id="302" r:id="rId13"/>
    <p:sldId id="341" r:id="rId14"/>
    <p:sldId id="342" r:id="rId15"/>
    <p:sldId id="343" r:id="rId16"/>
    <p:sldId id="349" r:id="rId17"/>
    <p:sldId id="348" r:id="rId18"/>
    <p:sldId id="364" r:id="rId19"/>
    <p:sldId id="361" r:id="rId20"/>
    <p:sldId id="350" r:id="rId21"/>
    <p:sldId id="362" r:id="rId22"/>
    <p:sldId id="363" r:id="rId23"/>
    <p:sldId id="347" r:id="rId24"/>
    <p:sldId id="365" r:id="rId25"/>
    <p:sldId id="366" r:id="rId26"/>
    <p:sldId id="344" r:id="rId27"/>
    <p:sldId id="358" r:id="rId28"/>
    <p:sldId id="346" r:id="rId2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CC"/>
    <a:srgbClr val="FFCC00"/>
    <a:srgbClr val="7A0000"/>
    <a:srgbClr val="0066FF"/>
    <a:srgbClr val="CC9900"/>
    <a:srgbClr val="006600"/>
    <a:srgbClr val="339933"/>
    <a:srgbClr val="0033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9200" autoAdjust="0"/>
  </p:normalViewPr>
  <p:slideViewPr>
    <p:cSldViewPr>
      <p:cViewPr>
        <p:scale>
          <a:sx n="100" d="100"/>
          <a:sy n="100" d="100"/>
        </p:scale>
        <p:origin x="197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Calificación</c:v>
                </c:pt>
              </c:strCache>
            </c:strRef>
          </c:tx>
          <c:spPr>
            <a:ln>
              <a:solidFill>
                <a:schemeClr val="tx2"/>
              </a:solidFill>
            </a:ln>
          </c:spPr>
          <c:dLbls>
            <c:numFmt formatCode="#,##0" sourceLinked="0"/>
            <c:spPr>
              <a:noFill/>
              <a:ln>
                <a:noFill/>
              </a:ln>
              <a:effectLst/>
            </c:spPr>
            <c:txPr>
              <a:bodyPr/>
              <a:lstStyle/>
              <a:p>
                <a:pPr>
                  <a:defRPr sz="1100" b="1"/>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Hoja1!$B$2:$B$22</c:f>
              <c:numCache>
                <c:formatCode>0</c:formatCode>
                <c:ptCount val="21"/>
                <c:pt idx="0">
                  <c:v>31</c:v>
                </c:pt>
                <c:pt idx="1">
                  <c:v>33</c:v>
                </c:pt>
                <c:pt idx="2">
                  <c:v>26</c:v>
                </c:pt>
                <c:pt idx="3">
                  <c:v>33</c:v>
                </c:pt>
                <c:pt idx="4">
                  <c:v>34</c:v>
                </c:pt>
                <c:pt idx="5">
                  <c:v>33</c:v>
                </c:pt>
                <c:pt idx="6">
                  <c:v>37</c:v>
                </c:pt>
                <c:pt idx="7">
                  <c:v>36</c:v>
                </c:pt>
                <c:pt idx="8">
                  <c:v>36</c:v>
                </c:pt>
                <c:pt idx="9">
                  <c:v>36</c:v>
                </c:pt>
                <c:pt idx="10">
                  <c:v>35</c:v>
                </c:pt>
                <c:pt idx="11">
                  <c:v>33</c:v>
                </c:pt>
                <c:pt idx="12">
                  <c:v>35</c:v>
                </c:pt>
                <c:pt idx="13">
                  <c:v>36</c:v>
                </c:pt>
                <c:pt idx="14">
                  <c:v>33</c:v>
                </c:pt>
                <c:pt idx="15">
                  <c:v>31</c:v>
                </c:pt>
                <c:pt idx="16">
                  <c:v>30</c:v>
                </c:pt>
                <c:pt idx="17">
                  <c:v>34</c:v>
                </c:pt>
                <c:pt idx="18">
                  <c:v>34</c:v>
                </c:pt>
                <c:pt idx="19">
                  <c:v>35</c:v>
                </c:pt>
                <c:pt idx="20">
                  <c:v>30</c:v>
                </c:pt>
              </c:numCache>
            </c:numRef>
          </c:val>
          <c:smooth val="0"/>
          <c:extLst>
            <c:ext xmlns:c16="http://schemas.microsoft.com/office/drawing/2014/chart" uri="{C3380CC4-5D6E-409C-BE32-E72D297353CC}">
              <c16:uniqueId val="{00000000-D820-4AD8-83C5-A4445E6977DB}"/>
            </c:ext>
          </c:extLst>
        </c:ser>
        <c:ser>
          <c:idx val="1"/>
          <c:order val="1"/>
          <c:tx>
            <c:strRef>
              <c:f>Hoja1!$C$1</c:f>
              <c:strCache>
                <c:ptCount val="1"/>
                <c:pt idx="0">
                  <c:v>Lugar Ranking</c:v>
                </c:pt>
              </c:strCache>
            </c:strRef>
          </c:tx>
          <c:spPr>
            <a:ln>
              <a:solidFill>
                <a:schemeClr val="accent3">
                  <a:lumMod val="50000"/>
                </a:schemeClr>
              </a:solidFill>
            </a:ln>
          </c:spPr>
          <c:marker>
            <c:spPr>
              <a:solidFill>
                <a:schemeClr val="accent3">
                  <a:lumMod val="75000"/>
                </a:schemeClr>
              </a:solidFill>
              <a:ln>
                <a:solidFill>
                  <a:schemeClr val="accent3">
                    <a:lumMod val="75000"/>
                  </a:schemeClr>
                </a:solidFill>
              </a:ln>
            </c:spPr>
          </c:marker>
          <c:dLbls>
            <c:spPr>
              <a:noFill/>
              <a:ln>
                <a:noFill/>
              </a:ln>
              <a:effectLst/>
            </c:spPr>
            <c:txPr>
              <a:bodyPr/>
              <a:lstStyle/>
              <a:p>
                <a:pPr>
                  <a:defRPr sz="11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Hoja1!$C$2:$C$22</c:f>
              <c:numCache>
                <c:formatCode>0</c:formatCode>
                <c:ptCount val="21"/>
                <c:pt idx="0">
                  <c:v>32</c:v>
                </c:pt>
                <c:pt idx="1">
                  <c:v>38</c:v>
                </c:pt>
                <c:pt idx="2">
                  <c:v>47</c:v>
                </c:pt>
                <c:pt idx="3">
                  <c:v>55</c:v>
                </c:pt>
                <c:pt idx="4">
                  <c:v>58</c:v>
                </c:pt>
                <c:pt idx="5">
                  <c:v>59</c:v>
                </c:pt>
                <c:pt idx="6">
                  <c:v>51</c:v>
                </c:pt>
                <c:pt idx="7">
                  <c:v>57</c:v>
                </c:pt>
                <c:pt idx="8">
                  <c:v>64</c:v>
                </c:pt>
                <c:pt idx="9">
                  <c:v>64</c:v>
                </c:pt>
                <c:pt idx="10">
                  <c:v>65</c:v>
                </c:pt>
                <c:pt idx="11">
                  <c:v>70</c:v>
                </c:pt>
                <c:pt idx="12">
                  <c:v>72</c:v>
                </c:pt>
                <c:pt idx="13">
                  <c:v>72</c:v>
                </c:pt>
                <c:pt idx="14">
                  <c:v>89</c:v>
                </c:pt>
                <c:pt idx="15">
                  <c:v>98</c:v>
                </c:pt>
                <c:pt idx="16">
                  <c:v>100</c:v>
                </c:pt>
                <c:pt idx="17">
                  <c:v>105</c:v>
                </c:pt>
                <c:pt idx="18">
                  <c:v>106</c:v>
                </c:pt>
                <c:pt idx="19">
                  <c:v>103</c:v>
                </c:pt>
                <c:pt idx="20">
                  <c:v>123</c:v>
                </c:pt>
              </c:numCache>
            </c:numRef>
          </c:val>
          <c:smooth val="0"/>
          <c:extLst>
            <c:ext xmlns:c16="http://schemas.microsoft.com/office/drawing/2014/chart" uri="{C3380CC4-5D6E-409C-BE32-E72D297353CC}">
              <c16:uniqueId val="{00000001-D820-4AD8-83C5-A4445E6977DB}"/>
            </c:ext>
          </c:extLst>
        </c:ser>
        <c:dLbls>
          <c:showLegendKey val="0"/>
          <c:showVal val="0"/>
          <c:showCatName val="0"/>
          <c:showSerName val="0"/>
          <c:showPercent val="0"/>
          <c:showBubbleSize val="0"/>
        </c:dLbls>
        <c:marker val="1"/>
        <c:smooth val="0"/>
        <c:axId val="1856950272"/>
        <c:axId val="1856950816"/>
      </c:lineChart>
      <c:catAx>
        <c:axId val="1856950272"/>
        <c:scaling>
          <c:orientation val="minMax"/>
        </c:scaling>
        <c:delete val="0"/>
        <c:axPos val="b"/>
        <c:numFmt formatCode="General" sourceLinked="1"/>
        <c:majorTickMark val="out"/>
        <c:minorTickMark val="none"/>
        <c:tickLblPos val="nextTo"/>
        <c:txPr>
          <a:bodyPr/>
          <a:lstStyle/>
          <a:p>
            <a:pPr>
              <a:defRPr sz="1100"/>
            </a:pPr>
            <a:endParaRPr lang="es-MX"/>
          </a:p>
        </c:txPr>
        <c:crossAx val="1856950816"/>
        <c:crosses val="autoZero"/>
        <c:auto val="1"/>
        <c:lblAlgn val="ctr"/>
        <c:lblOffset val="100"/>
        <c:noMultiLvlLbl val="0"/>
      </c:catAx>
      <c:valAx>
        <c:axId val="1856950816"/>
        <c:scaling>
          <c:orientation val="minMax"/>
        </c:scaling>
        <c:delete val="1"/>
        <c:axPos val="l"/>
        <c:numFmt formatCode="0" sourceLinked="1"/>
        <c:majorTickMark val="out"/>
        <c:minorTickMark val="none"/>
        <c:tickLblPos val="nextTo"/>
        <c:crossAx val="1856950272"/>
        <c:crosses val="autoZero"/>
        <c:crossBetween val="between"/>
      </c:valAx>
    </c:plotArea>
    <c:legend>
      <c:legendPos val="t"/>
      <c:overlay val="0"/>
      <c:txPr>
        <a:bodyPr/>
        <a:lstStyle/>
        <a:p>
          <a:pPr>
            <a:defRPr sz="1600" b="1"/>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err="1"/>
              <a:t>Índice</a:t>
            </a:r>
            <a:r>
              <a:rPr lang="en-US" sz="1800" dirty="0"/>
              <a:t> de </a:t>
            </a:r>
            <a:r>
              <a:rPr lang="en-US" sz="1800" dirty="0" err="1"/>
              <a:t>corrupción</a:t>
            </a:r>
            <a:r>
              <a:rPr lang="en-US" sz="1800" dirty="0"/>
              <a:t>: 1 = Nada </a:t>
            </a:r>
            <a:r>
              <a:rPr lang="en-US" sz="1800" dirty="0" err="1"/>
              <a:t>corrupto</a:t>
            </a:r>
            <a:r>
              <a:rPr lang="en-US" sz="1800" dirty="0"/>
              <a:t> … 5 </a:t>
            </a:r>
            <a:r>
              <a:rPr lang="en-US" sz="1800" dirty="0" err="1"/>
              <a:t>Muy</a:t>
            </a:r>
            <a:r>
              <a:rPr lang="en-US" sz="1800" dirty="0"/>
              <a:t> </a:t>
            </a:r>
            <a:r>
              <a:rPr lang="en-US" sz="1800" dirty="0" err="1"/>
              <a:t>corrupto</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3511576385758509E-2"/>
          <c:y val="0.20389579057834351"/>
          <c:w val="0.92010619250681203"/>
          <c:h val="0.39739999269306986"/>
        </c:manualLayout>
      </c:layout>
      <c:barChart>
        <c:barDir val="col"/>
        <c:grouping val="clustered"/>
        <c:varyColors val="0"/>
        <c:ser>
          <c:idx val="0"/>
          <c:order val="0"/>
          <c:tx>
            <c:strRef>
              <c:f>Hoja1!$B$1</c:f>
              <c:strCache>
                <c:ptCount val="1"/>
                <c:pt idx="0">
                  <c:v>Índice de corrupción</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06BF-458E-9B15-E31089BD64A0}"/>
              </c:ext>
            </c:extLst>
          </c:dPt>
          <c:dPt>
            <c:idx val="1"/>
            <c:invertIfNegative val="0"/>
            <c:bubble3D val="0"/>
            <c:spPr>
              <a:solidFill>
                <a:srgbClr val="C86866"/>
              </a:solidFill>
              <a:ln>
                <a:noFill/>
              </a:ln>
              <a:effectLst/>
            </c:spPr>
            <c:extLst>
              <c:ext xmlns:c16="http://schemas.microsoft.com/office/drawing/2014/chart" uri="{C3380CC4-5D6E-409C-BE32-E72D297353CC}">
                <c16:uniqueId val="{00000004-06BF-458E-9B15-E31089BD64A0}"/>
              </c:ext>
            </c:extLst>
          </c:dPt>
          <c:dPt>
            <c:idx val="8"/>
            <c:invertIfNegative val="0"/>
            <c:bubble3D val="0"/>
            <c:spPr>
              <a:solidFill>
                <a:srgbClr val="C86866"/>
              </a:solidFill>
              <a:ln>
                <a:noFill/>
              </a:ln>
              <a:effectLst/>
            </c:spPr>
            <c:extLst>
              <c:ext xmlns:c16="http://schemas.microsoft.com/office/drawing/2014/chart" uri="{C3380CC4-5D6E-409C-BE32-E72D297353CC}">
                <c16:uniqueId val="{00000005-06BF-458E-9B15-E31089BD64A0}"/>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02-06BF-458E-9B15-E31089BD64A0}"/>
              </c:ext>
            </c:extLst>
          </c:dPt>
          <c:dPt>
            <c:idx val="11"/>
            <c:invertIfNegative val="0"/>
            <c:bubble3D val="0"/>
            <c:spPr>
              <a:solidFill>
                <a:srgbClr val="BE4D4A"/>
              </a:solidFill>
              <a:ln>
                <a:noFill/>
              </a:ln>
              <a:effectLst/>
            </c:spPr>
            <c:extLst>
              <c:ext xmlns:c16="http://schemas.microsoft.com/office/drawing/2014/chart" uri="{C3380CC4-5D6E-409C-BE32-E72D297353CC}">
                <c16:uniqueId val="{00000003-06BF-458E-9B15-E31089BD64A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Partidos políticos</c:v>
                </c:pt>
                <c:pt idx="1">
                  <c:v>Legislativo</c:v>
                </c:pt>
                <c:pt idx="2">
                  <c:v>Ejército</c:v>
                </c:pt>
                <c:pt idx="3">
                  <c:v>ONG</c:v>
                </c:pt>
                <c:pt idx="4">
                  <c:v>Medios comunicación</c:v>
                </c:pt>
                <c:pt idx="5">
                  <c:v>Organismos religiosos</c:v>
                </c:pt>
                <c:pt idx="6">
                  <c:v>Sector privado</c:v>
                </c:pt>
                <c:pt idx="7">
                  <c:v>Sistema educativo</c:v>
                </c:pt>
                <c:pt idx="8">
                  <c:v>Sistema judicial</c:v>
                </c:pt>
                <c:pt idx="9">
                  <c:v>Sistema de salud</c:v>
                </c:pt>
                <c:pt idx="10">
                  <c:v>Policía</c:v>
                </c:pt>
                <c:pt idx="11">
                  <c:v>Funcionarios públicos</c:v>
                </c:pt>
              </c:strCache>
            </c:strRef>
          </c:cat>
          <c:val>
            <c:numRef>
              <c:f>Hoja1!$B$2:$B$13</c:f>
              <c:numCache>
                <c:formatCode>General</c:formatCode>
                <c:ptCount val="12"/>
                <c:pt idx="0">
                  <c:v>4.5999999999999996</c:v>
                </c:pt>
                <c:pt idx="1">
                  <c:v>4.3</c:v>
                </c:pt>
                <c:pt idx="2">
                  <c:v>3.2</c:v>
                </c:pt>
                <c:pt idx="3">
                  <c:v>3.2</c:v>
                </c:pt>
                <c:pt idx="4">
                  <c:v>3.6</c:v>
                </c:pt>
                <c:pt idx="5">
                  <c:v>3.1</c:v>
                </c:pt>
                <c:pt idx="6">
                  <c:v>3.5</c:v>
                </c:pt>
                <c:pt idx="7">
                  <c:v>3.3</c:v>
                </c:pt>
                <c:pt idx="8">
                  <c:v>4.3</c:v>
                </c:pt>
                <c:pt idx="9">
                  <c:v>3.2</c:v>
                </c:pt>
                <c:pt idx="10">
                  <c:v>4.5999999999999996</c:v>
                </c:pt>
                <c:pt idx="11">
                  <c:v>4.5</c:v>
                </c:pt>
              </c:numCache>
            </c:numRef>
          </c:val>
          <c:extLst>
            <c:ext xmlns:c16="http://schemas.microsoft.com/office/drawing/2014/chart" uri="{C3380CC4-5D6E-409C-BE32-E72D297353CC}">
              <c16:uniqueId val="{00000000-06BF-458E-9B15-E31089BD64A0}"/>
            </c:ext>
          </c:extLst>
        </c:ser>
        <c:dLbls>
          <c:showLegendKey val="0"/>
          <c:showVal val="0"/>
          <c:showCatName val="0"/>
          <c:showSerName val="0"/>
          <c:showPercent val="0"/>
          <c:showBubbleSize val="0"/>
        </c:dLbls>
        <c:gapWidth val="219"/>
        <c:overlap val="-27"/>
        <c:axId val="1856960608"/>
        <c:axId val="1856962784"/>
      </c:barChart>
      <c:catAx>
        <c:axId val="185696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56962784"/>
        <c:crosses val="autoZero"/>
        <c:auto val="1"/>
        <c:lblAlgn val="ctr"/>
        <c:lblOffset val="100"/>
        <c:noMultiLvlLbl val="0"/>
      </c:catAx>
      <c:valAx>
        <c:axId val="1856962784"/>
        <c:scaling>
          <c:orientation val="minMax"/>
        </c:scaling>
        <c:delete val="1"/>
        <c:axPos val="l"/>
        <c:numFmt formatCode="General" sourceLinked="1"/>
        <c:majorTickMark val="none"/>
        <c:minorTickMark val="none"/>
        <c:tickLblPos val="nextTo"/>
        <c:crossAx val="185696060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724676272161842E-2"/>
          <c:y val="1.9966334977455334E-2"/>
          <c:w val="0.67243135250673203"/>
          <c:h val="0.87196050543650283"/>
        </c:manualLayout>
      </c:layout>
      <c:lineChart>
        <c:grouping val="standard"/>
        <c:varyColors val="0"/>
        <c:ser>
          <c:idx val="0"/>
          <c:order val="0"/>
          <c:tx>
            <c:strRef>
              <c:f>Hoja1!$A$2</c:f>
              <c:strCache>
                <c:ptCount val="1"/>
                <c:pt idx="0">
                  <c:v>Médicos</c:v>
                </c:pt>
              </c:strCache>
            </c:strRef>
          </c:tx>
          <c:spPr>
            <a:ln w="44450"/>
          </c:spPr>
          <c:dLbls>
            <c:dLbl>
              <c:idx val="2"/>
              <c:layout>
                <c:manualLayout>
                  <c:x val="-2.6398411000120098E-2"/>
                  <c:y val="-5.4946195778418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9-4245-BC80-03E30EC28196}"/>
                </c:ext>
              </c:extLst>
            </c:dLbl>
            <c:spPr>
              <a:noFill/>
              <a:ln>
                <a:noFill/>
              </a:ln>
              <a:effectLst/>
            </c:spPr>
            <c:txPr>
              <a:bodyPr/>
              <a:lstStyle/>
              <a:p>
                <a:pPr>
                  <a:defRPr sz="13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Hoja1!$B$1:$D$1</c:f>
              <c:strCache>
                <c:ptCount val="3"/>
                <c:pt idx="0">
                  <c:v>2003</c:v>
                </c:pt>
                <c:pt idx="1">
                  <c:v>2005</c:v>
                </c:pt>
                <c:pt idx="2">
                  <c:v>2012</c:v>
                </c:pt>
              </c:strCache>
            </c:strRef>
          </c:cat>
          <c:val>
            <c:numRef>
              <c:f>Hoja1!$B$2:$D$2</c:f>
              <c:numCache>
                <c:formatCode>General</c:formatCode>
                <c:ptCount val="3"/>
                <c:pt idx="0">
                  <c:v>8.1</c:v>
                </c:pt>
                <c:pt idx="1">
                  <c:v>7.8</c:v>
                </c:pt>
                <c:pt idx="2">
                  <c:v>6.6</c:v>
                </c:pt>
              </c:numCache>
            </c:numRef>
          </c:val>
          <c:smooth val="0"/>
          <c:extLst>
            <c:ext xmlns:c16="http://schemas.microsoft.com/office/drawing/2014/chart" uri="{C3380CC4-5D6E-409C-BE32-E72D297353CC}">
              <c16:uniqueId val="{00000001-3339-4245-BC80-03E30EC28196}"/>
            </c:ext>
          </c:extLst>
        </c:ser>
        <c:ser>
          <c:idx val="1"/>
          <c:order val="1"/>
          <c:tx>
            <c:strRef>
              <c:f>Hoja1!$A$3</c:f>
              <c:strCache>
                <c:ptCount val="1"/>
                <c:pt idx="0">
                  <c:v>Iglesia</c:v>
                </c:pt>
              </c:strCache>
            </c:strRef>
          </c:tx>
          <c:spPr>
            <a:ln w="44450"/>
          </c:spPr>
          <c:dLbls>
            <c:dLbl>
              <c:idx val="0"/>
              <c:layout>
                <c:manualLayout>
                  <c:x val="-4.1802552197395759E-2"/>
                  <c:y val="4.9070498722636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39-4245-BC80-03E30EC28196}"/>
                </c:ext>
              </c:extLst>
            </c:dLbl>
            <c:dLbl>
              <c:idx val="1"/>
              <c:layout>
                <c:manualLayout>
                  <c:x val="-3.5340207748466176E-2"/>
                  <c:y val="3.9320986980131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39-4245-BC80-03E30EC28196}"/>
                </c:ext>
              </c:extLst>
            </c:dLbl>
            <c:dLbl>
              <c:idx val="2"/>
              <c:layout>
                <c:manualLayout>
                  <c:x val="-9.1320327896999912E-3"/>
                  <c:y val="-1.99870327547055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39-4245-BC80-03E30EC28196}"/>
                </c:ext>
              </c:extLst>
            </c:dLbl>
            <c:spPr>
              <a:noFill/>
              <a:ln>
                <a:noFill/>
              </a:ln>
              <a:effectLst/>
            </c:spPr>
            <c:txPr>
              <a:bodyPr/>
              <a:lstStyle/>
              <a:p>
                <a:pPr>
                  <a:defRPr sz="1300" b="0">
                    <a:solidFill>
                      <a:schemeClr val="tx1"/>
                    </a:solidFill>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Hoja1!$B$1:$D$1</c:f>
              <c:strCache>
                <c:ptCount val="3"/>
                <c:pt idx="0">
                  <c:v>2003</c:v>
                </c:pt>
                <c:pt idx="1">
                  <c:v>2005</c:v>
                </c:pt>
                <c:pt idx="2">
                  <c:v>2012</c:v>
                </c:pt>
              </c:strCache>
            </c:strRef>
          </c:cat>
          <c:val>
            <c:numRef>
              <c:f>Hoja1!$B$3:$D$3</c:f>
              <c:numCache>
                <c:formatCode>General</c:formatCode>
                <c:ptCount val="3"/>
                <c:pt idx="0">
                  <c:v>7.7</c:v>
                </c:pt>
                <c:pt idx="1">
                  <c:v>7.7</c:v>
                </c:pt>
                <c:pt idx="2">
                  <c:v>6.4</c:v>
                </c:pt>
              </c:numCache>
            </c:numRef>
          </c:val>
          <c:smooth val="0"/>
          <c:extLst>
            <c:ext xmlns:c16="http://schemas.microsoft.com/office/drawing/2014/chart" uri="{C3380CC4-5D6E-409C-BE32-E72D297353CC}">
              <c16:uniqueId val="{00000005-3339-4245-BC80-03E30EC28196}"/>
            </c:ext>
          </c:extLst>
        </c:ser>
        <c:ser>
          <c:idx val="2"/>
          <c:order val="2"/>
          <c:tx>
            <c:strRef>
              <c:f>Hoja1!$A$4</c:f>
              <c:strCache>
                <c:ptCount val="1"/>
                <c:pt idx="0">
                  <c:v>Maestros</c:v>
                </c:pt>
              </c:strCache>
            </c:strRef>
          </c:tx>
          <c:spPr>
            <a:ln w="44450"/>
          </c:spPr>
          <c:dLbls>
            <c:dLbl>
              <c:idx val="0"/>
              <c:layout>
                <c:manualLayout>
                  <c:x val="-5.7600586495801742E-2"/>
                  <c:y val="-6.0998676467230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38-4D53-9C25-0ECC9B996217}"/>
                </c:ext>
              </c:extLst>
            </c:dLbl>
            <c:dLbl>
              <c:idx val="2"/>
              <c:layout>
                <c:manualLayout>
                  <c:x val="-1.0581833607615861E-2"/>
                  <c:y val="1.3318979340775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39-4245-BC80-03E30EC28196}"/>
                </c:ext>
              </c:extLst>
            </c:dLbl>
            <c:spPr>
              <a:noFill/>
              <a:ln>
                <a:noFill/>
              </a:ln>
              <a:effectLst/>
            </c:spPr>
            <c:txPr>
              <a:bodyPr/>
              <a:lstStyle/>
              <a:p>
                <a:pPr>
                  <a:defRPr sz="13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Hoja1!$B$1:$D$1</c:f>
              <c:strCache>
                <c:ptCount val="3"/>
                <c:pt idx="0">
                  <c:v>2003</c:v>
                </c:pt>
                <c:pt idx="1">
                  <c:v>2005</c:v>
                </c:pt>
                <c:pt idx="2">
                  <c:v>2012</c:v>
                </c:pt>
              </c:strCache>
            </c:strRef>
          </c:cat>
          <c:val>
            <c:numRef>
              <c:f>Hoja1!$B$4:$D$4</c:f>
              <c:numCache>
                <c:formatCode>General</c:formatCode>
                <c:ptCount val="3"/>
                <c:pt idx="0">
                  <c:v>7.7</c:v>
                </c:pt>
                <c:pt idx="1">
                  <c:v>6.5</c:v>
                </c:pt>
                <c:pt idx="2">
                  <c:v>6.3</c:v>
                </c:pt>
              </c:numCache>
            </c:numRef>
          </c:val>
          <c:smooth val="0"/>
          <c:extLst>
            <c:ext xmlns:c16="http://schemas.microsoft.com/office/drawing/2014/chart" uri="{C3380CC4-5D6E-409C-BE32-E72D297353CC}">
              <c16:uniqueId val="{00000007-3339-4245-BC80-03E30EC28196}"/>
            </c:ext>
          </c:extLst>
        </c:ser>
        <c:ser>
          <c:idx val="3"/>
          <c:order val="3"/>
          <c:tx>
            <c:strRef>
              <c:f>Hoja1!$A$5</c:f>
              <c:strCache>
                <c:ptCount val="1"/>
                <c:pt idx="0">
                  <c:v>Ejército</c:v>
                </c:pt>
              </c:strCache>
            </c:strRef>
          </c:tx>
          <c:spPr>
            <a:ln w="44450"/>
          </c:spPr>
          <c:dLbls>
            <c:dLbl>
              <c:idx val="0"/>
              <c:layout>
                <c:manualLayout>
                  <c:x val="-4.8522436067208657E-2"/>
                  <c:y val="-2.3621535159007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39-4245-BC80-03E30EC28196}"/>
                </c:ext>
              </c:extLst>
            </c:dLbl>
            <c:dLbl>
              <c:idx val="1"/>
              <c:layout>
                <c:manualLayout>
                  <c:x val="-2.5453707745726399E-3"/>
                  <c:y val="-2.4007524179543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39-4245-BC80-03E30EC28196}"/>
                </c:ext>
              </c:extLst>
            </c:dLbl>
            <c:dLbl>
              <c:idx val="2"/>
              <c:layout>
                <c:manualLayout>
                  <c:x val="-2.6312812263293999E-2"/>
                  <c:y val="3.5517099035375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39-4245-BC80-03E30EC28196}"/>
                </c:ext>
              </c:extLst>
            </c:dLbl>
            <c:spPr>
              <a:noFill/>
              <a:ln>
                <a:noFill/>
              </a:ln>
              <a:effectLst/>
            </c:spPr>
            <c:txPr>
              <a:bodyPr/>
              <a:lstStyle/>
              <a:p>
                <a:pPr>
                  <a:defRPr sz="13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Hoja1!$B$1:$D$1</c:f>
              <c:strCache>
                <c:ptCount val="3"/>
                <c:pt idx="0">
                  <c:v>2003</c:v>
                </c:pt>
                <c:pt idx="1">
                  <c:v>2005</c:v>
                </c:pt>
                <c:pt idx="2">
                  <c:v>2012</c:v>
                </c:pt>
              </c:strCache>
            </c:strRef>
          </c:cat>
          <c:val>
            <c:numRef>
              <c:f>Hoja1!$B$5:$D$5</c:f>
              <c:numCache>
                <c:formatCode>General</c:formatCode>
                <c:ptCount val="3"/>
                <c:pt idx="0">
                  <c:v>7.8</c:v>
                </c:pt>
                <c:pt idx="1">
                  <c:v>7.7</c:v>
                </c:pt>
                <c:pt idx="2">
                  <c:v>6.1</c:v>
                </c:pt>
              </c:numCache>
            </c:numRef>
          </c:val>
          <c:smooth val="0"/>
          <c:extLst>
            <c:ext xmlns:c16="http://schemas.microsoft.com/office/drawing/2014/chart" uri="{C3380CC4-5D6E-409C-BE32-E72D297353CC}">
              <c16:uniqueId val="{0000000B-3339-4245-BC80-03E30EC28196}"/>
            </c:ext>
          </c:extLst>
        </c:ser>
        <c:ser>
          <c:idx val="4"/>
          <c:order val="4"/>
          <c:tx>
            <c:strRef>
              <c:f>Hoja1!$A$6</c:f>
              <c:strCache>
                <c:ptCount val="1"/>
                <c:pt idx="0">
                  <c:v>Sindicatos</c:v>
                </c:pt>
              </c:strCache>
            </c:strRef>
          </c:tx>
          <c:dLbls>
            <c:dLbl>
              <c:idx val="1"/>
              <c:layout>
                <c:manualLayout>
                  <c:x val="-2.662199605836835E-2"/>
                  <c:y val="-3.0090016114731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38-4D53-9C25-0ECC9B996217}"/>
                </c:ext>
              </c:extLst>
            </c:dLbl>
            <c:spPr>
              <a:noFill/>
              <a:ln>
                <a:noFill/>
              </a:ln>
              <a:effectLst/>
            </c:spPr>
            <c:txPr>
              <a:bodyPr wrap="square" lIns="38100" tIns="19050" rIns="38100" bIns="19050" anchor="ctr">
                <a:spAutoFit/>
              </a:bodyPr>
              <a:lstStyle/>
              <a:p>
                <a:pPr>
                  <a:defRPr sz="13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Hoja1!$B$1:$D$1</c:f>
              <c:strCache>
                <c:ptCount val="3"/>
                <c:pt idx="0">
                  <c:v>2003</c:v>
                </c:pt>
                <c:pt idx="1">
                  <c:v>2005</c:v>
                </c:pt>
                <c:pt idx="2">
                  <c:v>2012</c:v>
                </c:pt>
              </c:strCache>
            </c:strRef>
          </c:cat>
          <c:val>
            <c:numRef>
              <c:f>Hoja1!$B$6:$D$6</c:f>
              <c:numCache>
                <c:formatCode>0.0</c:formatCode>
                <c:ptCount val="3"/>
                <c:pt idx="0" formatCode="General">
                  <c:v>5.9</c:v>
                </c:pt>
                <c:pt idx="1">
                  <c:v>6</c:v>
                </c:pt>
                <c:pt idx="2" formatCode="General">
                  <c:v>4.5</c:v>
                </c:pt>
              </c:numCache>
            </c:numRef>
          </c:val>
          <c:smooth val="0"/>
          <c:extLst>
            <c:ext xmlns:c16="http://schemas.microsoft.com/office/drawing/2014/chart" uri="{C3380CC4-5D6E-409C-BE32-E72D297353CC}">
              <c16:uniqueId val="{00000002-C438-4D53-9C25-0ECC9B996217}"/>
            </c:ext>
          </c:extLst>
        </c:ser>
        <c:ser>
          <c:idx val="5"/>
          <c:order val="5"/>
          <c:tx>
            <c:strRef>
              <c:f>Hoja1!$A$7</c:f>
              <c:strCache>
                <c:ptCount val="1"/>
                <c:pt idx="0">
                  <c:v>Partidos Políticos</c:v>
                </c:pt>
              </c:strCache>
            </c:strRef>
          </c:tx>
          <c:dLbls>
            <c:dLbl>
              <c:idx val="1"/>
              <c:layout>
                <c:manualLayout>
                  <c:x val="-2.662199605836835E-2"/>
                  <c:y val="2.350164274941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38-4D53-9C25-0ECC9B996217}"/>
                </c:ext>
              </c:extLst>
            </c:dLbl>
            <c:dLbl>
              <c:idx val="2"/>
              <c:layout>
                <c:manualLayout>
                  <c:x val="5.2736219357831845E-3"/>
                  <c:y val="-5.846207080751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38-4D53-9C25-0ECC9B996217}"/>
                </c:ext>
              </c:extLst>
            </c:dLbl>
            <c:spPr>
              <a:noFill/>
              <a:ln>
                <a:noFill/>
              </a:ln>
              <a:effectLst/>
            </c:spPr>
            <c:txPr>
              <a:bodyPr wrap="square" lIns="38100" tIns="19050" rIns="38100" bIns="19050" anchor="ctr">
                <a:spAutoFit/>
              </a:bodyPr>
              <a:lstStyle/>
              <a:p>
                <a:pPr>
                  <a:defRPr sz="13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Hoja1!$B$1:$D$1</c:f>
              <c:strCache>
                <c:ptCount val="3"/>
                <c:pt idx="0">
                  <c:v>2003</c:v>
                </c:pt>
                <c:pt idx="1">
                  <c:v>2005</c:v>
                </c:pt>
                <c:pt idx="2">
                  <c:v>2012</c:v>
                </c:pt>
              </c:strCache>
            </c:strRef>
          </c:cat>
          <c:val>
            <c:numRef>
              <c:f>Hoja1!$B$7:$D$7</c:f>
              <c:numCache>
                <c:formatCode>General</c:formatCode>
                <c:ptCount val="3"/>
                <c:pt idx="0">
                  <c:v>5.6</c:v>
                </c:pt>
                <c:pt idx="1">
                  <c:v>5.6</c:v>
                </c:pt>
                <c:pt idx="2">
                  <c:v>4.4000000000000004</c:v>
                </c:pt>
              </c:numCache>
            </c:numRef>
          </c:val>
          <c:smooth val="0"/>
          <c:extLst>
            <c:ext xmlns:c16="http://schemas.microsoft.com/office/drawing/2014/chart" uri="{C3380CC4-5D6E-409C-BE32-E72D297353CC}">
              <c16:uniqueId val="{00000005-C438-4D53-9C25-0ECC9B996217}"/>
            </c:ext>
          </c:extLst>
        </c:ser>
        <c:ser>
          <c:idx val="6"/>
          <c:order val="6"/>
          <c:tx>
            <c:strRef>
              <c:f>Hoja1!$A$8</c:f>
              <c:strCache>
                <c:ptCount val="1"/>
                <c:pt idx="0">
                  <c:v>Diputados y senadores *</c:v>
                </c:pt>
              </c:strCache>
            </c:strRef>
          </c:tx>
          <c:dLbls>
            <c:dLbl>
              <c:idx val="1"/>
              <c:layout>
                <c:manualLayout>
                  <c:x val="-4.9818809145023915E-2"/>
                  <c:y val="-2.3785115071890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38-4D53-9C25-0ECC9B996217}"/>
                </c:ext>
              </c:extLst>
            </c:dLbl>
            <c:dLbl>
              <c:idx val="2"/>
              <c:layout>
                <c:manualLayout>
                  <c:x val="5.2736219357831845E-3"/>
                  <c:y val="-1.717961421948915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38-4D53-9C25-0ECC9B996217}"/>
                </c:ext>
              </c:extLst>
            </c:dLbl>
            <c:spPr>
              <a:noFill/>
              <a:ln>
                <a:noFill/>
              </a:ln>
              <a:effectLst/>
            </c:spPr>
            <c:txPr>
              <a:bodyPr wrap="square" lIns="38100" tIns="19050" rIns="38100" bIns="19050" anchor="ctr">
                <a:spAutoFit/>
              </a:bodyPr>
              <a:lstStyle/>
              <a:p>
                <a:pPr>
                  <a:defRPr sz="13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Hoja1!$B$1:$D$1</c:f>
              <c:strCache>
                <c:ptCount val="3"/>
                <c:pt idx="0">
                  <c:v>2003</c:v>
                </c:pt>
                <c:pt idx="1">
                  <c:v>2005</c:v>
                </c:pt>
                <c:pt idx="2">
                  <c:v>2012</c:v>
                </c:pt>
              </c:strCache>
            </c:strRef>
          </c:cat>
          <c:val>
            <c:numRef>
              <c:f>Hoja1!$B$8:$D$8</c:f>
              <c:numCache>
                <c:formatCode>General</c:formatCode>
                <c:ptCount val="3"/>
                <c:pt idx="0">
                  <c:v>6.4</c:v>
                </c:pt>
                <c:pt idx="1">
                  <c:v>6.3</c:v>
                </c:pt>
                <c:pt idx="2">
                  <c:v>4.4000000000000004</c:v>
                </c:pt>
              </c:numCache>
            </c:numRef>
          </c:val>
          <c:smooth val="0"/>
          <c:extLst>
            <c:ext xmlns:c16="http://schemas.microsoft.com/office/drawing/2014/chart" uri="{C3380CC4-5D6E-409C-BE32-E72D297353CC}">
              <c16:uniqueId val="{00000008-C438-4D53-9C25-0ECC9B996217}"/>
            </c:ext>
          </c:extLst>
        </c:ser>
        <c:ser>
          <c:idx val="7"/>
          <c:order val="7"/>
          <c:tx>
            <c:strRef>
              <c:f>Hoja1!$A$9</c:f>
              <c:strCache>
                <c:ptCount val="1"/>
                <c:pt idx="0">
                  <c:v>Policía</c:v>
                </c:pt>
              </c:strCache>
            </c:strRef>
          </c:tx>
          <c:dLbls>
            <c:dLbl>
              <c:idx val="0"/>
              <c:layout>
                <c:manualLayout>
                  <c:x val="-3.0971398512116239E-2"/>
                  <c:y val="4.2416345877935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38-4D53-9C25-0ECC9B996217}"/>
                </c:ext>
              </c:extLst>
            </c:dLbl>
            <c:dLbl>
              <c:idx val="1"/>
              <c:layout>
                <c:manualLayout>
                  <c:x val="-2.662199605836835E-2"/>
                  <c:y val="-2.6937565593311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38-4D53-9C25-0ECC9B996217}"/>
                </c:ext>
              </c:extLst>
            </c:dLbl>
            <c:dLbl>
              <c:idx val="2"/>
              <c:layout>
                <c:manualLayout>
                  <c:x val="-2.6621996058368295E-2"/>
                  <c:y val="1.0891840663732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38-4D53-9C25-0ECC9B996217}"/>
                </c:ext>
              </c:extLst>
            </c:dLbl>
            <c:spPr>
              <a:noFill/>
              <a:ln>
                <a:noFill/>
              </a:ln>
              <a:effectLst/>
            </c:spPr>
            <c:txPr>
              <a:bodyPr wrap="square" lIns="38100" tIns="19050" rIns="38100" bIns="19050" anchor="ctr">
                <a:spAutoFit/>
              </a:bodyPr>
              <a:lstStyle/>
              <a:p>
                <a:pPr>
                  <a:defRPr sz="13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Hoja1!$B$1:$D$1</c:f>
              <c:strCache>
                <c:ptCount val="3"/>
                <c:pt idx="0">
                  <c:v>2003</c:v>
                </c:pt>
                <c:pt idx="1">
                  <c:v>2005</c:v>
                </c:pt>
                <c:pt idx="2">
                  <c:v>2012</c:v>
                </c:pt>
              </c:strCache>
            </c:strRef>
          </c:cat>
          <c:val>
            <c:numRef>
              <c:f>Hoja1!$B$9:$D$9</c:f>
              <c:numCache>
                <c:formatCode>General</c:formatCode>
                <c:ptCount val="3"/>
                <c:pt idx="0">
                  <c:v>5.4</c:v>
                </c:pt>
                <c:pt idx="1">
                  <c:v>5.7</c:v>
                </c:pt>
                <c:pt idx="2">
                  <c:v>4.3</c:v>
                </c:pt>
              </c:numCache>
            </c:numRef>
          </c:val>
          <c:smooth val="0"/>
          <c:extLst>
            <c:ext xmlns:c16="http://schemas.microsoft.com/office/drawing/2014/chart" uri="{C3380CC4-5D6E-409C-BE32-E72D297353CC}">
              <c16:uniqueId val="{0000000C-C438-4D53-9C25-0ECC9B996217}"/>
            </c:ext>
          </c:extLst>
        </c:ser>
        <c:dLbls>
          <c:dLblPos val="t"/>
          <c:showLegendKey val="0"/>
          <c:showVal val="1"/>
          <c:showCatName val="0"/>
          <c:showSerName val="0"/>
          <c:showPercent val="0"/>
          <c:showBubbleSize val="0"/>
        </c:dLbls>
        <c:marker val="1"/>
        <c:smooth val="0"/>
        <c:axId val="1946358560"/>
        <c:axId val="1946353664"/>
      </c:lineChart>
      <c:catAx>
        <c:axId val="1946358560"/>
        <c:scaling>
          <c:orientation val="minMax"/>
        </c:scaling>
        <c:delete val="0"/>
        <c:axPos val="b"/>
        <c:numFmt formatCode="General" sourceLinked="0"/>
        <c:majorTickMark val="out"/>
        <c:minorTickMark val="none"/>
        <c:tickLblPos val="nextTo"/>
        <c:txPr>
          <a:bodyPr/>
          <a:lstStyle/>
          <a:p>
            <a:pPr>
              <a:defRPr sz="1400"/>
            </a:pPr>
            <a:endParaRPr lang="es-MX"/>
          </a:p>
        </c:txPr>
        <c:crossAx val="1946353664"/>
        <c:crosses val="autoZero"/>
        <c:auto val="1"/>
        <c:lblAlgn val="ctr"/>
        <c:lblOffset val="100"/>
        <c:noMultiLvlLbl val="0"/>
      </c:catAx>
      <c:valAx>
        <c:axId val="1946353664"/>
        <c:scaling>
          <c:orientation val="minMax"/>
          <c:max val="9"/>
          <c:min val="4"/>
        </c:scaling>
        <c:delete val="1"/>
        <c:axPos val="l"/>
        <c:numFmt formatCode="General" sourceLinked="1"/>
        <c:majorTickMark val="out"/>
        <c:minorTickMark val="none"/>
        <c:tickLblPos val="nextTo"/>
        <c:crossAx val="1946358560"/>
        <c:crosses val="autoZero"/>
        <c:crossBetween val="between"/>
      </c:valAx>
    </c:plotArea>
    <c:legend>
      <c:legendPos val="r"/>
      <c:layout>
        <c:manualLayout>
          <c:xMode val="edge"/>
          <c:yMode val="edge"/>
          <c:x val="0.70588070505105605"/>
          <c:y val="5.8513414652040803E-2"/>
          <c:w val="0.2746581438165881"/>
          <c:h val="0.63892973560124433"/>
        </c:manualLayout>
      </c:layout>
      <c:overlay val="0"/>
      <c:txPr>
        <a:bodyPr/>
        <a:lstStyle/>
        <a:p>
          <a:pPr>
            <a:defRPr sz="16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2199627391828247"/>
          <c:y val="0.5490090182918127"/>
        </c:manualLayout>
      </c:layout>
      <c:overlay val="0"/>
      <c:txPr>
        <a:bodyPr/>
        <a:lstStyle/>
        <a:p>
          <a:pPr>
            <a:defRPr sz="1400"/>
          </a:pPr>
          <a:endParaRPr lang="es-MX"/>
        </a:p>
      </c:txPr>
    </c:title>
    <c:autoTitleDeleted val="0"/>
    <c:plotArea>
      <c:layout>
        <c:manualLayout>
          <c:layoutTarget val="inner"/>
          <c:xMode val="edge"/>
          <c:yMode val="edge"/>
          <c:x val="0.47597061864920992"/>
          <c:y val="5.6630656270374662E-2"/>
          <c:w val="0.33827929375368548"/>
          <c:h val="0.86064195741168092"/>
        </c:manualLayout>
      </c:layout>
      <c:barChart>
        <c:barDir val="bar"/>
        <c:grouping val="clustered"/>
        <c:varyColors val="0"/>
        <c:ser>
          <c:idx val="0"/>
          <c:order val="0"/>
          <c:tx>
            <c:strRef>
              <c:f>Hoja1!$B$1</c:f>
              <c:strCache>
                <c:ptCount val="1"/>
                <c:pt idx="0">
                  <c:v>%</c:v>
                </c:pt>
              </c:strCache>
            </c:strRef>
          </c:tx>
          <c:spPr>
            <a:solidFill>
              <a:schemeClr val="accent2">
                <a:lumMod val="75000"/>
              </a:schemeClr>
            </a:solidFill>
          </c:spPr>
          <c:invertIfNegative val="0"/>
          <c:dLbls>
            <c:spPr>
              <a:noFill/>
              <a:ln>
                <a:noFill/>
              </a:ln>
              <a:effectLst/>
            </c:spPr>
            <c:txPr>
              <a:bodyPr/>
              <a:lstStyle/>
              <a:p>
                <a:pPr>
                  <a:defRPr sz="12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Agilizar trámites</c:v>
                </c:pt>
                <c:pt idx="1">
                  <c:v>Obtener licencias y permisos</c:v>
                </c:pt>
                <c:pt idx="2">
                  <c:v>Impedir abuso de autoridad</c:v>
                </c:pt>
                <c:pt idx="3">
                  <c:v>Ganar contratos</c:v>
                </c:pt>
                <c:pt idx="4">
                  <c:v>Participar en licitaciones</c:v>
                </c:pt>
              </c:strCache>
            </c:strRef>
          </c:cat>
          <c:val>
            <c:numRef>
              <c:f>Hoja1!$B$2:$B$6</c:f>
              <c:numCache>
                <c:formatCode>General</c:formatCode>
                <c:ptCount val="5"/>
                <c:pt idx="0">
                  <c:v>43</c:v>
                </c:pt>
                <c:pt idx="1">
                  <c:v>32</c:v>
                </c:pt>
                <c:pt idx="2">
                  <c:v>21</c:v>
                </c:pt>
                <c:pt idx="3">
                  <c:v>16</c:v>
                </c:pt>
                <c:pt idx="4">
                  <c:v>11</c:v>
                </c:pt>
              </c:numCache>
            </c:numRef>
          </c:val>
          <c:extLst>
            <c:ext xmlns:c16="http://schemas.microsoft.com/office/drawing/2014/chart" uri="{C3380CC4-5D6E-409C-BE32-E72D297353CC}">
              <c16:uniqueId val="{00000000-CD24-4A57-9F96-E1D331D9F742}"/>
            </c:ext>
          </c:extLst>
        </c:ser>
        <c:dLbls>
          <c:showLegendKey val="0"/>
          <c:showVal val="0"/>
          <c:showCatName val="0"/>
          <c:showSerName val="0"/>
          <c:showPercent val="0"/>
          <c:showBubbleSize val="0"/>
        </c:dLbls>
        <c:gapWidth val="81"/>
        <c:axId val="1946348768"/>
        <c:axId val="1946352032"/>
      </c:barChart>
      <c:catAx>
        <c:axId val="1946348768"/>
        <c:scaling>
          <c:orientation val="maxMin"/>
        </c:scaling>
        <c:delete val="0"/>
        <c:axPos val="l"/>
        <c:numFmt formatCode="General" sourceLinked="0"/>
        <c:majorTickMark val="out"/>
        <c:minorTickMark val="none"/>
        <c:tickLblPos val="nextTo"/>
        <c:txPr>
          <a:bodyPr/>
          <a:lstStyle/>
          <a:p>
            <a:pPr>
              <a:defRPr sz="1300" b="1"/>
            </a:pPr>
            <a:endParaRPr lang="es-MX"/>
          </a:p>
        </c:txPr>
        <c:crossAx val="1946352032"/>
        <c:crosses val="autoZero"/>
        <c:auto val="1"/>
        <c:lblAlgn val="ctr"/>
        <c:lblOffset val="100"/>
        <c:noMultiLvlLbl val="0"/>
      </c:catAx>
      <c:valAx>
        <c:axId val="1946352032"/>
        <c:scaling>
          <c:orientation val="minMax"/>
        </c:scaling>
        <c:delete val="1"/>
        <c:axPos val="t"/>
        <c:numFmt formatCode="General" sourceLinked="1"/>
        <c:majorTickMark val="out"/>
        <c:minorTickMark val="none"/>
        <c:tickLblPos val="nextTo"/>
        <c:crossAx val="1946348768"/>
        <c:crosses val="autoZero"/>
        <c:crossBetween val="between"/>
      </c:valAx>
      <c:spPr>
        <a:noFill/>
        <a:ln w="25400">
          <a:noFill/>
        </a:ln>
      </c:spPr>
    </c:plotArea>
    <c:plotVisOnly val="1"/>
    <c:dispBlanksAs val="gap"/>
    <c:showDLblsOverMax val="0"/>
  </c:chart>
  <c:txPr>
    <a:bodyPr/>
    <a:lstStyle/>
    <a:p>
      <a:pPr>
        <a:defRPr sz="18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6669029233657859"/>
          <c:y val="0.49636431790766627"/>
        </c:manualLayout>
      </c:layout>
      <c:overlay val="0"/>
      <c:txPr>
        <a:bodyPr/>
        <a:lstStyle/>
        <a:p>
          <a:pPr>
            <a:defRPr sz="1400"/>
          </a:pPr>
          <a:endParaRPr lang="es-MX"/>
        </a:p>
      </c:txPr>
    </c:title>
    <c:autoTitleDeleted val="0"/>
    <c:plotArea>
      <c:layout>
        <c:manualLayout>
          <c:layoutTarget val="inner"/>
          <c:xMode val="edge"/>
          <c:yMode val="edge"/>
          <c:x val="0.46240382443989325"/>
          <c:y val="0"/>
          <c:w val="0.40704565807344517"/>
          <c:h val="0.92080732927927689"/>
        </c:manualLayout>
      </c:layout>
      <c:barChart>
        <c:barDir val="bar"/>
        <c:grouping val="clustered"/>
        <c:varyColors val="0"/>
        <c:ser>
          <c:idx val="0"/>
          <c:order val="0"/>
          <c:tx>
            <c:strRef>
              <c:f>Hoja1!$B$1</c:f>
              <c:strCache>
                <c:ptCount val="1"/>
                <c:pt idx="0">
                  <c:v>%</c:v>
                </c:pt>
              </c:strCache>
            </c:strRef>
          </c:tx>
          <c:spPr>
            <a:solidFill>
              <a:schemeClr val="accent2">
                <a:lumMod val="50000"/>
              </a:schemeClr>
            </a:solidFill>
          </c:spPr>
          <c:invertIfNegative val="0"/>
          <c:dLbls>
            <c:spPr>
              <a:noFill/>
              <a:ln>
                <a:noFill/>
              </a:ln>
              <a:effectLst/>
            </c:spPr>
            <c:txPr>
              <a:bodyPr/>
              <a:lstStyle/>
              <a:p>
                <a:pPr>
                  <a:defRPr sz="12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Municipal</c:v>
                </c:pt>
                <c:pt idx="1">
                  <c:v>Estatal</c:v>
                </c:pt>
                <c:pt idx="2">
                  <c:v>Federal</c:v>
                </c:pt>
                <c:pt idx="3">
                  <c:v>Agencias públicas</c:v>
                </c:pt>
              </c:strCache>
            </c:strRef>
          </c:cat>
          <c:val>
            <c:numRef>
              <c:f>Hoja1!$B$2:$B$5</c:f>
              <c:numCache>
                <c:formatCode>General</c:formatCode>
                <c:ptCount val="4"/>
                <c:pt idx="0">
                  <c:v>33</c:v>
                </c:pt>
                <c:pt idx="1">
                  <c:v>26</c:v>
                </c:pt>
                <c:pt idx="2">
                  <c:v>24</c:v>
                </c:pt>
                <c:pt idx="3">
                  <c:v>17</c:v>
                </c:pt>
              </c:numCache>
            </c:numRef>
          </c:val>
          <c:extLst>
            <c:ext xmlns:c16="http://schemas.microsoft.com/office/drawing/2014/chart" uri="{C3380CC4-5D6E-409C-BE32-E72D297353CC}">
              <c16:uniqueId val="{00000000-1543-4C0C-B629-05DFD98C2CEF}"/>
            </c:ext>
          </c:extLst>
        </c:ser>
        <c:dLbls>
          <c:showLegendKey val="0"/>
          <c:showVal val="0"/>
          <c:showCatName val="0"/>
          <c:showSerName val="0"/>
          <c:showPercent val="0"/>
          <c:showBubbleSize val="0"/>
        </c:dLbls>
        <c:gapWidth val="81"/>
        <c:axId val="1946351488"/>
        <c:axId val="1946361824"/>
      </c:barChart>
      <c:catAx>
        <c:axId val="1946351488"/>
        <c:scaling>
          <c:orientation val="maxMin"/>
        </c:scaling>
        <c:delete val="0"/>
        <c:axPos val="l"/>
        <c:numFmt formatCode="General" sourceLinked="0"/>
        <c:majorTickMark val="out"/>
        <c:minorTickMark val="none"/>
        <c:tickLblPos val="nextTo"/>
        <c:txPr>
          <a:bodyPr/>
          <a:lstStyle/>
          <a:p>
            <a:pPr>
              <a:defRPr sz="1400" b="1"/>
            </a:pPr>
            <a:endParaRPr lang="es-MX"/>
          </a:p>
        </c:txPr>
        <c:crossAx val="1946361824"/>
        <c:crosses val="autoZero"/>
        <c:auto val="1"/>
        <c:lblAlgn val="ctr"/>
        <c:lblOffset val="100"/>
        <c:noMultiLvlLbl val="0"/>
      </c:catAx>
      <c:valAx>
        <c:axId val="1946361824"/>
        <c:scaling>
          <c:orientation val="minMax"/>
        </c:scaling>
        <c:delete val="1"/>
        <c:axPos val="t"/>
        <c:numFmt formatCode="General" sourceLinked="1"/>
        <c:majorTickMark val="out"/>
        <c:minorTickMark val="none"/>
        <c:tickLblPos val="nextTo"/>
        <c:crossAx val="1946351488"/>
        <c:crosses val="autoZero"/>
        <c:crossBetween val="between"/>
      </c:valAx>
      <c:spPr>
        <a:noFill/>
        <a:ln w="25400">
          <a:noFill/>
        </a:ln>
      </c:spPr>
    </c:plotArea>
    <c:plotVisOnly val="1"/>
    <c:dispBlanksAs val="gap"/>
    <c:showDLblsOverMax val="0"/>
  </c:chart>
  <c:txPr>
    <a:bodyPr/>
    <a:lstStyle/>
    <a:p>
      <a:pPr>
        <a:defRPr sz="1800"/>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EEF750-7A9C-449F-9AD6-4BB58296EE47}" type="datetimeFigureOut">
              <a:rPr lang="es-MX" smtClean="0"/>
              <a:t>06/09/2017</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FAEDDB3-2B10-478F-AC5F-CA1D600D62FF}" type="slidenum">
              <a:rPr lang="es-MX" smtClean="0"/>
              <a:t>‹Nº›</a:t>
            </a:fld>
            <a:endParaRPr lang="es-MX"/>
          </a:p>
        </p:txBody>
      </p:sp>
    </p:spTree>
    <p:extLst>
      <p:ext uri="{BB962C8B-B14F-4D97-AF65-F5344CB8AC3E}">
        <p14:creationId xmlns:p14="http://schemas.microsoft.com/office/powerpoint/2010/main" val="9600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3</a:t>
            </a:fld>
            <a:endParaRPr lang="es-ES"/>
          </a:p>
        </p:txBody>
      </p:sp>
    </p:spTree>
    <p:extLst>
      <p:ext uri="{BB962C8B-B14F-4D97-AF65-F5344CB8AC3E}">
        <p14:creationId xmlns:p14="http://schemas.microsoft.com/office/powerpoint/2010/main" val="366551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21</a:t>
            </a:fld>
            <a:endParaRPr lang="es-ES"/>
          </a:p>
        </p:txBody>
      </p:sp>
    </p:spTree>
    <p:extLst>
      <p:ext uri="{BB962C8B-B14F-4D97-AF65-F5344CB8AC3E}">
        <p14:creationId xmlns:p14="http://schemas.microsoft.com/office/powerpoint/2010/main" val="350595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22</a:t>
            </a:fld>
            <a:endParaRPr lang="es-ES"/>
          </a:p>
        </p:txBody>
      </p:sp>
    </p:spTree>
    <p:extLst>
      <p:ext uri="{BB962C8B-B14F-4D97-AF65-F5344CB8AC3E}">
        <p14:creationId xmlns:p14="http://schemas.microsoft.com/office/powerpoint/2010/main" val="137769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4</a:t>
            </a:fld>
            <a:endParaRPr lang="es-ES"/>
          </a:p>
        </p:txBody>
      </p:sp>
    </p:spTree>
    <p:extLst>
      <p:ext uri="{BB962C8B-B14F-4D97-AF65-F5344CB8AC3E}">
        <p14:creationId xmlns:p14="http://schemas.microsoft.com/office/powerpoint/2010/main" val="228505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5</a:t>
            </a:fld>
            <a:endParaRPr lang="es-ES"/>
          </a:p>
        </p:txBody>
      </p:sp>
    </p:spTree>
    <p:extLst>
      <p:ext uri="{BB962C8B-B14F-4D97-AF65-F5344CB8AC3E}">
        <p14:creationId xmlns:p14="http://schemas.microsoft.com/office/powerpoint/2010/main" val="159443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6</a:t>
            </a:fld>
            <a:endParaRPr lang="es-ES"/>
          </a:p>
        </p:txBody>
      </p:sp>
    </p:spTree>
    <p:extLst>
      <p:ext uri="{BB962C8B-B14F-4D97-AF65-F5344CB8AC3E}">
        <p14:creationId xmlns:p14="http://schemas.microsoft.com/office/powerpoint/2010/main" val="60287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7</a:t>
            </a:fld>
            <a:endParaRPr lang="es-ES"/>
          </a:p>
        </p:txBody>
      </p:sp>
    </p:spTree>
    <p:extLst>
      <p:ext uri="{BB962C8B-B14F-4D97-AF65-F5344CB8AC3E}">
        <p14:creationId xmlns:p14="http://schemas.microsoft.com/office/powerpoint/2010/main" val="54565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8</a:t>
            </a:fld>
            <a:endParaRPr lang="es-ES"/>
          </a:p>
        </p:txBody>
      </p:sp>
    </p:spTree>
    <p:extLst>
      <p:ext uri="{BB962C8B-B14F-4D97-AF65-F5344CB8AC3E}">
        <p14:creationId xmlns:p14="http://schemas.microsoft.com/office/powerpoint/2010/main" val="285883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9</a:t>
            </a:fld>
            <a:endParaRPr lang="es-ES"/>
          </a:p>
        </p:txBody>
      </p:sp>
    </p:spTree>
    <p:extLst>
      <p:ext uri="{BB962C8B-B14F-4D97-AF65-F5344CB8AC3E}">
        <p14:creationId xmlns:p14="http://schemas.microsoft.com/office/powerpoint/2010/main" val="56237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18</a:t>
            </a:fld>
            <a:endParaRPr lang="es-ES"/>
          </a:p>
        </p:txBody>
      </p:sp>
    </p:spTree>
    <p:extLst>
      <p:ext uri="{BB962C8B-B14F-4D97-AF65-F5344CB8AC3E}">
        <p14:creationId xmlns:p14="http://schemas.microsoft.com/office/powerpoint/2010/main" val="249664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9513" y="696913"/>
            <a:ext cx="4651375" cy="3487737"/>
          </a:xfrm>
        </p:spPr>
      </p:sp>
      <p:sp>
        <p:nvSpPr>
          <p:cNvPr id="3" name="2 Marcador de notas"/>
          <p:cNvSpPr>
            <a:spLocks noGrp="1"/>
          </p:cNvSpPr>
          <p:nvPr>
            <p:ph type="body" idx="1"/>
          </p:nvPr>
        </p:nvSpPr>
        <p:spPr/>
        <p:txBody>
          <a:bodyPr/>
          <a:lstStyle/>
          <a:p>
            <a:pPr defTabSz="465882">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t>19</a:t>
            </a:fld>
            <a:endParaRPr lang="es-ES"/>
          </a:p>
        </p:txBody>
      </p:sp>
    </p:spTree>
    <p:extLst>
      <p:ext uri="{BB962C8B-B14F-4D97-AF65-F5344CB8AC3E}">
        <p14:creationId xmlns:p14="http://schemas.microsoft.com/office/powerpoint/2010/main" val="394333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329894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321021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175741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_TituloSubtitulo">
    <p:spTree>
      <p:nvGrpSpPr>
        <p:cNvPr id="1" name=""/>
        <p:cNvGrpSpPr/>
        <p:nvPr/>
      </p:nvGrpSpPr>
      <p:grpSpPr>
        <a:xfrm>
          <a:off x="0" y="0"/>
          <a:ext cx="0" cy="0"/>
          <a:chOff x="0" y="0"/>
          <a:chExt cx="0" cy="0"/>
        </a:xfrm>
      </p:grpSpPr>
      <p:sp>
        <p:nvSpPr>
          <p:cNvPr id="6" name="3 Título"/>
          <p:cNvSpPr txBox="1">
            <a:spLocks/>
          </p:cNvSpPr>
          <p:nvPr userDrawn="1"/>
        </p:nvSpPr>
        <p:spPr>
          <a:xfrm>
            <a:off x="1458876" y="2420890"/>
            <a:ext cx="6226251" cy="2016224"/>
          </a:xfrm>
          <a:prstGeom prst="rect">
            <a:avLst/>
          </a:prstGeom>
        </p:spPr>
        <p:txBody>
          <a:bodyPr/>
          <a:lst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a:lstStyle>
          <a:p>
            <a:pPr algn="ctr"/>
            <a:endParaRPr lang="es-MX" dirty="0">
              <a:solidFill>
                <a:schemeClr val="tx1">
                  <a:lumMod val="50000"/>
                  <a:lumOff val="50000"/>
                </a:schemeClr>
              </a:solidFill>
              <a:latin typeface="Helvetica" panose="020B0604020202030204" pitchFamily="34" charset="0"/>
            </a:endParaRPr>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279" y="-1"/>
            <a:ext cx="1323597" cy="1022967"/>
          </a:xfrm>
          <a:prstGeom prst="rect">
            <a:avLst/>
          </a:prstGeom>
        </p:spPr>
      </p:pic>
    </p:spTree>
    <p:extLst>
      <p:ext uri="{BB962C8B-B14F-4D97-AF65-F5344CB8AC3E}">
        <p14:creationId xmlns:p14="http://schemas.microsoft.com/office/powerpoint/2010/main" val="284078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2717D6F8-B9D8-4F1E-AF2D-AC0DA173FA46}" type="datetime1">
              <a:rPr lang="es-MX" smtClean="0"/>
              <a:t>06/09/2017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279" y="-1"/>
            <a:ext cx="1323597" cy="1022967"/>
          </a:xfrm>
          <a:prstGeom prst="rect">
            <a:avLst/>
          </a:prstGeom>
        </p:spPr>
      </p:pic>
    </p:spTree>
    <p:extLst>
      <p:ext uri="{BB962C8B-B14F-4D97-AF65-F5344CB8AC3E}">
        <p14:creationId xmlns:p14="http://schemas.microsoft.com/office/powerpoint/2010/main" val="149327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225214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321209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290452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405192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398321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26518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265007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38FFA3-18AB-42C2-8D46-BF4C02D24DF5}" type="datetimeFigureOut">
              <a:rPr lang="es-MX" smtClean="0"/>
              <a:t>06/09/2017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22EEE92-B417-4ACB-84B0-576613EB8781}" type="slidenum">
              <a:rPr lang="es-MX" smtClean="0"/>
              <a:t>‹Nº›</a:t>
            </a:fld>
            <a:endParaRPr lang="es-MX"/>
          </a:p>
        </p:txBody>
      </p:sp>
    </p:spTree>
    <p:extLst>
      <p:ext uri="{BB962C8B-B14F-4D97-AF65-F5344CB8AC3E}">
        <p14:creationId xmlns:p14="http://schemas.microsoft.com/office/powerpoint/2010/main" val="251328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8FFA3-18AB-42C2-8D46-BF4C02D24DF5}" type="datetimeFigureOut">
              <a:rPr lang="es-MX" smtClean="0"/>
              <a:t>06/09/2017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EEE92-B417-4ACB-84B0-576613EB8781}" type="slidenum">
              <a:rPr lang="es-MX" smtClean="0"/>
              <a:t>‹Nº›</a:t>
            </a:fld>
            <a:endParaRPr lang="es-MX"/>
          </a:p>
        </p:txBody>
      </p:sp>
    </p:spTree>
    <p:extLst>
      <p:ext uri="{BB962C8B-B14F-4D97-AF65-F5344CB8AC3E}">
        <p14:creationId xmlns:p14="http://schemas.microsoft.com/office/powerpoint/2010/main" val="278813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148064" y="6197242"/>
            <a:ext cx="3744416" cy="461665"/>
          </a:xfrm>
          <a:prstGeom prst="rect">
            <a:avLst/>
          </a:prstGeom>
          <a:noFill/>
        </p:spPr>
        <p:txBody>
          <a:bodyPr wrap="square" rtlCol="0">
            <a:spAutoFit/>
          </a:bodyPr>
          <a:lstStyle/>
          <a:p>
            <a:pPr algn="r"/>
            <a:r>
              <a:rPr lang="es-MX" sz="2400" b="1" cap="small" dirty="0"/>
              <a:t>08 de septiembre de 2017</a:t>
            </a:r>
          </a:p>
        </p:txBody>
      </p:sp>
      <p:sp>
        <p:nvSpPr>
          <p:cNvPr id="8" name="7 Rectángulo"/>
          <p:cNvSpPr/>
          <p:nvPr/>
        </p:nvSpPr>
        <p:spPr>
          <a:xfrm>
            <a:off x="0" y="2017304"/>
            <a:ext cx="9144000" cy="603894"/>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15 Rectángulo"/>
          <p:cNvSpPr/>
          <p:nvPr/>
        </p:nvSpPr>
        <p:spPr>
          <a:xfrm>
            <a:off x="251520" y="2060848"/>
            <a:ext cx="8640960" cy="523220"/>
          </a:xfrm>
          <a:prstGeom prst="rect">
            <a:avLst/>
          </a:prstGeom>
        </p:spPr>
        <p:txBody>
          <a:bodyPr wrap="square">
            <a:spAutoFit/>
          </a:bodyPr>
          <a:lstStyle/>
          <a:p>
            <a:pPr algn="ctr"/>
            <a:r>
              <a:rPr lang="es-MX" sz="2800" b="1" cap="small" dirty="0">
                <a:effectLst>
                  <a:outerShdw blurRad="38100" dist="38100" dir="2700000" algn="tl">
                    <a:srgbClr val="000000">
                      <a:alpha val="43137"/>
                    </a:srgbClr>
                  </a:outerShdw>
                </a:effectLst>
                <a:latin typeface="Calibri" pitchFamily="34" charset="0"/>
              </a:rPr>
              <a:t>Oscar Mauricio Guerra Ford</a:t>
            </a:r>
          </a:p>
        </p:txBody>
      </p:sp>
      <p:sp>
        <p:nvSpPr>
          <p:cNvPr id="3" name="2 CuadroTexto"/>
          <p:cNvSpPr txBox="1"/>
          <p:nvPr/>
        </p:nvSpPr>
        <p:spPr>
          <a:xfrm>
            <a:off x="611560" y="3136900"/>
            <a:ext cx="8352928" cy="2308324"/>
          </a:xfrm>
          <a:prstGeom prst="rect">
            <a:avLst/>
          </a:prstGeom>
          <a:noFill/>
        </p:spPr>
        <p:txBody>
          <a:bodyPr wrap="square" rtlCol="0">
            <a:spAutoFit/>
          </a:bodyPr>
          <a:lstStyle/>
          <a:p>
            <a:pPr algn="r"/>
            <a:r>
              <a:rPr lang="es-MX" sz="7200" b="1" cap="small" dirty="0">
                <a:effectLst>
                  <a:outerShdw blurRad="38100" dist="38100" dir="2700000" algn="tl">
                    <a:srgbClr val="000000">
                      <a:alpha val="43137"/>
                    </a:srgbClr>
                  </a:outerShdw>
                </a:effectLst>
              </a:rPr>
              <a:t>Sistema Nacional Anticorrupción</a:t>
            </a:r>
            <a:endParaRPr lang="es-ES" sz="7200" b="1" cap="small" dirty="0">
              <a:effectLst>
                <a:outerShdw blurRad="38100" dist="38100" dir="2700000" algn="tl">
                  <a:srgbClr val="000000">
                    <a:alpha val="43137"/>
                  </a:srgbClr>
                </a:outerShdw>
              </a:effectLst>
            </a:endParaRPr>
          </a:p>
        </p:txBody>
      </p:sp>
      <p:pic>
        <p:nvPicPr>
          <p:cNvPr id="10" name="Imagen 6"/>
          <p:cNvPicPr>
            <a:picLocks noChangeAspect="1"/>
          </p:cNvPicPr>
          <p:nvPr/>
        </p:nvPicPr>
        <p:blipFill rotWithShape="1">
          <a:blip r:embed="rId2" cstate="print">
            <a:extLst>
              <a:ext uri="{28A0092B-C50C-407E-A947-70E740481C1C}">
                <a14:useLocalDpi xmlns:a14="http://schemas.microsoft.com/office/drawing/2010/main" val="0"/>
              </a:ext>
            </a:extLst>
          </a:blip>
          <a:srcRect t="10272" b="15898"/>
          <a:stretch/>
        </p:blipFill>
        <p:spPr>
          <a:xfrm>
            <a:off x="107505" y="168976"/>
            <a:ext cx="2663113" cy="1519606"/>
          </a:xfrm>
          <a:prstGeom prst="rect">
            <a:avLst/>
          </a:prstGeom>
        </p:spPr>
      </p:pic>
      <p:pic>
        <p:nvPicPr>
          <p:cNvPr id="1026" name="Picture 2" descr="Resultado de imagen para ivai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212976"/>
            <a:ext cx="1450709" cy="294366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4"/>
          <a:srcRect l="64174" t="6622" r="22524" b="74434"/>
          <a:stretch/>
        </p:blipFill>
        <p:spPr>
          <a:xfrm>
            <a:off x="5385614" y="168976"/>
            <a:ext cx="3506866" cy="1641512"/>
          </a:xfrm>
          <a:prstGeom prst="rect">
            <a:avLst/>
          </a:prstGeom>
        </p:spPr>
      </p:pic>
    </p:spTree>
    <p:extLst>
      <p:ext uri="{BB962C8B-B14F-4D97-AF65-F5344CB8AC3E}">
        <p14:creationId xmlns:p14="http://schemas.microsoft.com/office/powerpoint/2010/main" val="53156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10</a:t>
            </a:fld>
            <a:endParaRPr lang="es-MX" sz="1200" dirty="0">
              <a:solidFill>
                <a:schemeClr val="bg1">
                  <a:lumMod val="50000"/>
                </a:schemeClr>
              </a:solidFill>
            </a:endParaRPr>
          </a:p>
        </p:txBody>
      </p:sp>
      <p:sp>
        <p:nvSpPr>
          <p:cNvPr id="8"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cap="small" dirty="0">
                <a:solidFill>
                  <a:schemeClr val="bg1"/>
                </a:solidFill>
              </a:rPr>
              <a:t>Reforma constitucional Anticorrupción 2015</a:t>
            </a:r>
          </a:p>
        </p:txBody>
      </p:sp>
      <p:sp>
        <p:nvSpPr>
          <p:cNvPr id="2" name="1 Rectángulo"/>
          <p:cNvSpPr/>
          <p:nvPr/>
        </p:nvSpPr>
        <p:spPr>
          <a:xfrm>
            <a:off x="187471" y="980728"/>
            <a:ext cx="7813927" cy="400110"/>
          </a:xfrm>
          <a:prstGeom prst="rect">
            <a:avLst/>
          </a:prstGeom>
        </p:spPr>
        <p:txBody>
          <a:bodyPr wrap="square">
            <a:spAutoFit/>
          </a:bodyPr>
          <a:lstStyle/>
          <a:p>
            <a:pPr lvl="0" fontAlgn="base">
              <a:spcBef>
                <a:spcPct val="20000"/>
              </a:spcBef>
              <a:spcAft>
                <a:spcPct val="0"/>
              </a:spcAft>
              <a:buClr>
                <a:schemeClr val="hlink"/>
              </a:buClr>
              <a:buSzPct val="70000"/>
            </a:pPr>
            <a:r>
              <a:rPr kumimoji="1" lang="es-MX" sz="2000" b="1" dirty="0">
                <a:solidFill>
                  <a:schemeClr val="accent1">
                    <a:lumMod val="50000"/>
                  </a:schemeClr>
                </a:solidFill>
              </a:rPr>
              <a:t>Qué implicaciones tiene la reforma promulgada el 27 de mayo de 2015:</a:t>
            </a:r>
            <a:endParaRPr kumimoji="1" lang="es-ES" sz="2000" b="1" dirty="0">
              <a:solidFill>
                <a:schemeClr val="accent1">
                  <a:lumMod val="50000"/>
                </a:schemeClr>
              </a:solidFill>
              <a:cs typeface="Arial" panose="020B0604020202020204" pitchFamily="34" charset="0"/>
            </a:endParaRPr>
          </a:p>
        </p:txBody>
      </p:sp>
      <p:sp>
        <p:nvSpPr>
          <p:cNvPr id="7" name="Rectángulo 1"/>
          <p:cNvSpPr/>
          <p:nvPr/>
        </p:nvSpPr>
        <p:spPr>
          <a:xfrm>
            <a:off x="179512" y="1477421"/>
            <a:ext cx="8784976" cy="5242461"/>
          </a:xfrm>
          <a:prstGeom prst="rect">
            <a:avLst/>
          </a:prstGeom>
        </p:spPr>
        <p:txBody>
          <a:bodyPr wrap="square">
            <a:spAutoFit/>
          </a:bodyPr>
          <a:lstStyle/>
          <a:p>
            <a:pPr marL="342900" lvl="0" indent="-342900" algn="just">
              <a:lnSpc>
                <a:spcPct val="110000"/>
              </a:lnSpc>
              <a:spcAft>
                <a:spcPts val="8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Instituye el </a:t>
            </a:r>
            <a:r>
              <a:rPr lang="es-MX" sz="2000" b="1" dirty="0">
                <a:ea typeface="Calibri" panose="020F0502020204030204" pitchFamily="34" charset="0"/>
                <a:cs typeface="Times New Roman" panose="02020603050405020304" pitchFamily="18" charset="0"/>
              </a:rPr>
              <a:t>Sistema Nacional Anticorrupción y sistemas locales homólogos.</a:t>
            </a:r>
          </a:p>
          <a:p>
            <a:pPr marL="342900" lvl="0" indent="-342900" algn="just">
              <a:lnSpc>
                <a:spcPct val="110000"/>
              </a:lnSpc>
              <a:spcAft>
                <a:spcPts val="8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Fortalece constitucionalmente las </a:t>
            </a:r>
            <a:r>
              <a:rPr lang="es-MX" sz="2000" b="1" dirty="0">
                <a:ea typeface="Calibri" panose="020F0502020204030204" pitchFamily="34" charset="0"/>
                <a:cs typeface="Times New Roman" panose="02020603050405020304" pitchFamily="18" charset="0"/>
              </a:rPr>
              <a:t>facultades de la Auditoría Superior de la Federación</a:t>
            </a:r>
            <a:r>
              <a:rPr lang="es-MX" sz="2000" dirty="0">
                <a:ea typeface="Calibri" panose="020F0502020204030204" pitchFamily="34" charset="0"/>
                <a:cs typeface="Times New Roman" panose="02020603050405020304" pitchFamily="18" charset="0"/>
              </a:rPr>
              <a:t>.</a:t>
            </a:r>
          </a:p>
          <a:p>
            <a:pPr marL="342900" lvl="0" indent="-342900" algn="just">
              <a:lnSpc>
                <a:spcPct val="110000"/>
              </a:lnSpc>
              <a:spcAft>
                <a:spcPts val="8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Introduce dos figuras indispensables para perseguir y sancionar la corrupción: la </a:t>
            </a:r>
            <a:r>
              <a:rPr lang="es-MX" sz="2000" b="1" dirty="0">
                <a:ea typeface="Calibri" panose="020F0502020204030204" pitchFamily="34" charset="0"/>
                <a:cs typeface="Times New Roman" panose="02020603050405020304" pitchFamily="18" charset="0"/>
              </a:rPr>
              <a:t>Fiscalía Especializada en Combate a la Corrupción</a:t>
            </a:r>
            <a:r>
              <a:rPr lang="es-MX" sz="2000" dirty="0">
                <a:solidFill>
                  <a:srgbClr val="FF0000"/>
                </a:solidFill>
                <a:ea typeface="Calibri" panose="020F0502020204030204" pitchFamily="34" charset="0"/>
                <a:cs typeface="Times New Roman" panose="02020603050405020304" pitchFamily="18" charset="0"/>
              </a:rPr>
              <a:t> </a:t>
            </a:r>
            <a:r>
              <a:rPr lang="es-MX" sz="2000" dirty="0">
                <a:ea typeface="Calibri" panose="020F0502020204030204" pitchFamily="34" charset="0"/>
                <a:cs typeface="Times New Roman" panose="02020603050405020304" pitchFamily="18" charset="0"/>
              </a:rPr>
              <a:t>y el </a:t>
            </a:r>
            <a:r>
              <a:rPr lang="es-MX" sz="2000" b="1" dirty="0">
                <a:ea typeface="Calibri" panose="020F0502020204030204" pitchFamily="34" charset="0"/>
                <a:cs typeface="Times New Roman" panose="02020603050405020304" pitchFamily="18" charset="0"/>
              </a:rPr>
              <a:t>Tribunal Federal de Justicia Administrativa</a:t>
            </a:r>
            <a:r>
              <a:rPr lang="es-MX" sz="2000" dirty="0">
                <a:ea typeface="Calibri" panose="020F0502020204030204" pitchFamily="34" charset="0"/>
                <a:cs typeface="Times New Roman" panose="02020603050405020304" pitchFamily="18" charset="0"/>
              </a:rPr>
              <a:t>.</a:t>
            </a:r>
          </a:p>
          <a:p>
            <a:pPr marL="342900" lvl="0" indent="-342900" algn="just">
              <a:lnSpc>
                <a:spcPct val="110000"/>
              </a:lnSpc>
              <a:spcAft>
                <a:spcPts val="8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Establece la expedición de </a:t>
            </a:r>
            <a:r>
              <a:rPr lang="es-MX" sz="2000" b="1" dirty="0">
                <a:ea typeface="Calibri" panose="020F0502020204030204" pitchFamily="34" charset="0"/>
                <a:cs typeface="Times New Roman" panose="02020603050405020304" pitchFamily="18" charset="0"/>
              </a:rPr>
              <a:t>leyes generales </a:t>
            </a:r>
            <a:r>
              <a:rPr lang="es-MX" sz="2000" dirty="0">
                <a:ea typeface="Calibri" panose="020F0502020204030204" pitchFamily="34" charset="0"/>
                <a:cs typeface="Times New Roman" panose="02020603050405020304" pitchFamily="18" charset="0"/>
              </a:rPr>
              <a:t>en materia de: 1) </a:t>
            </a:r>
            <a:r>
              <a:rPr lang="es-MX" sz="2000" b="1" dirty="0">
                <a:ea typeface="Calibri" panose="020F0502020204030204" pitchFamily="34" charset="0"/>
                <a:cs typeface="Times New Roman" panose="02020603050405020304" pitchFamily="18" charset="0"/>
              </a:rPr>
              <a:t>Bases de coordinación del Sistema Nacional Anticorrupción</a:t>
            </a:r>
            <a:r>
              <a:rPr lang="es-MX" sz="2000" dirty="0">
                <a:ea typeface="Calibri" panose="020F0502020204030204" pitchFamily="34" charset="0"/>
                <a:cs typeface="Times New Roman" panose="02020603050405020304" pitchFamily="18" charset="0"/>
              </a:rPr>
              <a:t>, y 2) </a:t>
            </a:r>
            <a:r>
              <a:rPr lang="es-MX" sz="2000" b="1" dirty="0">
                <a:ea typeface="Calibri" panose="020F0502020204030204" pitchFamily="34" charset="0"/>
                <a:cs typeface="Times New Roman" panose="02020603050405020304" pitchFamily="18" charset="0"/>
              </a:rPr>
              <a:t>Responsabilidades administrativas de los servidores públicos y particulares</a:t>
            </a:r>
            <a:r>
              <a:rPr lang="es-MX" sz="2000" dirty="0">
                <a:ea typeface="Calibri" panose="020F0502020204030204" pitchFamily="34" charset="0"/>
                <a:cs typeface="Times New Roman" panose="02020603050405020304" pitchFamily="18" charset="0"/>
              </a:rPr>
              <a:t> vinculados a faltas administrativas; y </a:t>
            </a:r>
            <a:r>
              <a:rPr lang="es-MX" sz="2000" u="sng" dirty="0">
                <a:ea typeface="Calibri" panose="020F0502020204030204" pitchFamily="34" charset="0"/>
                <a:cs typeface="Times New Roman" panose="02020603050405020304" pitchFamily="18" charset="0"/>
              </a:rPr>
              <a:t>mandata las reformas a las leyes para</a:t>
            </a:r>
            <a:r>
              <a:rPr lang="es-MX" sz="2000" dirty="0">
                <a:ea typeface="Calibri" panose="020F0502020204030204" pitchFamily="34" charset="0"/>
                <a:cs typeface="Times New Roman" panose="02020603050405020304" pitchFamily="18" charset="0"/>
              </a:rPr>
              <a:t>: a) regular la organización y facultades de la </a:t>
            </a:r>
            <a:r>
              <a:rPr lang="es-MX" sz="2000" b="1" dirty="0">
                <a:ea typeface="Calibri" panose="020F0502020204030204" pitchFamily="34" charset="0"/>
                <a:cs typeface="Times New Roman" panose="02020603050405020304" pitchFamily="18" charset="0"/>
              </a:rPr>
              <a:t>Auditoría Superior de la Federación</a:t>
            </a:r>
            <a:r>
              <a:rPr lang="es-MX" sz="2000" dirty="0">
                <a:ea typeface="Calibri" panose="020F0502020204030204" pitchFamily="34" charset="0"/>
                <a:cs typeface="Times New Roman" panose="02020603050405020304" pitchFamily="18" charset="0"/>
              </a:rPr>
              <a:t>, y b) instituir el </a:t>
            </a:r>
            <a:r>
              <a:rPr lang="es-MX" sz="2000" b="1" dirty="0">
                <a:ea typeface="Calibri" panose="020F0502020204030204" pitchFamily="34" charset="0"/>
                <a:cs typeface="Times New Roman" panose="02020603050405020304" pitchFamily="18" charset="0"/>
              </a:rPr>
              <a:t>Tribunal Federal de Justicia Administrativa</a:t>
            </a:r>
            <a:r>
              <a:rPr lang="es-MX" sz="2000" dirty="0">
                <a:ea typeface="Calibri" panose="020F0502020204030204" pitchFamily="34" charset="0"/>
                <a:cs typeface="Times New Roman" panose="02020603050405020304" pitchFamily="18" charset="0"/>
              </a:rPr>
              <a:t>.</a:t>
            </a:r>
          </a:p>
          <a:p>
            <a:pPr marL="342900" lvl="0" indent="-342900" algn="just">
              <a:lnSpc>
                <a:spcPct val="110000"/>
              </a:lnSpc>
              <a:spcAft>
                <a:spcPts val="8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Obliga a los servidores públicos a presentar su </a:t>
            </a:r>
            <a:r>
              <a:rPr lang="es-MX" sz="2000" b="1" dirty="0">
                <a:ea typeface="Calibri" panose="020F0502020204030204" pitchFamily="34" charset="0"/>
                <a:cs typeface="Times New Roman" panose="02020603050405020304" pitchFamily="18" charset="0"/>
              </a:rPr>
              <a:t>declaración patrimonial y de intereses</a:t>
            </a:r>
            <a:r>
              <a:rPr lang="es-MX" sz="2000" dirty="0">
                <a:ea typeface="Calibri" panose="020F0502020204030204" pitchFamily="34" charset="0"/>
                <a:cs typeface="Times New Roman" panose="02020603050405020304" pitchFamily="18" charset="0"/>
              </a:rPr>
              <a:t> ante las autoridades competentes.</a:t>
            </a:r>
          </a:p>
        </p:txBody>
      </p:sp>
    </p:spTree>
    <p:extLst>
      <p:ext uri="{BB962C8B-B14F-4D97-AF65-F5344CB8AC3E}">
        <p14:creationId xmlns:p14="http://schemas.microsoft.com/office/powerpoint/2010/main" val="291264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11</a:t>
            </a:fld>
            <a:endParaRPr lang="es-MX" sz="1200" dirty="0">
              <a:solidFill>
                <a:schemeClr val="bg1">
                  <a:lumMod val="50000"/>
                </a:schemeClr>
              </a:solidFill>
            </a:endParaRPr>
          </a:p>
        </p:txBody>
      </p:sp>
      <p:sp>
        <p:nvSpPr>
          <p:cNvPr id="8"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cap="small" dirty="0">
                <a:solidFill>
                  <a:schemeClr val="bg1"/>
                </a:solidFill>
              </a:rPr>
              <a:t>Sistema Nacional Anticorrupción (SNA)</a:t>
            </a:r>
          </a:p>
          <a:p>
            <a:endParaRPr lang="es-MX" sz="2800" b="1" cap="small" dirty="0">
              <a:solidFill>
                <a:schemeClr val="bg1"/>
              </a:solidFill>
            </a:endParaRPr>
          </a:p>
        </p:txBody>
      </p:sp>
      <p:sp>
        <p:nvSpPr>
          <p:cNvPr id="7" name="6 Rectángulo"/>
          <p:cNvSpPr/>
          <p:nvPr/>
        </p:nvSpPr>
        <p:spPr>
          <a:xfrm>
            <a:off x="179511" y="980728"/>
            <a:ext cx="8834313" cy="1429622"/>
          </a:xfrm>
          <a:prstGeom prst="rect">
            <a:avLst/>
          </a:prstGeom>
        </p:spPr>
        <p:txBody>
          <a:bodyPr wrap="square">
            <a:spAutoFit/>
          </a:bodyPr>
          <a:lstStyle/>
          <a:p>
            <a:pPr algn="just" fontAlgn="auto">
              <a:lnSpc>
                <a:spcPct val="110000"/>
              </a:lnSpc>
              <a:spcBef>
                <a:spcPts val="0"/>
              </a:spcBef>
              <a:spcAft>
                <a:spcPts val="1800"/>
              </a:spcAft>
              <a:defRPr/>
            </a:pPr>
            <a:r>
              <a:rPr lang="es-MX" sz="2000" kern="0" dirty="0">
                <a:cs typeface="Arial" pitchFamily="34" charset="0"/>
              </a:rPr>
              <a:t>El SNA “es la instancia de coordinación entre las autoridades de todos los órdenes de gobierno competentes en la prevención, detección y sanción de responsabilidades administrativas y hechos de corrupción, así como en la fiscalización y control de recursos públicos”.</a:t>
            </a:r>
          </a:p>
        </p:txBody>
      </p:sp>
      <p:sp>
        <p:nvSpPr>
          <p:cNvPr id="9" name="8 Rectángulo"/>
          <p:cNvSpPr/>
          <p:nvPr/>
        </p:nvSpPr>
        <p:spPr>
          <a:xfrm>
            <a:off x="179512" y="2564904"/>
            <a:ext cx="3178178" cy="461665"/>
          </a:xfrm>
          <a:prstGeom prst="rect">
            <a:avLst/>
          </a:prstGeom>
        </p:spPr>
        <p:txBody>
          <a:bodyPr wrap="none">
            <a:spAutoFit/>
          </a:bodyPr>
          <a:lstStyle/>
          <a:p>
            <a:pPr lvl="0" fontAlgn="base">
              <a:spcBef>
                <a:spcPct val="20000"/>
              </a:spcBef>
              <a:spcAft>
                <a:spcPct val="0"/>
              </a:spcAft>
              <a:buClr>
                <a:schemeClr val="hlink"/>
              </a:buClr>
              <a:buSzPct val="70000"/>
            </a:pPr>
            <a:r>
              <a:rPr kumimoji="1" lang="es-MX" sz="2400" b="1" cap="small" dirty="0"/>
              <a:t>Integración y funciones:</a:t>
            </a:r>
            <a:endParaRPr kumimoji="1" lang="es-ES" sz="2400" b="1" cap="small" dirty="0">
              <a:solidFill>
                <a:srgbClr val="FF0000"/>
              </a:solidFill>
              <a:cs typeface="Arial" panose="020B0604020202020204" pitchFamily="34" charset="0"/>
            </a:endParaRPr>
          </a:p>
        </p:txBody>
      </p:sp>
      <p:sp>
        <p:nvSpPr>
          <p:cNvPr id="13" name="12 Rectángulo"/>
          <p:cNvSpPr/>
          <p:nvPr/>
        </p:nvSpPr>
        <p:spPr>
          <a:xfrm>
            <a:off x="179512" y="3125632"/>
            <a:ext cx="3744416" cy="3471720"/>
          </a:xfrm>
          <a:prstGeom prst="rect">
            <a:avLst/>
          </a:prstGeom>
        </p:spPr>
        <p:txBody>
          <a:bodyPr wrap="square">
            <a:spAutoFit/>
          </a:bodyPr>
          <a:lstStyle/>
          <a:p>
            <a:pPr marL="266700" lvl="0" indent="-266700" fontAlgn="base">
              <a:spcBef>
                <a:spcPct val="20000"/>
              </a:spcBef>
              <a:spcAft>
                <a:spcPct val="0"/>
              </a:spcAft>
              <a:buSzPct val="70000"/>
              <a:buFont typeface="Wingdings" panose="05000000000000000000" pitchFamily="2" charset="2"/>
              <a:buChar char="q"/>
            </a:pPr>
            <a:r>
              <a:rPr kumimoji="1" lang="es-MX" dirty="0"/>
              <a:t>Auditoría Superior de la Federación</a:t>
            </a:r>
          </a:p>
          <a:p>
            <a:pPr marL="266700" lvl="0" indent="-266700" fontAlgn="base">
              <a:spcBef>
                <a:spcPct val="20000"/>
              </a:spcBef>
              <a:spcAft>
                <a:spcPct val="0"/>
              </a:spcAft>
              <a:buSzPct val="70000"/>
              <a:buFont typeface="Wingdings" panose="05000000000000000000" pitchFamily="2" charset="2"/>
              <a:buChar char="q"/>
            </a:pPr>
            <a:r>
              <a:rPr kumimoji="1" lang="es-MX" dirty="0"/>
              <a:t>Fiscalía Especializada en Combate a la Corrupción</a:t>
            </a:r>
          </a:p>
          <a:p>
            <a:pPr marL="266700" lvl="0" indent="-266700" fontAlgn="base">
              <a:spcBef>
                <a:spcPct val="20000"/>
              </a:spcBef>
              <a:spcAft>
                <a:spcPct val="0"/>
              </a:spcAft>
              <a:buSzPct val="70000"/>
              <a:buFont typeface="Wingdings" panose="05000000000000000000" pitchFamily="2" charset="2"/>
              <a:buChar char="q"/>
            </a:pPr>
            <a:r>
              <a:rPr kumimoji="1" lang="es-MX" dirty="0"/>
              <a:t>Secretaría de la Función Pública</a:t>
            </a:r>
          </a:p>
          <a:p>
            <a:pPr marL="266700" lvl="0" indent="-266700" fontAlgn="base">
              <a:spcBef>
                <a:spcPct val="20000"/>
              </a:spcBef>
              <a:spcAft>
                <a:spcPct val="0"/>
              </a:spcAft>
              <a:buSzPct val="70000"/>
              <a:buFont typeface="Wingdings" panose="05000000000000000000" pitchFamily="2" charset="2"/>
              <a:buChar char="q"/>
            </a:pPr>
            <a:r>
              <a:rPr kumimoji="1" lang="es-MX" dirty="0"/>
              <a:t>Tribunal Federal de Justicia Administrativa</a:t>
            </a:r>
          </a:p>
          <a:p>
            <a:pPr marL="266700" lvl="0" indent="-266700" fontAlgn="base">
              <a:spcBef>
                <a:spcPct val="20000"/>
              </a:spcBef>
              <a:spcAft>
                <a:spcPct val="0"/>
              </a:spcAft>
              <a:buSzPct val="70000"/>
              <a:buFont typeface="Wingdings" panose="05000000000000000000" pitchFamily="2" charset="2"/>
              <a:buChar char="q"/>
            </a:pPr>
            <a:r>
              <a:rPr kumimoji="1" lang="es-MX" dirty="0"/>
              <a:t>INAI</a:t>
            </a:r>
          </a:p>
          <a:p>
            <a:pPr marL="266700" lvl="0" indent="-266700" fontAlgn="base">
              <a:spcBef>
                <a:spcPct val="20000"/>
              </a:spcBef>
              <a:spcAft>
                <a:spcPct val="0"/>
              </a:spcAft>
              <a:buSzPct val="70000"/>
              <a:buFont typeface="Wingdings" panose="05000000000000000000" pitchFamily="2" charset="2"/>
              <a:buChar char="q"/>
            </a:pPr>
            <a:r>
              <a:rPr kumimoji="1" lang="es-MX" dirty="0">
                <a:cs typeface="Arial" panose="020B0604020202020204" pitchFamily="34" charset="0"/>
              </a:rPr>
              <a:t>Representante del Consejo de la Judicatura Nacional</a:t>
            </a:r>
          </a:p>
          <a:p>
            <a:pPr marL="266700" lvl="0" indent="-266700" fontAlgn="base">
              <a:spcBef>
                <a:spcPct val="20000"/>
              </a:spcBef>
              <a:spcAft>
                <a:spcPct val="0"/>
              </a:spcAft>
              <a:buSzPct val="70000"/>
              <a:buFont typeface="Wingdings" panose="05000000000000000000" pitchFamily="2" charset="2"/>
              <a:buChar char="q"/>
            </a:pPr>
            <a:r>
              <a:rPr kumimoji="1" lang="es-MX" dirty="0">
                <a:cs typeface="Arial" panose="020B0604020202020204" pitchFamily="34" charset="0"/>
              </a:rPr>
              <a:t>Representante del Comité de Participación Ciudadana</a:t>
            </a:r>
            <a:endParaRPr kumimoji="1" lang="es-ES" dirty="0">
              <a:cs typeface="Arial" panose="020B0604020202020204" pitchFamily="34" charset="0"/>
            </a:endParaRPr>
          </a:p>
        </p:txBody>
      </p:sp>
      <p:grpSp>
        <p:nvGrpSpPr>
          <p:cNvPr id="14" name="13 Grupo"/>
          <p:cNvGrpSpPr/>
          <p:nvPr/>
        </p:nvGrpSpPr>
        <p:grpSpPr>
          <a:xfrm>
            <a:off x="3851920" y="2708920"/>
            <a:ext cx="360362" cy="3975776"/>
            <a:chOff x="3203848" y="3933849"/>
            <a:chExt cx="360362" cy="1943423"/>
          </a:xfrm>
        </p:grpSpPr>
        <p:sp>
          <p:nvSpPr>
            <p:cNvPr id="16" name="Freeform 8"/>
            <p:cNvSpPr>
              <a:spLocks/>
            </p:cNvSpPr>
            <p:nvPr/>
          </p:nvSpPr>
          <p:spPr bwMode="auto">
            <a:xfrm>
              <a:off x="3406649" y="4834379"/>
              <a:ext cx="134161" cy="151468"/>
            </a:xfrm>
            <a:custGeom>
              <a:avLst/>
              <a:gdLst/>
              <a:ahLst/>
              <a:cxnLst>
                <a:cxn ang="0">
                  <a:pos x="0" y="0"/>
                </a:cxn>
                <a:cxn ang="0">
                  <a:pos x="171" y="90"/>
                </a:cxn>
                <a:cxn ang="0">
                  <a:pos x="0" y="182"/>
                </a:cxn>
                <a:cxn ang="0">
                  <a:pos x="0" y="0"/>
                </a:cxn>
              </a:cxnLst>
              <a:rect l="0" t="0" r="r" b="b"/>
              <a:pathLst>
                <a:path w="172" h="183">
                  <a:moveTo>
                    <a:pt x="0" y="0"/>
                  </a:moveTo>
                  <a:lnTo>
                    <a:pt x="171" y="90"/>
                  </a:lnTo>
                  <a:lnTo>
                    <a:pt x="0" y="182"/>
                  </a:lnTo>
                  <a:lnTo>
                    <a:pt x="0" y="0"/>
                  </a:lnTo>
                </a:path>
              </a:pathLst>
            </a:custGeom>
            <a:solidFill>
              <a:srgbClr val="808080"/>
            </a:solidFill>
            <a:ln w="12700" cap="rnd" cmpd="sng">
              <a:noFill/>
              <a:prstDash val="solid"/>
              <a:round/>
              <a:headEnd type="none" w="med" len="med"/>
              <a:tailEnd type="none" w="med" len="med"/>
            </a:ln>
            <a:effectLst/>
          </p:spPr>
          <p:txBody>
            <a:bodyPr/>
            <a:lstStyle/>
            <a:p>
              <a:endParaRPr lang="es-MX"/>
            </a:p>
          </p:txBody>
        </p:sp>
        <p:sp>
          <p:nvSpPr>
            <p:cNvPr id="17" name="Freeform 9"/>
            <p:cNvSpPr>
              <a:spLocks/>
            </p:cNvSpPr>
            <p:nvPr/>
          </p:nvSpPr>
          <p:spPr bwMode="auto">
            <a:xfrm>
              <a:off x="3304469" y="4783062"/>
              <a:ext cx="80340" cy="253274"/>
            </a:xfrm>
            <a:custGeom>
              <a:avLst/>
              <a:gdLst/>
              <a:ahLst/>
              <a:cxnLst>
                <a:cxn ang="0">
                  <a:pos x="0" y="0"/>
                </a:cxn>
                <a:cxn ang="0">
                  <a:pos x="102" y="60"/>
                </a:cxn>
                <a:cxn ang="0">
                  <a:pos x="102" y="248"/>
                </a:cxn>
                <a:cxn ang="0">
                  <a:pos x="0" y="305"/>
                </a:cxn>
                <a:cxn ang="0">
                  <a:pos x="0" y="0"/>
                </a:cxn>
              </a:cxnLst>
              <a:rect l="0" t="0" r="r" b="b"/>
              <a:pathLst>
                <a:path w="103" h="306">
                  <a:moveTo>
                    <a:pt x="0" y="0"/>
                  </a:moveTo>
                  <a:lnTo>
                    <a:pt x="102" y="60"/>
                  </a:lnTo>
                  <a:lnTo>
                    <a:pt x="102" y="248"/>
                  </a:lnTo>
                  <a:lnTo>
                    <a:pt x="0" y="305"/>
                  </a:lnTo>
                  <a:lnTo>
                    <a:pt x="0" y="0"/>
                  </a:lnTo>
                </a:path>
              </a:pathLst>
            </a:custGeom>
            <a:solidFill>
              <a:schemeClr val="accent1">
                <a:lumMod val="40000"/>
                <a:lumOff val="60000"/>
              </a:schemeClr>
            </a:solidFill>
            <a:ln w="12700" cap="rnd" cmpd="sng">
              <a:solidFill>
                <a:schemeClr val="tx1"/>
              </a:solidFill>
              <a:prstDash val="solid"/>
              <a:round/>
              <a:headEnd type="none" w="med" len="med"/>
              <a:tailEnd type="none" w="med" len="med"/>
            </a:ln>
            <a:effectLst/>
          </p:spPr>
          <p:txBody>
            <a:bodyPr/>
            <a:lstStyle/>
            <a:p>
              <a:endParaRPr lang="es-MX"/>
            </a:p>
          </p:txBody>
        </p:sp>
        <p:sp>
          <p:nvSpPr>
            <p:cNvPr id="18" name="Freeform 10"/>
            <p:cNvSpPr>
              <a:spLocks/>
            </p:cNvSpPr>
            <p:nvPr/>
          </p:nvSpPr>
          <p:spPr bwMode="auto">
            <a:xfrm>
              <a:off x="3203848" y="4733400"/>
              <a:ext cx="80340" cy="351769"/>
            </a:xfrm>
            <a:custGeom>
              <a:avLst/>
              <a:gdLst/>
              <a:ahLst/>
              <a:cxnLst>
                <a:cxn ang="0">
                  <a:pos x="4" y="0"/>
                </a:cxn>
                <a:cxn ang="0">
                  <a:pos x="102" y="58"/>
                </a:cxn>
                <a:cxn ang="0">
                  <a:pos x="102" y="366"/>
                </a:cxn>
                <a:cxn ang="0">
                  <a:pos x="0" y="424"/>
                </a:cxn>
                <a:cxn ang="0">
                  <a:pos x="4" y="0"/>
                </a:cxn>
              </a:cxnLst>
              <a:rect l="0" t="0" r="r" b="b"/>
              <a:pathLst>
                <a:path w="103" h="425">
                  <a:moveTo>
                    <a:pt x="4" y="0"/>
                  </a:moveTo>
                  <a:lnTo>
                    <a:pt x="102" y="58"/>
                  </a:lnTo>
                  <a:lnTo>
                    <a:pt x="102" y="366"/>
                  </a:lnTo>
                  <a:lnTo>
                    <a:pt x="0" y="424"/>
                  </a:lnTo>
                  <a:lnTo>
                    <a:pt x="4" y="0"/>
                  </a:lnTo>
                </a:path>
              </a:pathLst>
            </a:custGeom>
            <a:solidFill>
              <a:schemeClr val="accent1">
                <a:lumMod val="40000"/>
                <a:lumOff val="60000"/>
              </a:schemeClr>
            </a:solidFill>
            <a:ln w="12700" cap="rnd" cmpd="sng">
              <a:noFill/>
              <a:prstDash val="solid"/>
              <a:round/>
              <a:headEnd type="none" w="med" len="med"/>
              <a:tailEnd type="none" w="med" len="med"/>
            </a:ln>
            <a:effectLst/>
          </p:spPr>
          <p:txBody>
            <a:bodyPr/>
            <a:lstStyle/>
            <a:p>
              <a:endParaRPr lang="es-MX"/>
            </a:p>
          </p:txBody>
        </p:sp>
        <p:sp>
          <p:nvSpPr>
            <p:cNvPr id="19" name="Freeform 11"/>
            <p:cNvSpPr>
              <a:spLocks/>
            </p:cNvSpPr>
            <p:nvPr/>
          </p:nvSpPr>
          <p:spPr bwMode="auto">
            <a:xfrm>
              <a:off x="3304469" y="4997434"/>
              <a:ext cx="80340" cy="877355"/>
            </a:xfrm>
            <a:custGeom>
              <a:avLst/>
              <a:gdLst/>
              <a:ahLst/>
              <a:cxnLst>
                <a:cxn ang="0">
                  <a:pos x="0" y="59"/>
                </a:cxn>
                <a:cxn ang="0">
                  <a:pos x="102" y="0"/>
                </a:cxn>
                <a:cxn ang="0">
                  <a:pos x="102" y="1059"/>
                </a:cxn>
                <a:cxn ang="0">
                  <a:pos x="0" y="1059"/>
                </a:cxn>
                <a:cxn ang="0">
                  <a:pos x="0" y="59"/>
                </a:cxn>
              </a:cxnLst>
              <a:rect l="0" t="0" r="r" b="b"/>
              <a:pathLst>
                <a:path w="103" h="1060">
                  <a:moveTo>
                    <a:pt x="0" y="59"/>
                  </a:moveTo>
                  <a:lnTo>
                    <a:pt x="102" y="0"/>
                  </a:lnTo>
                  <a:lnTo>
                    <a:pt x="102" y="1059"/>
                  </a:lnTo>
                  <a:lnTo>
                    <a:pt x="0" y="1059"/>
                  </a:lnTo>
                  <a:lnTo>
                    <a:pt x="0" y="59"/>
                  </a:lnTo>
                </a:path>
              </a:pathLst>
            </a:custGeom>
            <a:solidFill>
              <a:srgbClr val="002060"/>
            </a:solidFill>
            <a:ln w="12700" cap="rnd" cmpd="sng">
              <a:noFill/>
              <a:prstDash val="solid"/>
              <a:round/>
              <a:headEnd type="none" w="med" len="med"/>
              <a:tailEnd type="none" w="med" len="med"/>
            </a:ln>
            <a:effectLst/>
          </p:spPr>
          <p:txBody>
            <a:bodyPr/>
            <a:lstStyle/>
            <a:p>
              <a:endParaRPr lang="es-MX"/>
            </a:p>
          </p:txBody>
        </p:sp>
        <p:sp>
          <p:nvSpPr>
            <p:cNvPr id="20" name="Freeform 12"/>
            <p:cNvSpPr>
              <a:spLocks/>
            </p:cNvSpPr>
            <p:nvPr/>
          </p:nvSpPr>
          <p:spPr bwMode="auto">
            <a:xfrm>
              <a:off x="3304469" y="3945437"/>
              <a:ext cx="80340" cy="878182"/>
            </a:xfrm>
            <a:custGeom>
              <a:avLst/>
              <a:gdLst/>
              <a:ahLst/>
              <a:cxnLst>
                <a:cxn ang="0">
                  <a:pos x="0" y="998"/>
                </a:cxn>
                <a:cxn ang="0">
                  <a:pos x="102" y="1060"/>
                </a:cxn>
                <a:cxn ang="0">
                  <a:pos x="102" y="0"/>
                </a:cxn>
                <a:cxn ang="0">
                  <a:pos x="0" y="0"/>
                </a:cxn>
                <a:cxn ang="0">
                  <a:pos x="0" y="998"/>
                </a:cxn>
              </a:cxnLst>
              <a:rect l="0" t="0" r="r" b="b"/>
              <a:pathLst>
                <a:path w="103" h="1061">
                  <a:moveTo>
                    <a:pt x="0" y="998"/>
                  </a:moveTo>
                  <a:lnTo>
                    <a:pt x="102" y="1060"/>
                  </a:lnTo>
                  <a:lnTo>
                    <a:pt x="102" y="0"/>
                  </a:lnTo>
                  <a:lnTo>
                    <a:pt x="0" y="0"/>
                  </a:lnTo>
                  <a:lnTo>
                    <a:pt x="0" y="998"/>
                  </a:lnTo>
                </a:path>
              </a:pathLst>
            </a:custGeom>
            <a:solidFill>
              <a:srgbClr val="002060"/>
            </a:solidFill>
            <a:ln w="12700" cap="rnd" cmpd="sng">
              <a:noFill/>
              <a:prstDash val="solid"/>
              <a:round/>
              <a:headEnd type="none" w="med" len="med"/>
              <a:tailEnd type="none" w="med" len="med"/>
            </a:ln>
            <a:effectLst/>
          </p:spPr>
          <p:txBody>
            <a:bodyPr/>
            <a:lstStyle/>
            <a:p>
              <a:endParaRPr lang="es-MX"/>
            </a:p>
          </p:txBody>
        </p:sp>
        <p:sp>
          <p:nvSpPr>
            <p:cNvPr id="21" name="Freeform 13"/>
            <p:cNvSpPr>
              <a:spLocks/>
            </p:cNvSpPr>
            <p:nvPr/>
          </p:nvSpPr>
          <p:spPr bwMode="auto">
            <a:xfrm>
              <a:off x="3406649" y="4834379"/>
              <a:ext cx="134161" cy="151468"/>
            </a:xfrm>
            <a:custGeom>
              <a:avLst/>
              <a:gdLst/>
              <a:ahLst/>
              <a:cxnLst>
                <a:cxn ang="0">
                  <a:pos x="0" y="0"/>
                </a:cxn>
                <a:cxn ang="0">
                  <a:pos x="171" y="90"/>
                </a:cxn>
                <a:cxn ang="0">
                  <a:pos x="0" y="182"/>
                </a:cxn>
                <a:cxn ang="0">
                  <a:pos x="0" y="0"/>
                </a:cxn>
              </a:cxnLst>
              <a:rect l="0" t="0" r="r" b="b"/>
              <a:pathLst>
                <a:path w="172" h="183">
                  <a:moveTo>
                    <a:pt x="0" y="0"/>
                  </a:moveTo>
                  <a:lnTo>
                    <a:pt x="171" y="90"/>
                  </a:lnTo>
                  <a:lnTo>
                    <a:pt x="0" y="182"/>
                  </a:lnTo>
                  <a:lnTo>
                    <a:pt x="0" y="0"/>
                  </a:lnTo>
                </a:path>
              </a:pathLst>
            </a:custGeom>
            <a:solidFill>
              <a:schemeClr val="accent1">
                <a:lumMod val="40000"/>
                <a:lumOff val="60000"/>
              </a:schemeClr>
            </a:solidFill>
            <a:ln w="12700" cap="rnd" cmpd="sng">
              <a:noFill/>
              <a:prstDash val="solid"/>
              <a:round/>
              <a:headEnd type="none" w="med" len="med"/>
              <a:tailEnd type="none" w="med" len="med"/>
            </a:ln>
            <a:effectLst/>
          </p:spPr>
          <p:txBody>
            <a:bodyPr/>
            <a:lstStyle/>
            <a:p>
              <a:endParaRPr lang="es-MX"/>
            </a:p>
          </p:txBody>
        </p:sp>
        <p:sp>
          <p:nvSpPr>
            <p:cNvPr id="22" name="Freeform 14"/>
            <p:cNvSpPr>
              <a:spLocks/>
            </p:cNvSpPr>
            <p:nvPr/>
          </p:nvSpPr>
          <p:spPr bwMode="auto">
            <a:xfrm>
              <a:off x="3304469" y="5873961"/>
              <a:ext cx="80340" cy="3311"/>
            </a:xfrm>
            <a:custGeom>
              <a:avLst/>
              <a:gdLst/>
              <a:ahLst/>
              <a:cxnLst>
                <a:cxn ang="0">
                  <a:pos x="102" y="3"/>
                </a:cxn>
                <a:cxn ang="0">
                  <a:pos x="83" y="0"/>
                </a:cxn>
                <a:cxn ang="0">
                  <a:pos x="15" y="0"/>
                </a:cxn>
                <a:cxn ang="0">
                  <a:pos x="0" y="3"/>
                </a:cxn>
                <a:cxn ang="0">
                  <a:pos x="102" y="3"/>
                </a:cxn>
              </a:cxnLst>
              <a:rect l="0" t="0" r="r" b="b"/>
              <a:pathLst>
                <a:path w="103" h="4">
                  <a:moveTo>
                    <a:pt x="102" y="3"/>
                  </a:moveTo>
                  <a:lnTo>
                    <a:pt x="83" y="0"/>
                  </a:lnTo>
                  <a:lnTo>
                    <a:pt x="15" y="0"/>
                  </a:lnTo>
                  <a:lnTo>
                    <a:pt x="0" y="3"/>
                  </a:lnTo>
                  <a:lnTo>
                    <a:pt x="102" y="3"/>
                  </a:lnTo>
                </a:path>
              </a:pathLst>
            </a:custGeom>
            <a:solidFill>
              <a:srgbClr val="C0C0C0"/>
            </a:solidFill>
            <a:ln w="12700" cap="rnd" cmpd="sng">
              <a:noFill/>
              <a:prstDash val="solid"/>
              <a:round/>
              <a:headEnd type="none" w="med" len="med"/>
              <a:tailEnd type="none" w="med" len="med"/>
            </a:ln>
            <a:effectLst/>
          </p:spPr>
          <p:txBody>
            <a:bodyPr/>
            <a:lstStyle/>
            <a:p>
              <a:endParaRPr lang="es-MX"/>
            </a:p>
          </p:txBody>
        </p:sp>
        <p:sp>
          <p:nvSpPr>
            <p:cNvPr id="23" name="Freeform 15"/>
            <p:cNvSpPr>
              <a:spLocks/>
            </p:cNvSpPr>
            <p:nvPr/>
          </p:nvSpPr>
          <p:spPr bwMode="auto">
            <a:xfrm>
              <a:off x="3406649" y="4914665"/>
              <a:ext cx="134161" cy="71182"/>
            </a:xfrm>
            <a:custGeom>
              <a:avLst/>
              <a:gdLst/>
              <a:ahLst/>
              <a:cxnLst>
                <a:cxn ang="0">
                  <a:pos x="171" y="0"/>
                </a:cxn>
                <a:cxn ang="0">
                  <a:pos x="134" y="0"/>
                </a:cxn>
                <a:cxn ang="0">
                  <a:pos x="20" y="55"/>
                </a:cxn>
                <a:cxn ang="0">
                  <a:pos x="0" y="85"/>
                </a:cxn>
                <a:cxn ang="0">
                  <a:pos x="171" y="0"/>
                </a:cxn>
              </a:cxnLst>
              <a:rect l="0" t="0" r="r" b="b"/>
              <a:pathLst>
                <a:path w="172" h="86">
                  <a:moveTo>
                    <a:pt x="171" y="0"/>
                  </a:moveTo>
                  <a:lnTo>
                    <a:pt x="134" y="0"/>
                  </a:lnTo>
                  <a:lnTo>
                    <a:pt x="20" y="55"/>
                  </a:lnTo>
                  <a:lnTo>
                    <a:pt x="0" y="85"/>
                  </a:lnTo>
                  <a:lnTo>
                    <a:pt x="171" y="0"/>
                  </a:lnTo>
                </a:path>
              </a:pathLst>
            </a:custGeom>
            <a:solidFill>
              <a:srgbClr val="C0C0C0"/>
            </a:solidFill>
            <a:ln w="12700" cap="rnd" cmpd="sng">
              <a:noFill/>
              <a:prstDash val="solid"/>
              <a:round/>
              <a:headEnd type="none" w="med" len="med"/>
              <a:tailEnd type="none" w="med" len="med"/>
            </a:ln>
            <a:effectLst/>
          </p:spPr>
          <p:txBody>
            <a:bodyPr/>
            <a:lstStyle/>
            <a:p>
              <a:endParaRPr lang="es-MX"/>
            </a:p>
          </p:txBody>
        </p:sp>
        <p:sp>
          <p:nvSpPr>
            <p:cNvPr id="24" name="Freeform 16"/>
            <p:cNvSpPr>
              <a:spLocks/>
            </p:cNvSpPr>
            <p:nvPr/>
          </p:nvSpPr>
          <p:spPr bwMode="auto">
            <a:xfrm>
              <a:off x="3304469" y="4987502"/>
              <a:ext cx="80340" cy="48834"/>
            </a:xfrm>
            <a:custGeom>
              <a:avLst/>
              <a:gdLst/>
              <a:ahLst/>
              <a:cxnLst>
                <a:cxn ang="0">
                  <a:pos x="102" y="9"/>
                </a:cxn>
                <a:cxn ang="0">
                  <a:pos x="83" y="0"/>
                </a:cxn>
                <a:cxn ang="0">
                  <a:pos x="23" y="32"/>
                </a:cxn>
                <a:cxn ang="0">
                  <a:pos x="0" y="58"/>
                </a:cxn>
                <a:cxn ang="0">
                  <a:pos x="102" y="9"/>
                </a:cxn>
              </a:cxnLst>
              <a:rect l="0" t="0" r="r" b="b"/>
              <a:pathLst>
                <a:path w="103" h="59">
                  <a:moveTo>
                    <a:pt x="102" y="9"/>
                  </a:moveTo>
                  <a:lnTo>
                    <a:pt x="83" y="0"/>
                  </a:lnTo>
                  <a:lnTo>
                    <a:pt x="23" y="32"/>
                  </a:lnTo>
                  <a:lnTo>
                    <a:pt x="0" y="58"/>
                  </a:lnTo>
                  <a:lnTo>
                    <a:pt x="102" y="9"/>
                  </a:lnTo>
                </a:path>
              </a:pathLst>
            </a:custGeom>
            <a:solidFill>
              <a:srgbClr val="C0C0C0"/>
            </a:solidFill>
            <a:ln w="12700" cap="rnd" cmpd="sng">
              <a:noFill/>
              <a:prstDash val="solid"/>
              <a:round/>
              <a:headEnd type="none" w="med" len="med"/>
              <a:tailEnd type="none" w="med" len="med"/>
            </a:ln>
            <a:effectLst/>
          </p:spPr>
          <p:txBody>
            <a:bodyPr/>
            <a:lstStyle/>
            <a:p>
              <a:endParaRPr lang="es-MX"/>
            </a:p>
          </p:txBody>
        </p:sp>
        <p:sp>
          <p:nvSpPr>
            <p:cNvPr id="25" name="Freeform 17"/>
            <p:cNvSpPr>
              <a:spLocks/>
            </p:cNvSpPr>
            <p:nvPr/>
          </p:nvSpPr>
          <p:spPr bwMode="auto">
            <a:xfrm>
              <a:off x="3203848" y="5038819"/>
              <a:ext cx="80340" cy="46351"/>
            </a:xfrm>
            <a:custGeom>
              <a:avLst/>
              <a:gdLst/>
              <a:ahLst/>
              <a:cxnLst>
                <a:cxn ang="0">
                  <a:pos x="102" y="7"/>
                </a:cxn>
                <a:cxn ang="0">
                  <a:pos x="87" y="0"/>
                </a:cxn>
                <a:cxn ang="0">
                  <a:pos x="23" y="31"/>
                </a:cxn>
                <a:cxn ang="0">
                  <a:pos x="0" y="55"/>
                </a:cxn>
                <a:cxn ang="0">
                  <a:pos x="102" y="7"/>
                </a:cxn>
              </a:cxnLst>
              <a:rect l="0" t="0" r="r" b="b"/>
              <a:pathLst>
                <a:path w="103" h="56">
                  <a:moveTo>
                    <a:pt x="102" y="7"/>
                  </a:moveTo>
                  <a:lnTo>
                    <a:pt x="87" y="0"/>
                  </a:lnTo>
                  <a:lnTo>
                    <a:pt x="23" y="31"/>
                  </a:lnTo>
                  <a:lnTo>
                    <a:pt x="0" y="55"/>
                  </a:lnTo>
                  <a:lnTo>
                    <a:pt x="102" y="7"/>
                  </a:lnTo>
                </a:path>
              </a:pathLst>
            </a:custGeom>
            <a:solidFill>
              <a:srgbClr val="C0C0C0"/>
            </a:solidFill>
            <a:ln w="12700" cap="rnd" cmpd="sng">
              <a:noFill/>
              <a:prstDash val="solid"/>
              <a:round/>
              <a:headEnd type="none" w="med" len="med"/>
              <a:tailEnd type="none" w="med" len="med"/>
            </a:ln>
            <a:effectLst/>
          </p:spPr>
          <p:txBody>
            <a:bodyPr/>
            <a:lstStyle/>
            <a:p>
              <a:endParaRPr lang="es-MX"/>
            </a:p>
          </p:txBody>
        </p:sp>
        <p:sp>
          <p:nvSpPr>
            <p:cNvPr id="26" name="Freeform 18"/>
            <p:cNvSpPr>
              <a:spLocks/>
            </p:cNvSpPr>
            <p:nvPr/>
          </p:nvSpPr>
          <p:spPr bwMode="auto">
            <a:xfrm>
              <a:off x="3304469" y="4778096"/>
              <a:ext cx="80340" cy="45523"/>
            </a:xfrm>
            <a:custGeom>
              <a:avLst/>
              <a:gdLst/>
              <a:ahLst/>
              <a:cxnLst>
                <a:cxn ang="0">
                  <a:pos x="102" y="54"/>
                </a:cxn>
                <a:cxn ang="0">
                  <a:pos x="83" y="32"/>
                </a:cxn>
                <a:cxn ang="0">
                  <a:pos x="15" y="0"/>
                </a:cxn>
                <a:cxn ang="0">
                  <a:pos x="0" y="4"/>
                </a:cxn>
                <a:cxn ang="0">
                  <a:pos x="102" y="54"/>
                </a:cxn>
              </a:cxnLst>
              <a:rect l="0" t="0" r="r" b="b"/>
              <a:pathLst>
                <a:path w="103" h="55">
                  <a:moveTo>
                    <a:pt x="102" y="54"/>
                  </a:moveTo>
                  <a:lnTo>
                    <a:pt x="83" y="32"/>
                  </a:lnTo>
                  <a:lnTo>
                    <a:pt x="15" y="0"/>
                  </a:lnTo>
                  <a:lnTo>
                    <a:pt x="0" y="4"/>
                  </a:lnTo>
                  <a:lnTo>
                    <a:pt x="102" y="54"/>
                  </a:lnTo>
                </a:path>
              </a:pathLst>
            </a:custGeom>
            <a:solidFill>
              <a:srgbClr val="C0C0C0"/>
            </a:solidFill>
            <a:ln w="12700" cap="rnd" cmpd="sng">
              <a:noFill/>
              <a:prstDash val="solid"/>
              <a:round/>
              <a:headEnd type="none" w="med" len="med"/>
              <a:tailEnd type="none" w="med" len="med"/>
            </a:ln>
            <a:effectLst/>
          </p:spPr>
          <p:txBody>
            <a:bodyPr/>
            <a:lstStyle/>
            <a:p>
              <a:endParaRPr lang="es-MX"/>
            </a:p>
          </p:txBody>
        </p:sp>
        <p:sp>
          <p:nvSpPr>
            <p:cNvPr id="27" name="Freeform 19"/>
            <p:cNvSpPr>
              <a:spLocks/>
            </p:cNvSpPr>
            <p:nvPr/>
          </p:nvSpPr>
          <p:spPr bwMode="auto">
            <a:xfrm>
              <a:off x="3401969" y="4834379"/>
              <a:ext cx="5460" cy="151468"/>
            </a:xfrm>
            <a:custGeom>
              <a:avLst/>
              <a:gdLst/>
              <a:ahLst/>
              <a:cxnLst>
                <a:cxn ang="0">
                  <a:pos x="0" y="182"/>
                </a:cxn>
                <a:cxn ang="0">
                  <a:pos x="6" y="150"/>
                </a:cxn>
                <a:cxn ang="0">
                  <a:pos x="6" y="30"/>
                </a:cxn>
                <a:cxn ang="0">
                  <a:pos x="0" y="0"/>
                </a:cxn>
                <a:cxn ang="0">
                  <a:pos x="0" y="182"/>
                </a:cxn>
              </a:cxnLst>
              <a:rect l="0" t="0" r="r" b="b"/>
              <a:pathLst>
                <a:path w="7" h="183">
                  <a:moveTo>
                    <a:pt x="0" y="182"/>
                  </a:moveTo>
                  <a:lnTo>
                    <a:pt x="6" y="150"/>
                  </a:lnTo>
                  <a:lnTo>
                    <a:pt x="6" y="30"/>
                  </a:lnTo>
                  <a:lnTo>
                    <a:pt x="0" y="0"/>
                  </a:lnTo>
                  <a:lnTo>
                    <a:pt x="0" y="182"/>
                  </a:lnTo>
                </a:path>
              </a:pathLst>
            </a:custGeom>
            <a:solidFill>
              <a:srgbClr val="FFFFFF"/>
            </a:solidFill>
            <a:ln w="12700" cap="rnd" cmpd="sng">
              <a:noFill/>
              <a:prstDash val="solid"/>
              <a:round/>
              <a:headEnd type="none" w="med" len="med"/>
              <a:tailEnd type="none" w="med" len="med"/>
            </a:ln>
            <a:effectLst/>
          </p:spPr>
          <p:txBody>
            <a:bodyPr/>
            <a:lstStyle/>
            <a:p>
              <a:endParaRPr lang="es-MX"/>
            </a:p>
          </p:txBody>
        </p:sp>
        <p:sp>
          <p:nvSpPr>
            <p:cNvPr id="28" name="Freeform 20"/>
            <p:cNvSpPr>
              <a:spLocks/>
            </p:cNvSpPr>
            <p:nvPr/>
          </p:nvSpPr>
          <p:spPr bwMode="auto">
            <a:xfrm>
              <a:off x="3304469" y="4783062"/>
              <a:ext cx="780" cy="253274"/>
            </a:xfrm>
            <a:custGeom>
              <a:avLst/>
              <a:gdLst/>
              <a:ahLst/>
              <a:cxnLst>
                <a:cxn ang="0">
                  <a:pos x="0" y="305"/>
                </a:cxn>
                <a:cxn ang="0">
                  <a:pos x="0" y="274"/>
                </a:cxn>
                <a:cxn ang="0">
                  <a:pos x="0" y="33"/>
                </a:cxn>
                <a:cxn ang="0">
                  <a:pos x="0" y="0"/>
                </a:cxn>
                <a:cxn ang="0">
                  <a:pos x="0" y="305"/>
                </a:cxn>
              </a:cxnLst>
              <a:rect l="0" t="0" r="r" b="b"/>
              <a:pathLst>
                <a:path w="1" h="306">
                  <a:moveTo>
                    <a:pt x="0" y="305"/>
                  </a:moveTo>
                  <a:lnTo>
                    <a:pt x="0" y="274"/>
                  </a:lnTo>
                  <a:lnTo>
                    <a:pt x="0" y="33"/>
                  </a:lnTo>
                  <a:lnTo>
                    <a:pt x="0" y="0"/>
                  </a:lnTo>
                  <a:lnTo>
                    <a:pt x="0" y="305"/>
                  </a:lnTo>
                </a:path>
              </a:pathLst>
            </a:custGeom>
            <a:solidFill>
              <a:srgbClr val="FFFFFF"/>
            </a:solidFill>
            <a:ln w="12700" cap="rnd" cmpd="sng">
              <a:noFill/>
              <a:prstDash val="solid"/>
              <a:round/>
              <a:headEnd type="none" w="med" len="med"/>
              <a:tailEnd type="none" w="med" len="med"/>
            </a:ln>
            <a:effectLst/>
          </p:spPr>
          <p:txBody>
            <a:bodyPr/>
            <a:lstStyle/>
            <a:p>
              <a:endParaRPr lang="es-MX"/>
            </a:p>
          </p:txBody>
        </p:sp>
        <p:sp>
          <p:nvSpPr>
            <p:cNvPr id="29" name="Freeform 21"/>
            <p:cNvSpPr>
              <a:spLocks/>
            </p:cNvSpPr>
            <p:nvPr/>
          </p:nvSpPr>
          <p:spPr bwMode="auto">
            <a:xfrm>
              <a:off x="3203848" y="4733400"/>
              <a:ext cx="780" cy="351769"/>
            </a:xfrm>
            <a:custGeom>
              <a:avLst/>
              <a:gdLst/>
              <a:ahLst/>
              <a:cxnLst>
                <a:cxn ang="0">
                  <a:pos x="0" y="424"/>
                </a:cxn>
                <a:cxn ang="0">
                  <a:pos x="0" y="395"/>
                </a:cxn>
                <a:cxn ang="0">
                  <a:pos x="0" y="31"/>
                </a:cxn>
                <a:cxn ang="0">
                  <a:pos x="0" y="0"/>
                </a:cxn>
                <a:cxn ang="0">
                  <a:pos x="0" y="424"/>
                </a:cxn>
              </a:cxnLst>
              <a:rect l="0" t="0" r="r" b="b"/>
              <a:pathLst>
                <a:path w="1" h="425">
                  <a:moveTo>
                    <a:pt x="0" y="424"/>
                  </a:moveTo>
                  <a:lnTo>
                    <a:pt x="0" y="395"/>
                  </a:lnTo>
                  <a:lnTo>
                    <a:pt x="0" y="31"/>
                  </a:lnTo>
                  <a:lnTo>
                    <a:pt x="0" y="0"/>
                  </a:lnTo>
                  <a:lnTo>
                    <a:pt x="0" y="424"/>
                  </a:lnTo>
                </a:path>
              </a:pathLst>
            </a:custGeom>
            <a:solidFill>
              <a:srgbClr val="FFFFFF"/>
            </a:solidFill>
            <a:ln w="12700" cap="rnd" cmpd="sng">
              <a:noFill/>
              <a:prstDash val="solid"/>
              <a:round/>
              <a:headEnd type="none" w="med" len="med"/>
              <a:tailEnd type="none" w="med" len="med"/>
            </a:ln>
            <a:effectLst/>
          </p:spPr>
          <p:txBody>
            <a:bodyPr/>
            <a:lstStyle/>
            <a:p>
              <a:endParaRPr lang="es-MX"/>
            </a:p>
          </p:txBody>
        </p:sp>
        <p:sp>
          <p:nvSpPr>
            <p:cNvPr id="30" name="Freeform 22"/>
            <p:cNvSpPr>
              <a:spLocks/>
            </p:cNvSpPr>
            <p:nvPr/>
          </p:nvSpPr>
          <p:spPr bwMode="auto">
            <a:xfrm>
              <a:off x="3297449" y="5046268"/>
              <a:ext cx="7800" cy="828521"/>
            </a:xfrm>
            <a:custGeom>
              <a:avLst/>
              <a:gdLst/>
              <a:ahLst/>
              <a:cxnLst>
                <a:cxn ang="0">
                  <a:pos x="0" y="1000"/>
                </a:cxn>
                <a:cxn ang="0">
                  <a:pos x="9" y="989"/>
                </a:cxn>
                <a:cxn ang="0">
                  <a:pos x="9" y="7"/>
                </a:cxn>
                <a:cxn ang="0">
                  <a:pos x="0" y="0"/>
                </a:cxn>
                <a:cxn ang="0">
                  <a:pos x="0" y="1000"/>
                </a:cxn>
              </a:cxnLst>
              <a:rect l="0" t="0" r="r" b="b"/>
              <a:pathLst>
                <a:path w="10" h="1001">
                  <a:moveTo>
                    <a:pt x="0" y="1000"/>
                  </a:moveTo>
                  <a:lnTo>
                    <a:pt x="9" y="989"/>
                  </a:lnTo>
                  <a:lnTo>
                    <a:pt x="9" y="7"/>
                  </a:lnTo>
                  <a:lnTo>
                    <a:pt x="0" y="0"/>
                  </a:lnTo>
                  <a:lnTo>
                    <a:pt x="0" y="1000"/>
                  </a:lnTo>
                </a:path>
              </a:pathLst>
            </a:custGeom>
            <a:solidFill>
              <a:srgbClr val="FFFFFF"/>
            </a:solidFill>
            <a:ln w="12700" cap="rnd" cmpd="sng">
              <a:noFill/>
              <a:prstDash val="solid"/>
              <a:round/>
              <a:headEnd type="none" w="med" len="med"/>
              <a:tailEnd type="none" w="med" len="med"/>
            </a:ln>
            <a:effectLst/>
          </p:spPr>
          <p:txBody>
            <a:bodyPr/>
            <a:lstStyle/>
            <a:p>
              <a:endParaRPr lang="es-MX"/>
            </a:p>
          </p:txBody>
        </p:sp>
        <p:sp>
          <p:nvSpPr>
            <p:cNvPr id="31" name="Freeform 23"/>
            <p:cNvSpPr>
              <a:spLocks/>
            </p:cNvSpPr>
            <p:nvPr/>
          </p:nvSpPr>
          <p:spPr bwMode="auto">
            <a:xfrm>
              <a:off x="3297449" y="3945437"/>
              <a:ext cx="7800" cy="826865"/>
            </a:xfrm>
            <a:custGeom>
              <a:avLst/>
              <a:gdLst/>
              <a:ahLst/>
              <a:cxnLst>
                <a:cxn ang="0">
                  <a:pos x="0" y="0"/>
                </a:cxn>
                <a:cxn ang="0">
                  <a:pos x="9" y="11"/>
                </a:cxn>
                <a:cxn ang="0">
                  <a:pos x="9" y="993"/>
                </a:cxn>
                <a:cxn ang="0">
                  <a:pos x="0" y="998"/>
                </a:cxn>
                <a:cxn ang="0">
                  <a:pos x="0" y="0"/>
                </a:cxn>
              </a:cxnLst>
              <a:rect l="0" t="0" r="r" b="b"/>
              <a:pathLst>
                <a:path w="10" h="999">
                  <a:moveTo>
                    <a:pt x="0" y="0"/>
                  </a:moveTo>
                  <a:lnTo>
                    <a:pt x="9" y="11"/>
                  </a:lnTo>
                  <a:lnTo>
                    <a:pt x="9" y="993"/>
                  </a:lnTo>
                  <a:lnTo>
                    <a:pt x="0" y="998"/>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s-MX"/>
            </a:p>
          </p:txBody>
        </p:sp>
        <p:sp>
          <p:nvSpPr>
            <p:cNvPr id="32" name="Freeform 24"/>
            <p:cNvSpPr>
              <a:spLocks/>
            </p:cNvSpPr>
            <p:nvPr/>
          </p:nvSpPr>
          <p:spPr bwMode="auto">
            <a:xfrm>
              <a:off x="3304469" y="4985019"/>
              <a:ext cx="102961" cy="889770"/>
            </a:xfrm>
            <a:custGeom>
              <a:avLst/>
              <a:gdLst/>
              <a:ahLst/>
              <a:cxnLst>
                <a:cxn ang="0">
                  <a:pos x="0" y="60"/>
                </a:cxn>
                <a:cxn ang="0">
                  <a:pos x="131" y="0"/>
                </a:cxn>
                <a:cxn ang="0">
                  <a:pos x="131" y="1074"/>
                </a:cxn>
                <a:cxn ang="0">
                  <a:pos x="0" y="1074"/>
                </a:cxn>
                <a:cxn ang="0">
                  <a:pos x="0" y="60"/>
                </a:cxn>
              </a:cxnLst>
              <a:rect l="0" t="0" r="r" b="b"/>
              <a:pathLst>
                <a:path w="132" h="1075">
                  <a:moveTo>
                    <a:pt x="0" y="60"/>
                  </a:moveTo>
                  <a:lnTo>
                    <a:pt x="131" y="0"/>
                  </a:lnTo>
                  <a:lnTo>
                    <a:pt x="131" y="1074"/>
                  </a:lnTo>
                  <a:lnTo>
                    <a:pt x="0" y="1074"/>
                  </a:lnTo>
                  <a:lnTo>
                    <a:pt x="0" y="60"/>
                  </a:lnTo>
                </a:path>
              </a:pathLst>
            </a:custGeom>
            <a:noFill/>
            <a:ln w="12700" cap="rnd" cmpd="sng">
              <a:solidFill>
                <a:srgbClr val="000000"/>
              </a:solidFill>
              <a:prstDash val="solid"/>
              <a:round/>
              <a:headEnd type="none" w="med" len="med"/>
              <a:tailEnd type="none" w="med" len="med"/>
            </a:ln>
            <a:effectLst/>
          </p:spPr>
          <p:txBody>
            <a:bodyPr/>
            <a:lstStyle/>
            <a:p>
              <a:endParaRPr lang="es-MX"/>
            </a:p>
          </p:txBody>
        </p:sp>
        <p:sp>
          <p:nvSpPr>
            <p:cNvPr id="33" name="Freeform 25"/>
            <p:cNvSpPr>
              <a:spLocks/>
            </p:cNvSpPr>
            <p:nvPr/>
          </p:nvSpPr>
          <p:spPr bwMode="auto">
            <a:xfrm>
              <a:off x="3304469" y="3933849"/>
              <a:ext cx="102961" cy="889770"/>
            </a:xfrm>
            <a:custGeom>
              <a:avLst/>
              <a:gdLst/>
              <a:ahLst/>
              <a:cxnLst>
                <a:cxn ang="0">
                  <a:pos x="0" y="1012"/>
                </a:cxn>
                <a:cxn ang="0">
                  <a:pos x="131" y="1074"/>
                </a:cxn>
                <a:cxn ang="0">
                  <a:pos x="131" y="0"/>
                </a:cxn>
                <a:cxn ang="0">
                  <a:pos x="0" y="0"/>
                </a:cxn>
                <a:cxn ang="0">
                  <a:pos x="0" y="1012"/>
                </a:cxn>
              </a:cxnLst>
              <a:rect l="0" t="0" r="r" b="b"/>
              <a:pathLst>
                <a:path w="132" h="1075">
                  <a:moveTo>
                    <a:pt x="0" y="1012"/>
                  </a:moveTo>
                  <a:lnTo>
                    <a:pt x="131" y="1074"/>
                  </a:lnTo>
                  <a:lnTo>
                    <a:pt x="131" y="0"/>
                  </a:lnTo>
                  <a:lnTo>
                    <a:pt x="0" y="0"/>
                  </a:lnTo>
                  <a:lnTo>
                    <a:pt x="0" y="1012"/>
                  </a:lnTo>
                </a:path>
              </a:pathLst>
            </a:custGeom>
            <a:noFill/>
            <a:ln w="12700" cap="rnd" cmpd="sng">
              <a:solidFill>
                <a:srgbClr val="000000"/>
              </a:solidFill>
              <a:prstDash val="solid"/>
              <a:round/>
              <a:headEnd type="none" w="med" len="med"/>
              <a:tailEnd type="none" w="med" len="med"/>
            </a:ln>
            <a:effectLst/>
          </p:spPr>
          <p:txBody>
            <a:bodyPr/>
            <a:lstStyle/>
            <a:p>
              <a:endParaRPr lang="es-MX"/>
            </a:p>
          </p:txBody>
        </p:sp>
        <p:sp>
          <p:nvSpPr>
            <p:cNvPr id="34" name="Freeform 26"/>
            <p:cNvSpPr>
              <a:spLocks/>
            </p:cNvSpPr>
            <p:nvPr/>
          </p:nvSpPr>
          <p:spPr bwMode="auto">
            <a:xfrm>
              <a:off x="3203848" y="4720985"/>
              <a:ext cx="101401" cy="364185"/>
            </a:xfrm>
            <a:custGeom>
              <a:avLst/>
              <a:gdLst/>
              <a:ahLst/>
              <a:cxnLst>
                <a:cxn ang="0">
                  <a:pos x="5" y="0"/>
                </a:cxn>
                <a:cxn ang="0">
                  <a:pos x="129" y="60"/>
                </a:cxn>
                <a:cxn ang="0">
                  <a:pos x="129" y="379"/>
                </a:cxn>
                <a:cxn ang="0">
                  <a:pos x="0" y="439"/>
                </a:cxn>
                <a:cxn ang="0">
                  <a:pos x="5" y="0"/>
                </a:cxn>
              </a:cxnLst>
              <a:rect l="0" t="0" r="r" b="b"/>
              <a:pathLst>
                <a:path w="130" h="440">
                  <a:moveTo>
                    <a:pt x="5" y="0"/>
                  </a:moveTo>
                  <a:lnTo>
                    <a:pt x="129" y="60"/>
                  </a:lnTo>
                  <a:lnTo>
                    <a:pt x="129" y="379"/>
                  </a:lnTo>
                  <a:lnTo>
                    <a:pt x="0" y="439"/>
                  </a:lnTo>
                  <a:lnTo>
                    <a:pt x="5" y="0"/>
                  </a:lnTo>
                </a:path>
              </a:pathLst>
            </a:custGeom>
            <a:noFill/>
            <a:ln w="12700" cap="rnd" cmpd="sng">
              <a:solidFill>
                <a:srgbClr val="000000"/>
              </a:solidFill>
              <a:prstDash val="solid"/>
              <a:round/>
              <a:headEnd type="none" w="med" len="med"/>
              <a:tailEnd type="none" w="med" len="med"/>
            </a:ln>
            <a:effectLst/>
          </p:spPr>
          <p:txBody>
            <a:bodyPr/>
            <a:lstStyle/>
            <a:p>
              <a:endParaRPr lang="es-MX"/>
            </a:p>
          </p:txBody>
        </p:sp>
        <p:sp>
          <p:nvSpPr>
            <p:cNvPr id="35" name="Freeform 27"/>
            <p:cNvSpPr>
              <a:spLocks/>
            </p:cNvSpPr>
            <p:nvPr/>
          </p:nvSpPr>
          <p:spPr bwMode="auto">
            <a:xfrm>
              <a:off x="3406649" y="4822791"/>
              <a:ext cx="157561" cy="163056"/>
            </a:xfrm>
            <a:custGeom>
              <a:avLst/>
              <a:gdLst/>
              <a:ahLst/>
              <a:cxnLst>
                <a:cxn ang="0">
                  <a:pos x="0" y="0"/>
                </a:cxn>
                <a:cxn ang="0">
                  <a:pos x="201" y="97"/>
                </a:cxn>
                <a:cxn ang="0">
                  <a:pos x="0" y="196"/>
                </a:cxn>
                <a:cxn ang="0">
                  <a:pos x="0" y="0"/>
                </a:cxn>
              </a:cxnLst>
              <a:rect l="0" t="0" r="r" b="b"/>
              <a:pathLst>
                <a:path w="202" h="197">
                  <a:moveTo>
                    <a:pt x="0" y="0"/>
                  </a:moveTo>
                  <a:lnTo>
                    <a:pt x="201" y="97"/>
                  </a:lnTo>
                  <a:lnTo>
                    <a:pt x="0" y="196"/>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es-MX"/>
            </a:p>
          </p:txBody>
        </p:sp>
        <p:sp>
          <p:nvSpPr>
            <p:cNvPr id="36" name="Freeform 28"/>
            <p:cNvSpPr>
              <a:spLocks/>
            </p:cNvSpPr>
            <p:nvPr/>
          </p:nvSpPr>
          <p:spPr bwMode="auto">
            <a:xfrm>
              <a:off x="3304469" y="3945437"/>
              <a:ext cx="80340" cy="878182"/>
            </a:xfrm>
            <a:custGeom>
              <a:avLst/>
              <a:gdLst/>
              <a:ahLst/>
              <a:cxnLst>
                <a:cxn ang="0">
                  <a:pos x="0" y="0"/>
                </a:cxn>
                <a:cxn ang="0">
                  <a:pos x="15" y="11"/>
                </a:cxn>
                <a:cxn ang="0">
                  <a:pos x="83" y="11"/>
                </a:cxn>
                <a:cxn ang="0">
                  <a:pos x="83" y="1033"/>
                </a:cxn>
                <a:cxn ang="0">
                  <a:pos x="102" y="1060"/>
                </a:cxn>
                <a:cxn ang="0">
                  <a:pos x="102" y="0"/>
                </a:cxn>
                <a:cxn ang="0">
                  <a:pos x="0" y="0"/>
                </a:cxn>
              </a:cxnLst>
              <a:rect l="0" t="0" r="r" b="b"/>
              <a:pathLst>
                <a:path w="103" h="1061">
                  <a:moveTo>
                    <a:pt x="0" y="0"/>
                  </a:moveTo>
                  <a:lnTo>
                    <a:pt x="15" y="11"/>
                  </a:lnTo>
                  <a:lnTo>
                    <a:pt x="83" y="11"/>
                  </a:lnTo>
                  <a:lnTo>
                    <a:pt x="83" y="1033"/>
                  </a:lnTo>
                  <a:lnTo>
                    <a:pt x="102" y="1060"/>
                  </a:lnTo>
                  <a:lnTo>
                    <a:pt x="102" y="0"/>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s-MX"/>
            </a:p>
          </p:txBody>
        </p:sp>
        <p:sp>
          <p:nvSpPr>
            <p:cNvPr id="37" name="Freeform 29"/>
            <p:cNvSpPr>
              <a:spLocks/>
            </p:cNvSpPr>
            <p:nvPr/>
          </p:nvSpPr>
          <p:spPr bwMode="auto">
            <a:xfrm>
              <a:off x="3406649" y="4834379"/>
              <a:ext cx="134161" cy="69526"/>
            </a:xfrm>
            <a:custGeom>
              <a:avLst/>
              <a:gdLst/>
              <a:ahLst/>
              <a:cxnLst>
                <a:cxn ang="0">
                  <a:pos x="171" y="83"/>
                </a:cxn>
                <a:cxn ang="0">
                  <a:pos x="134" y="83"/>
                </a:cxn>
                <a:cxn ang="0">
                  <a:pos x="20" y="28"/>
                </a:cxn>
                <a:cxn ang="0">
                  <a:pos x="0" y="0"/>
                </a:cxn>
                <a:cxn ang="0">
                  <a:pos x="171" y="83"/>
                </a:cxn>
              </a:cxnLst>
              <a:rect l="0" t="0" r="r" b="b"/>
              <a:pathLst>
                <a:path w="172" h="84">
                  <a:moveTo>
                    <a:pt x="171" y="83"/>
                  </a:moveTo>
                  <a:lnTo>
                    <a:pt x="134" y="83"/>
                  </a:lnTo>
                  <a:lnTo>
                    <a:pt x="20" y="28"/>
                  </a:lnTo>
                  <a:lnTo>
                    <a:pt x="0" y="0"/>
                  </a:lnTo>
                  <a:lnTo>
                    <a:pt x="171" y="83"/>
                  </a:lnTo>
                </a:path>
              </a:pathLst>
            </a:custGeom>
            <a:solidFill>
              <a:srgbClr val="000000"/>
            </a:solidFill>
            <a:ln w="12700" cap="rnd" cmpd="sng">
              <a:noFill/>
              <a:prstDash val="solid"/>
              <a:round/>
              <a:headEnd type="none" w="med" len="med"/>
              <a:tailEnd type="none" w="med" len="med"/>
            </a:ln>
            <a:effectLst/>
          </p:spPr>
          <p:txBody>
            <a:bodyPr/>
            <a:lstStyle/>
            <a:p>
              <a:endParaRPr lang="es-MX"/>
            </a:p>
          </p:txBody>
        </p:sp>
        <p:sp>
          <p:nvSpPr>
            <p:cNvPr id="38" name="Freeform 30"/>
            <p:cNvSpPr>
              <a:spLocks/>
            </p:cNvSpPr>
            <p:nvPr/>
          </p:nvSpPr>
          <p:spPr bwMode="auto">
            <a:xfrm>
              <a:off x="3304469" y="4783062"/>
              <a:ext cx="80340" cy="202785"/>
            </a:xfrm>
            <a:custGeom>
              <a:avLst/>
              <a:gdLst/>
              <a:ahLst/>
              <a:cxnLst>
                <a:cxn ang="0">
                  <a:pos x="0" y="0"/>
                </a:cxn>
                <a:cxn ang="0">
                  <a:pos x="23" y="33"/>
                </a:cxn>
                <a:cxn ang="0">
                  <a:pos x="83" y="70"/>
                </a:cxn>
                <a:cxn ang="0">
                  <a:pos x="83" y="233"/>
                </a:cxn>
                <a:cxn ang="0">
                  <a:pos x="102" y="244"/>
                </a:cxn>
                <a:cxn ang="0">
                  <a:pos x="102" y="59"/>
                </a:cxn>
                <a:cxn ang="0">
                  <a:pos x="0" y="0"/>
                </a:cxn>
              </a:cxnLst>
              <a:rect l="0" t="0" r="r" b="b"/>
              <a:pathLst>
                <a:path w="103" h="245">
                  <a:moveTo>
                    <a:pt x="0" y="0"/>
                  </a:moveTo>
                  <a:lnTo>
                    <a:pt x="23" y="33"/>
                  </a:lnTo>
                  <a:lnTo>
                    <a:pt x="83" y="70"/>
                  </a:lnTo>
                  <a:lnTo>
                    <a:pt x="83" y="233"/>
                  </a:lnTo>
                  <a:lnTo>
                    <a:pt x="102" y="244"/>
                  </a:lnTo>
                  <a:lnTo>
                    <a:pt x="102" y="59"/>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s-MX"/>
            </a:p>
          </p:txBody>
        </p:sp>
        <p:sp>
          <p:nvSpPr>
            <p:cNvPr id="39" name="Freeform 31"/>
            <p:cNvSpPr>
              <a:spLocks/>
            </p:cNvSpPr>
            <p:nvPr/>
          </p:nvSpPr>
          <p:spPr bwMode="auto">
            <a:xfrm>
              <a:off x="3208528" y="4733400"/>
              <a:ext cx="75660" cy="302936"/>
            </a:xfrm>
            <a:custGeom>
              <a:avLst/>
              <a:gdLst/>
              <a:ahLst/>
              <a:cxnLst>
                <a:cxn ang="0">
                  <a:pos x="0" y="0"/>
                </a:cxn>
                <a:cxn ang="0">
                  <a:pos x="18" y="31"/>
                </a:cxn>
                <a:cxn ang="0">
                  <a:pos x="81" y="69"/>
                </a:cxn>
                <a:cxn ang="0">
                  <a:pos x="81" y="356"/>
                </a:cxn>
                <a:cxn ang="0">
                  <a:pos x="96" y="365"/>
                </a:cxn>
                <a:cxn ang="0">
                  <a:pos x="96" y="58"/>
                </a:cxn>
                <a:cxn ang="0">
                  <a:pos x="0" y="0"/>
                </a:cxn>
              </a:cxnLst>
              <a:rect l="0" t="0" r="r" b="b"/>
              <a:pathLst>
                <a:path w="97" h="366">
                  <a:moveTo>
                    <a:pt x="0" y="0"/>
                  </a:moveTo>
                  <a:lnTo>
                    <a:pt x="18" y="31"/>
                  </a:lnTo>
                  <a:lnTo>
                    <a:pt x="81" y="69"/>
                  </a:lnTo>
                  <a:lnTo>
                    <a:pt x="81" y="356"/>
                  </a:lnTo>
                  <a:lnTo>
                    <a:pt x="96" y="365"/>
                  </a:lnTo>
                  <a:lnTo>
                    <a:pt x="96" y="58"/>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s-MX"/>
            </a:p>
          </p:txBody>
        </p:sp>
        <p:sp>
          <p:nvSpPr>
            <p:cNvPr id="40" name="Freeform 32"/>
            <p:cNvSpPr>
              <a:spLocks/>
            </p:cNvSpPr>
            <p:nvPr/>
          </p:nvSpPr>
          <p:spPr bwMode="auto">
            <a:xfrm>
              <a:off x="3304469" y="4997434"/>
              <a:ext cx="80340" cy="877355"/>
            </a:xfrm>
            <a:custGeom>
              <a:avLst/>
              <a:gdLst/>
              <a:ahLst/>
              <a:cxnLst>
                <a:cxn ang="0">
                  <a:pos x="0" y="59"/>
                </a:cxn>
                <a:cxn ang="0">
                  <a:pos x="15" y="66"/>
                </a:cxn>
                <a:cxn ang="0">
                  <a:pos x="83" y="25"/>
                </a:cxn>
                <a:cxn ang="0">
                  <a:pos x="83" y="1048"/>
                </a:cxn>
                <a:cxn ang="0">
                  <a:pos x="102" y="1059"/>
                </a:cxn>
                <a:cxn ang="0">
                  <a:pos x="102" y="0"/>
                </a:cxn>
                <a:cxn ang="0">
                  <a:pos x="0" y="59"/>
                </a:cxn>
              </a:cxnLst>
              <a:rect l="0" t="0" r="r" b="b"/>
              <a:pathLst>
                <a:path w="103" h="1060">
                  <a:moveTo>
                    <a:pt x="0" y="59"/>
                  </a:moveTo>
                  <a:lnTo>
                    <a:pt x="15" y="66"/>
                  </a:lnTo>
                  <a:lnTo>
                    <a:pt x="83" y="25"/>
                  </a:lnTo>
                  <a:lnTo>
                    <a:pt x="83" y="1048"/>
                  </a:lnTo>
                  <a:lnTo>
                    <a:pt x="102" y="1059"/>
                  </a:lnTo>
                  <a:lnTo>
                    <a:pt x="102" y="0"/>
                  </a:lnTo>
                  <a:lnTo>
                    <a:pt x="0" y="59"/>
                  </a:lnTo>
                </a:path>
              </a:pathLst>
            </a:custGeom>
            <a:solidFill>
              <a:srgbClr val="000000"/>
            </a:solidFill>
            <a:ln w="12700" cap="rnd" cmpd="sng">
              <a:noFill/>
              <a:prstDash val="solid"/>
              <a:round/>
              <a:headEnd type="none" w="med" len="med"/>
              <a:tailEnd type="none" w="med" len="med"/>
            </a:ln>
            <a:effectLst/>
          </p:spPr>
          <p:txBody>
            <a:bodyPr/>
            <a:lstStyle/>
            <a:p>
              <a:endParaRPr lang="es-MX"/>
            </a:p>
          </p:txBody>
        </p:sp>
      </p:grpSp>
      <p:sp>
        <p:nvSpPr>
          <p:cNvPr id="41" name="40 Rectángulo"/>
          <p:cNvSpPr/>
          <p:nvPr/>
        </p:nvSpPr>
        <p:spPr>
          <a:xfrm>
            <a:off x="4188882" y="2636912"/>
            <a:ext cx="4824943" cy="4124206"/>
          </a:xfrm>
          <a:prstGeom prst="rect">
            <a:avLst/>
          </a:prstGeom>
        </p:spPr>
        <p:txBody>
          <a:bodyPr wrap="square">
            <a:spAutoFit/>
          </a:bodyPr>
          <a:lstStyle/>
          <a:p>
            <a:pPr marL="180975" lvl="0" indent="-180975" algn="just" fontAlgn="base">
              <a:spcAft>
                <a:spcPts val="300"/>
              </a:spcAft>
              <a:buSzPct val="70000"/>
              <a:buFont typeface="Wingdings" panose="05000000000000000000" pitchFamily="2" charset="2"/>
              <a:buChar char="§"/>
            </a:pPr>
            <a:r>
              <a:rPr kumimoji="1" lang="es-MX" dirty="0"/>
              <a:t>Establecer mecanismos de coordinación con los sistemas locales (</a:t>
            </a:r>
            <a:r>
              <a:rPr kumimoji="1" lang="es-MX" dirty="0" err="1"/>
              <a:t>subnacionales</a:t>
            </a:r>
            <a:r>
              <a:rPr kumimoji="1" lang="es-MX" dirty="0"/>
              <a:t>)</a:t>
            </a:r>
          </a:p>
          <a:p>
            <a:pPr marL="180975" lvl="0" indent="-180975" algn="just" fontAlgn="base">
              <a:spcAft>
                <a:spcPts val="300"/>
              </a:spcAft>
              <a:buSzPct val="70000"/>
              <a:buFont typeface="Wingdings" panose="05000000000000000000" pitchFamily="2" charset="2"/>
              <a:buChar char="§"/>
            </a:pPr>
            <a:r>
              <a:rPr kumimoji="1" lang="es-MX" dirty="0">
                <a:cs typeface="Arial" panose="020B0604020202020204" pitchFamily="34" charset="0"/>
              </a:rPr>
              <a:t>Diseñar y promover políticas integrales en materia de fiscalización y control de recursos públicos, prevención, control y disuasión de faltas administrativas y hechos de corrupción</a:t>
            </a:r>
          </a:p>
          <a:p>
            <a:pPr marL="180975" lvl="0" indent="-180975" algn="just" fontAlgn="base">
              <a:spcAft>
                <a:spcPts val="300"/>
              </a:spcAft>
              <a:buSzPct val="70000"/>
              <a:buFont typeface="Wingdings" panose="05000000000000000000" pitchFamily="2" charset="2"/>
              <a:buChar char="§"/>
            </a:pPr>
            <a:r>
              <a:rPr kumimoji="1" lang="es-MX" dirty="0">
                <a:cs typeface="Arial" panose="020B0604020202020204" pitchFamily="34" charset="0"/>
              </a:rPr>
              <a:t>Determinar mecanismos de suministro, intercambio, sistematización y actualización de la información sobre estas materias</a:t>
            </a:r>
          </a:p>
          <a:p>
            <a:pPr marL="180975" lvl="0" indent="-180975" algn="just" fontAlgn="base">
              <a:spcAft>
                <a:spcPts val="300"/>
              </a:spcAft>
              <a:buSzPct val="70000"/>
              <a:buFont typeface="Wingdings" panose="05000000000000000000" pitchFamily="2" charset="2"/>
              <a:buChar char="§"/>
            </a:pPr>
            <a:r>
              <a:rPr kumimoji="1" lang="es-MX" dirty="0">
                <a:cs typeface="Arial" panose="020B0604020202020204" pitchFamily="34" charset="0"/>
              </a:rPr>
              <a:t>Establecer bases y principios para la coordinación con las autoridades de los órdenes de gobierno</a:t>
            </a:r>
          </a:p>
          <a:p>
            <a:pPr marL="180975" lvl="0" indent="-180975" algn="just" fontAlgn="base">
              <a:spcAft>
                <a:spcPts val="300"/>
              </a:spcAft>
              <a:buSzPct val="70000"/>
              <a:buFont typeface="Wingdings" panose="05000000000000000000" pitchFamily="2" charset="2"/>
              <a:buChar char="§"/>
            </a:pPr>
            <a:r>
              <a:rPr kumimoji="1" lang="es-MX" dirty="0">
                <a:cs typeface="Arial" panose="020B0604020202020204" pitchFamily="34" charset="0"/>
              </a:rPr>
              <a:t>Elaborar un informe anual con avances y resultado del ejercicio de sus funciones</a:t>
            </a:r>
          </a:p>
        </p:txBody>
      </p:sp>
    </p:spTree>
    <p:extLst>
      <p:ext uri="{BB962C8B-B14F-4D97-AF65-F5344CB8AC3E}">
        <p14:creationId xmlns:p14="http://schemas.microsoft.com/office/powerpoint/2010/main" val="106973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cap="small" dirty="0">
                <a:solidFill>
                  <a:schemeClr val="bg1"/>
                </a:solidFill>
              </a:rPr>
              <a:t>Principales Retos para el SNA</a:t>
            </a: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12</a:t>
            </a:fld>
            <a:endParaRPr lang="es-MX" sz="1200" dirty="0">
              <a:solidFill>
                <a:schemeClr val="bg1">
                  <a:lumMod val="50000"/>
                </a:schemeClr>
              </a:solidFill>
            </a:endParaRPr>
          </a:p>
        </p:txBody>
      </p:sp>
      <p:sp>
        <p:nvSpPr>
          <p:cNvPr id="14" name="Rectángulo 1"/>
          <p:cNvSpPr/>
          <p:nvPr/>
        </p:nvSpPr>
        <p:spPr>
          <a:xfrm>
            <a:off x="179512" y="1124744"/>
            <a:ext cx="6316337" cy="2106731"/>
          </a:xfrm>
          <a:prstGeom prst="rect">
            <a:avLst/>
          </a:prstGeom>
        </p:spPr>
        <p:txBody>
          <a:bodyPr wrap="square">
            <a:spAutoFit/>
          </a:bodyPr>
          <a:lstStyle/>
          <a:p>
            <a:pPr marL="342900" lvl="0" indent="-342900" algn="just">
              <a:lnSpc>
                <a:spcPct val="110000"/>
              </a:lnSpc>
              <a:spcAft>
                <a:spcPts val="12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Una vez que el Congreso ha expedido </a:t>
            </a:r>
            <a:r>
              <a:rPr lang="es-MX" sz="2000" b="1" dirty="0">
                <a:ea typeface="Calibri" panose="020F0502020204030204" pitchFamily="34" charset="0"/>
                <a:cs typeface="Times New Roman" panose="02020603050405020304" pitchFamily="18" charset="0"/>
              </a:rPr>
              <a:t>la normatividad secundaria de manera</a:t>
            </a:r>
            <a:r>
              <a:rPr lang="es-MX" sz="2000" dirty="0">
                <a:ea typeface="Calibri" panose="020F0502020204030204" pitchFamily="34" charset="0"/>
                <a:cs typeface="Times New Roman" panose="02020603050405020304" pitchFamily="18" charset="0"/>
              </a:rPr>
              <a:t>, el desafío será materializar las disposiciones de todo este entramado normativo, a fin de respaldar las acciones del Sistema Nacional Anticorrupción y materializar los alcances de la reforma constitucional.</a:t>
            </a:r>
          </a:p>
        </p:txBody>
      </p:sp>
      <p:sp>
        <p:nvSpPr>
          <p:cNvPr id="6" name="Rectángulo 1"/>
          <p:cNvSpPr/>
          <p:nvPr/>
        </p:nvSpPr>
        <p:spPr>
          <a:xfrm>
            <a:off x="179512" y="3260362"/>
            <a:ext cx="8784976" cy="3447098"/>
          </a:xfrm>
          <a:prstGeom prst="rect">
            <a:avLst/>
          </a:prstGeom>
        </p:spPr>
        <p:txBody>
          <a:bodyPr wrap="square">
            <a:spAutoFit/>
          </a:bodyPr>
          <a:lstStyle/>
          <a:p>
            <a:pPr marL="342900" indent="-342900" algn="just">
              <a:lnSpc>
                <a:spcPct val="110000"/>
              </a:lnSpc>
              <a:spcAft>
                <a:spcPts val="12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Las acciones no solo </a:t>
            </a:r>
            <a:r>
              <a:rPr lang="es-MX" sz="2000" b="1" dirty="0">
                <a:ea typeface="Calibri" panose="020F0502020204030204" pitchFamily="34" charset="0"/>
                <a:cs typeface="Times New Roman" panose="02020603050405020304" pitchFamily="18" charset="0"/>
              </a:rPr>
              <a:t>deben enfocarse en el combate a la corrupción </a:t>
            </a:r>
            <a:r>
              <a:rPr lang="es-MX" sz="2000" dirty="0">
                <a:ea typeface="Calibri" panose="020F0502020204030204" pitchFamily="34" charset="0"/>
                <a:cs typeface="Times New Roman" panose="02020603050405020304" pitchFamily="18" charset="0"/>
              </a:rPr>
              <a:t>para sancionarla,</a:t>
            </a:r>
            <a:r>
              <a:rPr lang="es-MX" sz="2000" b="1" dirty="0">
                <a:ea typeface="Calibri" panose="020F0502020204030204" pitchFamily="34" charset="0"/>
                <a:cs typeface="Times New Roman" panose="02020603050405020304" pitchFamily="18" charset="0"/>
              </a:rPr>
              <a:t> sino </a:t>
            </a:r>
            <a:r>
              <a:rPr lang="es-MX" sz="2000" dirty="0">
                <a:ea typeface="Calibri" panose="020F0502020204030204" pitchFamily="34" charset="0"/>
                <a:cs typeface="Times New Roman" panose="02020603050405020304" pitchFamily="18" charset="0"/>
              </a:rPr>
              <a:t>en </a:t>
            </a:r>
            <a:r>
              <a:rPr lang="es-MX" sz="2000" b="1" dirty="0">
                <a:ea typeface="Calibri" panose="020F0502020204030204" pitchFamily="34" charset="0"/>
                <a:cs typeface="Times New Roman" panose="02020603050405020304" pitchFamily="18" charset="0"/>
              </a:rPr>
              <a:t>prevenirla</a:t>
            </a:r>
            <a:r>
              <a:rPr lang="es-MX" sz="2000" dirty="0">
                <a:ea typeface="Calibri" panose="020F0502020204030204" pitchFamily="34" charset="0"/>
                <a:cs typeface="Times New Roman" panose="02020603050405020304" pitchFamily="18" charset="0"/>
              </a:rPr>
              <a:t> y </a:t>
            </a:r>
            <a:r>
              <a:rPr lang="es-MX" sz="2000" b="1" dirty="0">
                <a:ea typeface="Calibri" panose="020F0502020204030204" pitchFamily="34" charset="0"/>
                <a:cs typeface="Times New Roman" panose="02020603050405020304" pitchFamily="18" charset="0"/>
              </a:rPr>
              <a:t>simplificar y transparentar procesos</a:t>
            </a:r>
            <a:r>
              <a:rPr lang="es-MX" sz="2000" dirty="0">
                <a:ea typeface="Calibri" panose="020F0502020204030204" pitchFamily="34" charset="0"/>
                <a:cs typeface="Times New Roman" panose="02020603050405020304" pitchFamily="18" charset="0"/>
              </a:rPr>
              <a:t> para no fomentarla.</a:t>
            </a:r>
          </a:p>
          <a:p>
            <a:pPr marL="342900" lvl="0" indent="-342900" algn="just">
              <a:lnSpc>
                <a:spcPct val="110000"/>
              </a:lnSpc>
              <a:spcAft>
                <a:spcPts val="12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Las </a:t>
            </a:r>
            <a:r>
              <a:rPr lang="es-MX" sz="2000" b="1" dirty="0">
                <a:ea typeface="Calibri" panose="020F0502020204030204" pitchFamily="34" charset="0"/>
                <a:cs typeface="Times New Roman" panose="02020603050405020304" pitchFamily="18" charset="0"/>
              </a:rPr>
              <a:t>instituciones encargadas de “administrar la justicia” </a:t>
            </a:r>
            <a:r>
              <a:rPr lang="es-MX" sz="2000" dirty="0">
                <a:ea typeface="Calibri" panose="020F0502020204030204" pitchFamily="34" charset="0"/>
                <a:cs typeface="Times New Roman" panose="02020603050405020304" pitchFamily="18" charset="0"/>
              </a:rPr>
              <a:t>deben conducirse con </a:t>
            </a:r>
            <a:r>
              <a:rPr lang="es-MX" sz="2000" b="1" dirty="0">
                <a:ea typeface="Calibri" panose="020F0502020204030204" pitchFamily="34" charset="0"/>
                <a:cs typeface="Times New Roman" panose="02020603050405020304" pitchFamily="18" charset="0"/>
              </a:rPr>
              <a:t>verdadera independencia y autonomía</a:t>
            </a:r>
            <a:r>
              <a:rPr lang="es-MX" sz="2000" dirty="0">
                <a:ea typeface="Calibri" panose="020F0502020204030204" pitchFamily="34" charset="0"/>
                <a:cs typeface="Times New Roman" panose="02020603050405020304" pitchFamily="18" charset="0"/>
              </a:rPr>
              <a:t> para no responder a intereses políticos.</a:t>
            </a:r>
          </a:p>
          <a:p>
            <a:pPr marL="342900" indent="-342900" algn="just">
              <a:lnSpc>
                <a:spcPct val="110000"/>
              </a:lnSpc>
              <a:spcAft>
                <a:spcPts val="12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Es importante delimitar las </a:t>
            </a:r>
            <a:r>
              <a:rPr lang="es-MX" sz="2000" b="1" dirty="0">
                <a:ea typeface="Calibri" panose="020F0502020204030204" pitchFamily="34" charset="0"/>
                <a:cs typeface="Times New Roman" panose="02020603050405020304" pitchFamily="18" charset="0"/>
              </a:rPr>
              <a:t>causales de sanciones administrativas </a:t>
            </a:r>
            <a:r>
              <a:rPr lang="es-MX" sz="2000" dirty="0">
                <a:ea typeface="Calibri" panose="020F0502020204030204" pitchFamily="34" charset="0"/>
                <a:cs typeface="Times New Roman" panose="02020603050405020304" pitchFamily="18" charset="0"/>
              </a:rPr>
              <a:t>para las faltas de los funcionarios públicos, como multas o inhabilitaciones, y las </a:t>
            </a:r>
            <a:r>
              <a:rPr lang="es-MX" sz="2000" b="1" dirty="0">
                <a:ea typeface="Calibri" panose="020F0502020204030204" pitchFamily="34" charset="0"/>
                <a:cs typeface="Times New Roman" panose="02020603050405020304" pitchFamily="18" charset="0"/>
              </a:rPr>
              <a:t>causas que conlleven delitos penales</a:t>
            </a:r>
            <a:r>
              <a:rPr lang="es-MX" sz="2000" dirty="0">
                <a:ea typeface="Calibri" panose="020F0502020204030204" pitchFamily="34" charset="0"/>
                <a:cs typeface="Times New Roman" panose="02020603050405020304" pitchFamily="18" charset="0"/>
              </a:rPr>
              <a:t>, los cuales deben ser castigados con todo el peso de la ley porque atentan contra el Estado y la sociedad.</a:t>
            </a:r>
          </a:p>
        </p:txBody>
      </p:sp>
      <p:pic>
        <p:nvPicPr>
          <p:cNvPr id="1026" name="Picture 2" descr="http://www.clinicasabortos.mx/images/subsecciones/ley-aborto-en-mexico-df-5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052736"/>
            <a:ext cx="2376264" cy="176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8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miedohablarenpublico.files.wordpress.com/2012/07/cc3b3mo-atrapar-el-interc3a9s-de-la-gente-al-hablar-en-pc3bablico.jpg?w=270&amp;h=2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279605"/>
            <a:ext cx="1944216" cy="153377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cap="small" dirty="0">
                <a:solidFill>
                  <a:schemeClr val="bg1"/>
                </a:solidFill>
              </a:rPr>
              <a:t>Principales Retos para el SNA</a:t>
            </a: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13</a:t>
            </a:fld>
            <a:endParaRPr lang="es-MX" sz="1200" dirty="0">
              <a:solidFill>
                <a:schemeClr val="bg1">
                  <a:lumMod val="50000"/>
                </a:schemeClr>
              </a:solidFill>
            </a:endParaRPr>
          </a:p>
        </p:txBody>
      </p:sp>
      <p:sp>
        <p:nvSpPr>
          <p:cNvPr id="14" name="Rectángulo 1"/>
          <p:cNvSpPr/>
          <p:nvPr/>
        </p:nvSpPr>
        <p:spPr>
          <a:xfrm>
            <a:off x="179512" y="1312892"/>
            <a:ext cx="5055854" cy="1446550"/>
          </a:xfrm>
          <a:prstGeom prst="rect">
            <a:avLst/>
          </a:prstGeom>
        </p:spPr>
        <p:txBody>
          <a:bodyPr wrap="square">
            <a:spAutoFit/>
          </a:bodyPr>
          <a:lstStyle/>
          <a:p>
            <a:pPr marL="342900" indent="-342900" algn="just">
              <a:lnSpc>
                <a:spcPct val="110000"/>
              </a:lnSpc>
              <a:spcAft>
                <a:spcPts val="800"/>
              </a:spcAft>
              <a:buFont typeface="Symbol" panose="05050102010706020507" pitchFamily="18" charset="2"/>
              <a:buChar char=""/>
            </a:pPr>
            <a:r>
              <a:rPr lang="es-MX" sz="2000" b="1" dirty="0">
                <a:ea typeface="Calibri" panose="020F0502020204030204" pitchFamily="34" charset="0"/>
                <a:cs typeface="Times New Roman" panose="02020603050405020304" pitchFamily="18" charset="0"/>
              </a:rPr>
              <a:t>Vencer la inercia de las prácticas corruptas </a:t>
            </a:r>
            <a:r>
              <a:rPr lang="es-MX" sz="2000" dirty="0">
                <a:ea typeface="Calibri" panose="020F0502020204030204" pitchFamily="34" charset="0"/>
                <a:cs typeface="Times New Roman" panose="02020603050405020304" pitchFamily="18" charset="0"/>
              </a:rPr>
              <a:t>arraigadas desde hace varias décadas en gran parte de las instituciones públicas del país.</a:t>
            </a:r>
          </a:p>
        </p:txBody>
      </p:sp>
      <p:sp>
        <p:nvSpPr>
          <p:cNvPr id="7" name="Rectángulo 1"/>
          <p:cNvSpPr/>
          <p:nvPr/>
        </p:nvSpPr>
        <p:spPr>
          <a:xfrm>
            <a:off x="3491880" y="5013176"/>
            <a:ext cx="5472608" cy="1091068"/>
          </a:xfrm>
          <a:prstGeom prst="rect">
            <a:avLst/>
          </a:prstGeom>
        </p:spPr>
        <p:txBody>
          <a:bodyPr wrap="square">
            <a:spAutoFit/>
          </a:bodyPr>
          <a:lstStyle/>
          <a:p>
            <a:pPr marL="342900" indent="-342900" algn="just">
              <a:lnSpc>
                <a:spcPct val="110000"/>
              </a:lnSpc>
              <a:spcAft>
                <a:spcPts val="800"/>
              </a:spcAft>
              <a:buFont typeface="Symbol" panose="05050102010706020507" pitchFamily="18" charset="2"/>
              <a:buChar char=""/>
            </a:pPr>
            <a:r>
              <a:rPr lang="es-MX" sz="2000" b="1" dirty="0">
                <a:ea typeface="Calibri" panose="020F0502020204030204" pitchFamily="34" charset="0"/>
                <a:cs typeface="Times New Roman" panose="02020603050405020304" pitchFamily="18" charset="0"/>
              </a:rPr>
              <a:t>Erradicar el escenario de simulación </a:t>
            </a:r>
            <a:r>
              <a:rPr lang="es-MX" sz="2000" dirty="0">
                <a:ea typeface="Calibri" panose="020F0502020204030204" pitchFamily="34" charset="0"/>
                <a:cs typeface="Times New Roman" panose="02020603050405020304" pitchFamily="18" charset="0"/>
              </a:rPr>
              <a:t>que se ha montado para “justificar” las decisiones que tienen de trasfondo actos de corrupción. </a:t>
            </a:r>
          </a:p>
        </p:txBody>
      </p:sp>
      <p:sp>
        <p:nvSpPr>
          <p:cNvPr id="3" name="2 Llamada rectangular redondeada"/>
          <p:cNvSpPr/>
          <p:nvPr/>
        </p:nvSpPr>
        <p:spPr>
          <a:xfrm>
            <a:off x="1619672" y="4293096"/>
            <a:ext cx="1440160" cy="86293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619672" y="4293096"/>
            <a:ext cx="1584176" cy="830997"/>
          </a:xfrm>
          <a:prstGeom prst="rect">
            <a:avLst/>
          </a:prstGeom>
          <a:noFill/>
        </p:spPr>
        <p:txBody>
          <a:bodyPr wrap="square" rtlCol="0">
            <a:spAutoFit/>
          </a:bodyPr>
          <a:lstStyle/>
          <a:p>
            <a:r>
              <a:rPr lang="es-MX" sz="1200" dirty="0">
                <a:latin typeface="Blue Highway Linocut" pitchFamily="2" charset="0"/>
              </a:rPr>
              <a:t>Yo hice…</a:t>
            </a:r>
          </a:p>
          <a:p>
            <a:r>
              <a:rPr lang="es-MX" sz="1200" dirty="0">
                <a:latin typeface="Blue Highway Linocut" pitchFamily="2" charset="0"/>
              </a:rPr>
              <a:t>Logré…</a:t>
            </a:r>
          </a:p>
          <a:p>
            <a:r>
              <a:rPr lang="es-MX" sz="1200" dirty="0">
                <a:latin typeface="Blue Highway Linocut" pitchFamily="2" charset="0"/>
              </a:rPr>
              <a:t>Combato la corrupción…</a:t>
            </a:r>
          </a:p>
          <a:p>
            <a:r>
              <a:rPr lang="es-MX" sz="1200" dirty="0">
                <a:latin typeface="Blue Highway Linocut" pitchFamily="2" charset="0"/>
              </a:rPr>
              <a:t>Soy transparente…</a:t>
            </a:r>
          </a:p>
        </p:txBody>
      </p:sp>
      <p:pic>
        <p:nvPicPr>
          <p:cNvPr id="2058" name="Picture 10" descr="http://i2.wp.com/hilodirecto.com.mx/wp-content/uploads/2015/06/corrupcion.jpg?resize=702%2C3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980728"/>
            <a:ext cx="3425701" cy="16933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
          <p:cNvSpPr/>
          <p:nvPr/>
        </p:nvSpPr>
        <p:spPr>
          <a:xfrm>
            <a:off x="522618" y="2712830"/>
            <a:ext cx="8424936" cy="1446550"/>
          </a:xfrm>
          <a:prstGeom prst="rect">
            <a:avLst/>
          </a:prstGeom>
        </p:spPr>
        <p:txBody>
          <a:bodyPr wrap="square">
            <a:spAutoFit/>
          </a:bodyPr>
          <a:lstStyle/>
          <a:p>
            <a:pPr algn="just">
              <a:lnSpc>
                <a:spcPct val="110000"/>
              </a:lnSpc>
              <a:spcAft>
                <a:spcPts val="800"/>
              </a:spcAft>
            </a:pPr>
            <a:r>
              <a:rPr lang="es-MX" sz="2000" dirty="0">
                <a:ea typeface="Calibri" panose="020F0502020204030204" pitchFamily="34" charset="0"/>
                <a:cs typeface="Times New Roman" panose="02020603050405020304" pitchFamily="18" charset="0"/>
              </a:rPr>
              <a:t>Es decir, se trata de </a:t>
            </a:r>
            <a:r>
              <a:rPr lang="es-MX" sz="2000" b="1" dirty="0">
                <a:ea typeface="Calibri" panose="020F0502020204030204" pitchFamily="34" charset="0"/>
                <a:cs typeface="Times New Roman" panose="02020603050405020304" pitchFamily="18" charset="0"/>
              </a:rPr>
              <a:t>crear las condiciones normativas e institucionales para destruir las redes de complicidad</a:t>
            </a:r>
            <a:r>
              <a:rPr lang="es-MX" sz="2000" dirty="0">
                <a:ea typeface="Calibri" panose="020F0502020204030204" pitchFamily="34" charset="0"/>
                <a:cs typeface="Times New Roman" panose="02020603050405020304" pitchFamily="18" charset="0"/>
              </a:rPr>
              <a:t> que se han generado en la administración pública federal y </a:t>
            </a:r>
            <a:r>
              <a:rPr lang="es-MX" sz="2000" dirty="0" err="1">
                <a:ea typeface="Calibri" panose="020F0502020204030204" pitchFamily="34" charset="0"/>
                <a:cs typeface="Times New Roman" panose="02020603050405020304" pitchFamily="18" charset="0"/>
              </a:rPr>
              <a:t>subnacional</a:t>
            </a:r>
            <a:r>
              <a:rPr lang="es-MX" sz="2000" dirty="0">
                <a:ea typeface="Calibri" panose="020F0502020204030204" pitchFamily="34" charset="0"/>
                <a:cs typeface="Times New Roman" panose="02020603050405020304" pitchFamily="18" charset="0"/>
              </a:rPr>
              <a:t>, donde tienen participación no solamente funcionarios públicos, sino empresarios, sindicatos y partidos políticos.</a:t>
            </a:r>
          </a:p>
        </p:txBody>
      </p:sp>
    </p:spTree>
    <p:extLst>
      <p:ext uri="{BB962C8B-B14F-4D97-AF65-F5344CB8AC3E}">
        <p14:creationId xmlns:p14="http://schemas.microsoft.com/office/powerpoint/2010/main" val="150039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cap="small" dirty="0">
                <a:solidFill>
                  <a:schemeClr val="bg1"/>
                </a:solidFill>
              </a:rPr>
              <a:t>Principales Retos para el SNA</a:t>
            </a: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14</a:t>
            </a:fld>
            <a:endParaRPr lang="es-MX" sz="1200" dirty="0">
              <a:solidFill>
                <a:schemeClr val="bg1">
                  <a:lumMod val="50000"/>
                </a:schemeClr>
              </a:solidFill>
            </a:endParaRPr>
          </a:p>
        </p:txBody>
      </p:sp>
      <p:sp>
        <p:nvSpPr>
          <p:cNvPr id="14" name="Rectángulo 1"/>
          <p:cNvSpPr/>
          <p:nvPr/>
        </p:nvSpPr>
        <p:spPr>
          <a:xfrm>
            <a:off x="179512" y="1156768"/>
            <a:ext cx="5832648" cy="2783839"/>
          </a:xfrm>
          <a:prstGeom prst="rect">
            <a:avLst/>
          </a:prstGeom>
        </p:spPr>
        <p:txBody>
          <a:bodyPr wrap="square">
            <a:spAutoFit/>
          </a:bodyPr>
          <a:lstStyle/>
          <a:p>
            <a:pPr marL="342900" lvl="0" indent="-342900" algn="just">
              <a:lnSpc>
                <a:spcPct val="110000"/>
              </a:lnSpc>
              <a:spcAft>
                <a:spcPts val="12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El </a:t>
            </a:r>
            <a:r>
              <a:rPr lang="es-MX" sz="2000" b="1" dirty="0">
                <a:ea typeface="Calibri" panose="020F0502020204030204" pitchFamily="34" charset="0"/>
                <a:cs typeface="Times New Roman" panose="02020603050405020304" pitchFamily="18" charset="0"/>
              </a:rPr>
              <a:t>éxito del Sistema estará en la operatividad y funcionalidad de la coordinación entre las instancias que lo integran</a:t>
            </a:r>
            <a:r>
              <a:rPr lang="es-MX" sz="2000" dirty="0">
                <a:ea typeface="Calibri" panose="020F0502020204030204" pitchFamily="34" charset="0"/>
                <a:cs typeface="Times New Roman" panose="02020603050405020304" pitchFamily="18" charset="0"/>
              </a:rPr>
              <a:t>. En ese sentido, el </a:t>
            </a:r>
            <a:r>
              <a:rPr lang="es-MX" sz="2000" b="1" dirty="0">
                <a:ea typeface="Calibri" panose="020F0502020204030204" pitchFamily="34" charset="0"/>
                <a:cs typeface="Times New Roman" panose="02020603050405020304" pitchFamily="18" charset="0"/>
              </a:rPr>
              <a:t>Comité de Participación Ciudadana</a:t>
            </a:r>
            <a:r>
              <a:rPr lang="es-MX" sz="2000" dirty="0">
                <a:ea typeface="Calibri" panose="020F0502020204030204" pitchFamily="34" charset="0"/>
                <a:cs typeface="Times New Roman" panose="02020603050405020304" pitchFamily="18" charset="0"/>
              </a:rPr>
              <a:t>,</a:t>
            </a:r>
            <a:r>
              <a:rPr lang="es-MX" sz="2000" b="1" dirty="0">
                <a:ea typeface="Calibri" panose="020F0502020204030204" pitchFamily="34" charset="0"/>
                <a:cs typeface="Times New Roman" panose="02020603050405020304" pitchFamily="18" charset="0"/>
              </a:rPr>
              <a:t> </a:t>
            </a:r>
            <a:r>
              <a:rPr lang="es-MX" sz="2000" dirty="0">
                <a:ea typeface="Calibri" panose="020F0502020204030204" pitchFamily="34" charset="0"/>
                <a:cs typeface="Times New Roman" panose="02020603050405020304" pitchFamily="18" charset="0"/>
              </a:rPr>
              <a:t>que preside el Sistema, deberá contar con el total apoyo de las demás instituciones integrantes, y con los recursos para estar en posibilidades de cumplir con sus funciones sustantivas.</a:t>
            </a:r>
          </a:p>
        </p:txBody>
      </p:sp>
      <p:sp>
        <p:nvSpPr>
          <p:cNvPr id="7" name="Rectángulo 1"/>
          <p:cNvSpPr/>
          <p:nvPr/>
        </p:nvSpPr>
        <p:spPr>
          <a:xfrm>
            <a:off x="179512" y="4077072"/>
            <a:ext cx="8784976" cy="2616101"/>
          </a:xfrm>
          <a:prstGeom prst="rect">
            <a:avLst/>
          </a:prstGeom>
        </p:spPr>
        <p:txBody>
          <a:bodyPr wrap="square">
            <a:spAutoFit/>
          </a:bodyPr>
          <a:lstStyle/>
          <a:p>
            <a:pPr marL="342900" indent="-342900" algn="just">
              <a:lnSpc>
                <a:spcPct val="110000"/>
              </a:lnSpc>
              <a:spcAft>
                <a:spcPts val="12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Es importante impulsar </a:t>
            </a:r>
            <a:r>
              <a:rPr lang="es-MX" sz="2000" b="1" dirty="0">
                <a:ea typeface="Calibri" panose="020F0502020204030204" pitchFamily="34" charset="0"/>
                <a:cs typeface="Times New Roman" panose="02020603050405020304" pitchFamily="18" charset="0"/>
              </a:rPr>
              <a:t>instrumentos y mecanismos para combatir las causas que nos han llevado a un ámbito de corrupción e impunidad</a:t>
            </a:r>
            <a:r>
              <a:rPr lang="es-MX" sz="2000" dirty="0">
                <a:ea typeface="Calibri" panose="020F0502020204030204" pitchFamily="34" charset="0"/>
                <a:cs typeface="Times New Roman" panose="02020603050405020304" pitchFamily="18" charset="0"/>
              </a:rPr>
              <a:t>, como una efectiva </a:t>
            </a:r>
            <a:r>
              <a:rPr lang="es-MX" sz="2000" b="1" dirty="0">
                <a:ea typeface="Calibri" panose="020F0502020204030204" pitchFamily="34" charset="0"/>
                <a:cs typeface="Times New Roman" panose="02020603050405020304" pitchFamily="18" charset="0"/>
              </a:rPr>
              <a:t>política pública de rendición de cuentas y de participación ciudadana</a:t>
            </a:r>
            <a:r>
              <a:rPr lang="es-MX" sz="2000" dirty="0">
                <a:ea typeface="Calibri" panose="020F0502020204030204" pitchFamily="34" charset="0"/>
                <a:cs typeface="Times New Roman" panose="02020603050405020304" pitchFamily="18" charset="0"/>
              </a:rPr>
              <a:t>, y un </a:t>
            </a:r>
            <a:r>
              <a:rPr lang="es-MX" sz="2000" b="1" dirty="0">
                <a:ea typeface="Calibri" panose="020F0502020204030204" pitchFamily="34" charset="0"/>
                <a:cs typeface="Times New Roman" panose="02020603050405020304" pitchFamily="18" charset="0"/>
              </a:rPr>
              <a:t>sistema de estímulos y sanciones funcional</a:t>
            </a:r>
            <a:r>
              <a:rPr lang="es-MX" sz="2000" dirty="0">
                <a:ea typeface="Calibri" panose="020F0502020204030204" pitchFamily="34" charset="0"/>
                <a:cs typeface="Times New Roman" panose="02020603050405020304" pitchFamily="18" charset="0"/>
              </a:rPr>
              <a:t>.</a:t>
            </a:r>
          </a:p>
          <a:p>
            <a:pPr marL="342900" lvl="0" indent="-342900" algn="just">
              <a:lnSpc>
                <a:spcPct val="110000"/>
              </a:lnSpc>
              <a:spcAft>
                <a:spcPts val="12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En congruencia con lo anterior, es necesario </a:t>
            </a:r>
            <a:r>
              <a:rPr lang="es-MX" sz="2000" b="1" dirty="0">
                <a:ea typeface="Calibri" panose="020F0502020204030204" pitchFamily="34" charset="0"/>
                <a:cs typeface="Times New Roman" panose="02020603050405020304" pitchFamily="18" charset="0"/>
              </a:rPr>
              <a:t>crear un procedimiento de denuncia sencillo y práctico</a:t>
            </a:r>
            <a:r>
              <a:rPr lang="es-MX" sz="2000" dirty="0">
                <a:ea typeface="Calibri" panose="020F0502020204030204" pitchFamily="34" charset="0"/>
                <a:cs typeface="Times New Roman" panose="02020603050405020304" pitchFamily="18" charset="0"/>
              </a:rPr>
              <a:t>, para que la sociedad participe en la vigilancia de la gestión pública y se involucre en la rendición de cuentas de sus autoridades.</a:t>
            </a:r>
          </a:p>
        </p:txBody>
      </p:sp>
      <p:pic>
        <p:nvPicPr>
          <p:cNvPr id="9" name="Picture 4" descr="http://www.pojoaju.org.py/2/wp-content/uploads/2013/04/2-17x-8-c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5520" y="1228646"/>
            <a:ext cx="2562944" cy="11912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2.bp.blogspot.com/-s7sBVR0EVJs/UT333AoFd7I/AAAAAAAAADg/sJCNHRVbpwQ/s1600/evaluacion_calid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780929"/>
            <a:ext cx="1296144" cy="1180932"/>
          </a:xfrm>
          <a:prstGeom prst="rect">
            <a:avLst/>
          </a:prstGeom>
          <a:noFill/>
          <a:extLst>
            <a:ext uri="{909E8E84-426E-40DD-AFC4-6F175D3DCCD1}">
              <a14:hiddenFill xmlns:a14="http://schemas.microsoft.com/office/drawing/2010/main">
                <a:solidFill>
                  <a:srgbClr val="FFFFFF"/>
                </a:solidFill>
              </a14:hiddenFill>
            </a:ext>
          </a:extLst>
        </p:spPr>
      </p:pic>
      <p:sp>
        <p:nvSpPr>
          <p:cNvPr id="11" name="14 Triángulo isósceles"/>
          <p:cNvSpPr/>
          <p:nvPr/>
        </p:nvSpPr>
        <p:spPr>
          <a:xfrm rot="10800000" flipH="1">
            <a:off x="6185520" y="2491882"/>
            <a:ext cx="2562943" cy="289046"/>
          </a:xfrm>
          <a:prstGeom prst="triangle">
            <a:avLst/>
          </a:prstGeom>
          <a:solidFill>
            <a:schemeClr val="accent1">
              <a:alpha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877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mexico.cnn.com/media/2010/05/31/cuao-programa-social-dinero-pn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76" y="4869160"/>
            <a:ext cx="1792198"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cap="small" dirty="0">
                <a:solidFill>
                  <a:schemeClr val="bg1"/>
                </a:solidFill>
              </a:rPr>
              <a:t>Principales Retos para el SNA</a:t>
            </a: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15</a:t>
            </a:fld>
            <a:endParaRPr lang="es-MX" sz="1200" dirty="0">
              <a:solidFill>
                <a:schemeClr val="bg1">
                  <a:lumMod val="50000"/>
                </a:schemeClr>
              </a:solidFill>
            </a:endParaRPr>
          </a:p>
        </p:txBody>
      </p:sp>
      <p:sp>
        <p:nvSpPr>
          <p:cNvPr id="14" name="Rectángulo 1"/>
          <p:cNvSpPr/>
          <p:nvPr/>
        </p:nvSpPr>
        <p:spPr>
          <a:xfrm>
            <a:off x="179512" y="980728"/>
            <a:ext cx="8784976" cy="1091068"/>
          </a:xfrm>
          <a:prstGeom prst="rect">
            <a:avLst/>
          </a:prstGeom>
        </p:spPr>
        <p:txBody>
          <a:bodyPr wrap="square">
            <a:spAutoFit/>
          </a:bodyPr>
          <a:lstStyle/>
          <a:p>
            <a:pPr marL="342900" indent="-342900" algn="just">
              <a:lnSpc>
                <a:spcPct val="110000"/>
              </a:lnSpc>
              <a:spcAft>
                <a:spcPts val="1200"/>
              </a:spcAft>
              <a:buFont typeface="Symbol" panose="05050102010706020507" pitchFamily="18" charset="2"/>
              <a:buChar char=""/>
            </a:pPr>
            <a:r>
              <a:rPr lang="es-MX" sz="2000" b="1" dirty="0">
                <a:ea typeface="Calibri" panose="020F0502020204030204" pitchFamily="34" charset="0"/>
                <a:cs typeface="Times New Roman" panose="02020603050405020304" pitchFamily="18" charset="0"/>
              </a:rPr>
              <a:t>El SNA deberá informar periódicamente de los avances y logros</a:t>
            </a:r>
            <a:r>
              <a:rPr lang="es-MX" sz="2000" dirty="0">
                <a:ea typeface="Calibri" panose="020F0502020204030204" pitchFamily="34" charset="0"/>
                <a:cs typeface="Times New Roman" panose="02020603050405020304" pitchFamily="18" charset="0"/>
              </a:rPr>
              <a:t>, pero </a:t>
            </a:r>
            <a:r>
              <a:rPr lang="es-MX" sz="2000" b="1" dirty="0">
                <a:ea typeface="Calibri" panose="020F0502020204030204" pitchFamily="34" charset="0"/>
                <a:cs typeface="Times New Roman" panose="02020603050405020304" pitchFamily="18" charset="0"/>
              </a:rPr>
              <a:t>también de los obstáculos y problemas que enfrente </a:t>
            </a:r>
            <a:r>
              <a:rPr lang="es-MX" sz="2000" dirty="0">
                <a:ea typeface="Calibri" panose="020F0502020204030204" pitchFamily="34" charset="0"/>
                <a:cs typeface="Times New Roman" panose="02020603050405020304" pitchFamily="18" charset="0"/>
              </a:rPr>
              <a:t>para cumplir con sus objetivos y metas. En otras palabras, el </a:t>
            </a:r>
            <a:r>
              <a:rPr lang="es-MX" sz="2000" b="1" dirty="0">
                <a:ea typeface="Calibri" panose="020F0502020204030204" pitchFamily="34" charset="0"/>
                <a:cs typeface="Times New Roman" panose="02020603050405020304" pitchFamily="18" charset="0"/>
              </a:rPr>
              <a:t>SNA debe ser un modelo de rendición de cuentas</a:t>
            </a:r>
            <a:r>
              <a:rPr lang="es-MX" sz="2000" dirty="0">
                <a:ea typeface="Calibri" panose="020F0502020204030204" pitchFamily="34" charset="0"/>
                <a:cs typeface="Times New Roman" panose="02020603050405020304" pitchFamily="18" charset="0"/>
              </a:rPr>
              <a:t>.</a:t>
            </a:r>
          </a:p>
        </p:txBody>
      </p:sp>
      <p:pic>
        <p:nvPicPr>
          <p:cNvPr id="5" name="Picture 2" descr="http://dinheirodigital.sapo.pt/images_content/2014/201455112_indicadores-grafi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657" y="2348880"/>
            <a:ext cx="2808312" cy="210475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1"/>
          <p:cNvSpPr/>
          <p:nvPr/>
        </p:nvSpPr>
        <p:spPr>
          <a:xfrm>
            <a:off x="179512" y="2368938"/>
            <a:ext cx="5760640" cy="2123658"/>
          </a:xfrm>
          <a:prstGeom prst="rect">
            <a:avLst/>
          </a:prstGeom>
        </p:spPr>
        <p:txBody>
          <a:bodyPr wrap="square">
            <a:spAutoFit/>
          </a:bodyPr>
          <a:lstStyle/>
          <a:p>
            <a:pPr marL="342900" indent="-342900" algn="just">
              <a:lnSpc>
                <a:spcPct val="110000"/>
              </a:lnSpc>
              <a:spcAft>
                <a:spcPts val="1200"/>
              </a:spcAft>
              <a:buFont typeface="Symbol" panose="05050102010706020507" pitchFamily="18" charset="2"/>
              <a:buChar char=""/>
            </a:pPr>
            <a:r>
              <a:rPr lang="es-MX" sz="2000" dirty="0">
                <a:ea typeface="Calibri" panose="020F0502020204030204" pitchFamily="34" charset="0"/>
                <a:cs typeface="Times New Roman" panose="02020603050405020304" pitchFamily="18" charset="0"/>
              </a:rPr>
              <a:t>Debemos generar todo un </a:t>
            </a:r>
            <a:r>
              <a:rPr lang="es-MX" sz="2000" b="1" dirty="0">
                <a:ea typeface="Calibri" panose="020F0502020204030204" pitchFamily="34" charset="0"/>
                <a:cs typeface="Times New Roman" panose="02020603050405020304" pitchFamily="18" charset="0"/>
              </a:rPr>
              <a:t>sistema de medición de la corrupción</a:t>
            </a:r>
            <a:r>
              <a:rPr lang="es-MX" sz="2000" dirty="0">
                <a:ea typeface="Calibri" panose="020F0502020204030204" pitchFamily="34" charset="0"/>
                <a:cs typeface="Times New Roman" panose="02020603050405020304" pitchFamily="18" charset="0"/>
              </a:rPr>
              <a:t>, </a:t>
            </a:r>
            <a:r>
              <a:rPr lang="es-MX" sz="2000" b="1" dirty="0">
                <a:ea typeface="Calibri" panose="020F0502020204030204" pitchFamily="34" charset="0"/>
                <a:cs typeface="Times New Roman" panose="02020603050405020304" pitchFamily="18" charset="0"/>
              </a:rPr>
              <a:t>con indicadores confiables,</a:t>
            </a:r>
            <a:r>
              <a:rPr lang="es-MX" sz="2000" dirty="0">
                <a:ea typeface="Calibri" panose="020F0502020204030204" pitchFamily="34" charset="0"/>
                <a:cs typeface="Times New Roman" panose="02020603050405020304" pitchFamily="18" charset="0"/>
              </a:rPr>
              <a:t> para ponderar su nivel y verificar los avances o retrocesos en el combate y la prevención de la corrupción, bajo la premisa de que lo que no se puede medir no se puede mejorar.</a:t>
            </a:r>
          </a:p>
        </p:txBody>
      </p:sp>
      <p:sp>
        <p:nvSpPr>
          <p:cNvPr id="9" name="Rectángulo 1"/>
          <p:cNvSpPr/>
          <p:nvPr/>
        </p:nvSpPr>
        <p:spPr>
          <a:xfrm>
            <a:off x="2555776" y="4725144"/>
            <a:ext cx="6408712" cy="2106731"/>
          </a:xfrm>
          <a:prstGeom prst="rect">
            <a:avLst/>
          </a:prstGeom>
        </p:spPr>
        <p:txBody>
          <a:bodyPr wrap="square">
            <a:spAutoFit/>
          </a:bodyPr>
          <a:lstStyle/>
          <a:p>
            <a:pPr marL="342900" lvl="0" indent="-342900" algn="just">
              <a:lnSpc>
                <a:spcPct val="110000"/>
              </a:lnSpc>
              <a:spcAft>
                <a:spcPts val="1200"/>
              </a:spcAft>
              <a:buFont typeface="Symbol" panose="05050102010706020507" pitchFamily="18" charset="2"/>
              <a:buChar char=""/>
            </a:pPr>
            <a:r>
              <a:rPr lang="es-MX" sz="2000" b="1" dirty="0">
                <a:ea typeface="Calibri" panose="020F0502020204030204" pitchFamily="34" charset="0"/>
                <a:cs typeface="Times New Roman" panose="02020603050405020304" pitchFamily="18" charset="0"/>
              </a:rPr>
              <a:t>Es indispensable continuar con la simplificación de trámites y transparentar los procesos </a:t>
            </a:r>
            <a:r>
              <a:rPr lang="es-MX" sz="2000" dirty="0">
                <a:ea typeface="Calibri" panose="020F0502020204030204" pitchFamily="34" charset="0"/>
                <a:cs typeface="Times New Roman" panose="02020603050405020304" pitchFamily="18" charset="0"/>
              </a:rPr>
              <a:t>para la adquisición de bienes y servicios, así como para la operación de programas sociales y todos aquellos proyectos en donde se puedan generar conflictos de intereses en los servidores públicos.</a:t>
            </a:r>
          </a:p>
        </p:txBody>
      </p:sp>
      <p:pic>
        <p:nvPicPr>
          <p:cNvPr id="1026" name="Picture 2" descr="http://www.camarco.org.ar/File/GetFile?id=139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643" y="5569874"/>
            <a:ext cx="1623165" cy="108035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funza-cundinamarca.gov.co/apc-aa-files/30363639353932333730613432373031/licitaci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http://anzoategui-tolima.gov.co/apc-aa-files/61663335316465333064393437326163/licitacion-publica-2012_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1472"/>
          <a:stretch/>
        </p:blipFill>
        <p:spPr bwMode="auto">
          <a:xfrm>
            <a:off x="1768624" y="5434504"/>
            <a:ext cx="1075184" cy="2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1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cap="small" dirty="0">
                <a:solidFill>
                  <a:schemeClr val="bg1"/>
                </a:solidFill>
              </a:rPr>
              <a:t>Principales Retos para el SNA</a:t>
            </a: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16</a:t>
            </a:fld>
            <a:endParaRPr lang="es-MX" sz="1200" dirty="0">
              <a:solidFill>
                <a:schemeClr val="bg1">
                  <a:lumMod val="50000"/>
                </a:schemeClr>
              </a:solidFill>
            </a:endParaRPr>
          </a:p>
        </p:txBody>
      </p:sp>
      <p:sp>
        <p:nvSpPr>
          <p:cNvPr id="14" name="Rectángulo 1"/>
          <p:cNvSpPr/>
          <p:nvPr/>
        </p:nvSpPr>
        <p:spPr>
          <a:xfrm>
            <a:off x="179512" y="1124744"/>
            <a:ext cx="5400600" cy="1785104"/>
          </a:xfrm>
          <a:prstGeom prst="rect">
            <a:avLst/>
          </a:prstGeom>
        </p:spPr>
        <p:txBody>
          <a:bodyPr wrap="square">
            <a:spAutoFit/>
          </a:bodyPr>
          <a:lstStyle/>
          <a:p>
            <a:pPr marL="342900" indent="-342900" algn="just">
              <a:lnSpc>
                <a:spcPct val="110000"/>
              </a:lnSpc>
              <a:spcAft>
                <a:spcPts val="1200"/>
              </a:spcAft>
              <a:buFont typeface="Symbol" panose="05050102010706020507" pitchFamily="18" charset="2"/>
              <a:buChar char=""/>
            </a:pPr>
            <a:r>
              <a:rPr lang="es-ES" sz="2000" dirty="0">
                <a:ea typeface="Calibri" panose="020F0502020204030204" pitchFamily="34" charset="0"/>
                <a:cs typeface="Times New Roman" panose="02020603050405020304" pitchFamily="18" charset="0"/>
              </a:rPr>
              <a:t>El Secretariado ejecutivo del SNA contará con los recursos técnicos, presupuestarios y de gestión para establecer los mecanismos de suministro, intercambio, sistematización y actualización de la información.</a:t>
            </a:r>
          </a:p>
        </p:txBody>
      </p:sp>
      <p:sp>
        <p:nvSpPr>
          <p:cNvPr id="3" name="AutoShape 4" descr="http://funza-cundinamarca.gov.co/apc-aa-files/30363639353932333730613432373031/licitaci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Rectángulo 1"/>
          <p:cNvSpPr/>
          <p:nvPr/>
        </p:nvSpPr>
        <p:spPr>
          <a:xfrm>
            <a:off x="179512" y="5650300"/>
            <a:ext cx="8784976" cy="1107996"/>
          </a:xfrm>
          <a:prstGeom prst="rect">
            <a:avLst/>
          </a:prstGeom>
        </p:spPr>
        <p:txBody>
          <a:bodyPr wrap="square">
            <a:spAutoFit/>
          </a:bodyPr>
          <a:lstStyle/>
          <a:p>
            <a:pPr marL="342900" indent="-342900" algn="just">
              <a:lnSpc>
                <a:spcPct val="110000"/>
              </a:lnSpc>
              <a:spcAft>
                <a:spcPts val="1200"/>
              </a:spcAft>
              <a:buFont typeface="Symbol" panose="05050102010706020507" pitchFamily="18" charset="2"/>
              <a:buChar char=""/>
            </a:pPr>
            <a:r>
              <a:rPr lang="es-ES" sz="2000" dirty="0">
                <a:ea typeface="Calibri" panose="020F0502020204030204" pitchFamily="34" charset="0"/>
                <a:cs typeface="Times New Roman" panose="02020603050405020304" pitchFamily="18" charset="0"/>
              </a:rPr>
              <a:t>El resultado que esperamos es que, en un mediano plazo, </a:t>
            </a:r>
            <a:r>
              <a:rPr lang="es-ES" sz="2000" b="1" dirty="0">
                <a:ea typeface="Calibri" panose="020F0502020204030204" pitchFamily="34" charset="0"/>
                <a:cs typeface="Times New Roman" panose="02020603050405020304" pitchFamily="18" charset="0"/>
              </a:rPr>
              <a:t>la disminución del fenómeno no solo se perciba, sino que sea notoria en la economía, las finanzas y en la confianza social </a:t>
            </a:r>
            <a:r>
              <a:rPr lang="es-ES" sz="2000" dirty="0">
                <a:ea typeface="Calibri" panose="020F0502020204030204" pitchFamily="34" charset="0"/>
                <a:cs typeface="Times New Roman" panose="02020603050405020304" pitchFamily="18" charset="0"/>
              </a:rPr>
              <a:t>del pueblo mexicano.</a:t>
            </a:r>
          </a:p>
        </p:txBody>
      </p:sp>
      <p:sp>
        <p:nvSpPr>
          <p:cNvPr id="7" name="Rectángulo 1"/>
          <p:cNvSpPr/>
          <p:nvPr/>
        </p:nvSpPr>
        <p:spPr>
          <a:xfrm>
            <a:off x="179512" y="3058012"/>
            <a:ext cx="8784976" cy="2445285"/>
          </a:xfrm>
          <a:prstGeom prst="rect">
            <a:avLst/>
          </a:prstGeom>
        </p:spPr>
        <p:txBody>
          <a:bodyPr wrap="square">
            <a:spAutoFit/>
          </a:bodyPr>
          <a:lstStyle/>
          <a:p>
            <a:pPr marL="342900" indent="-342900" algn="just">
              <a:lnSpc>
                <a:spcPct val="110000"/>
              </a:lnSpc>
              <a:spcAft>
                <a:spcPts val="1200"/>
              </a:spcAft>
              <a:buFont typeface="Symbol" panose="05050102010706020507" pitchFamily="18" charset="2"/>
              <a:buChar char=""/>
            </a:pPr>
            <a:r>
              <a:rPr lang="es-ES" sz="2000" dirty="0">
                <a:ea typeface="Calibri" panose="020F0502020204030204" pitchFamily="34" charset="0"/>
                <a:cs typeface="Times New Roman" panose="02020603050405020304" pitchFamily="18" charset="0"/>
              </a:rPr>
              <a:t>En este sentido, es indispensable </a:t>
            </a:r>
            <a:r>
              <a:rPr lang="es-ES" sz="2000" b="1" dirty="0">
                <a:ea typeface="Calibri" panose="020F0502020204030204" pitchFamily="34" charset="0"/>
                <a:cs typeface="Times New Roman" panose="02020603050405020304" pitchFamily="18" charset="0"/>
              </a:rPr>
              <a:t>contar que un Secretariado Ejecutivo independiente</a:t>
            </a:r>
            <a:r>
              <a:rPr lang="es-ES" sz="2000" dirty="0">
                <a:ea typeface="Calibri" panose="020F0502020204030204" pitchFamily="34" charset="0"/>
                <a:cs typeface="Times New Roman" panose="02020603050405020304" pitchFamily="18" charset="0"/>
              </a:rPr>
              <a:t>, con capacidad para </a:t>
            </a:r>
            <a:r>
              <a:rPr lang="es-ES" sz="2000" b="1" dirty="0">
                <a:ea typeface="Calibri" panose="020F0502020204030204" pitchFamily="34" charset="0"/>
                <a:cs typeface="Times New Roman" panose="02020603050405020304" pitchFamily="18" charset="0"/>
              </a:rPr>
              <a:t>generar una dinámica eficiente de coordinación y colaboración interinstitucional</a:t>
            </a:r>
            <a:r>
              <a:rPr lang="es-ES" sz="2000" dirty="0">
                <a:ea typeface="Calibri" panose="020F0502020204030204" pitchFamily="34" charset="0"/>
                <a:cs typeface="Times New Roman" panose="02020603050405020304" pitchFamily="18" charset="0"/>
              </a:rPr>
              <a:t>, así como la </a:t>
            </a:r>
            <a:r>
              <a:rPr lang="es-ES" sz="2000" b="1" dirty="0">
                <a:ea typeface="Calibri" panose="020F0502020204030204" pitchFamily="34" charset="0"/>
                <a:cs typeface="Times New Roman" panose="02020603050405020304" pitchFamily="18" charset="0"/>
              </a:rPr>
              <a:t>metodología del fenómeno</a:t>
            </a:r>
            <a:r>
              <a:rPr lang="es-ES" sz="2000" dirty="0">
                <a:ea typeface="Calibri" panose="020F0502020204030204" pitchFamily="34" charset="0"/>
                <a:cs typeface="Times New Roman" panose="02020603050405020304" pitchFamily="18" charset="0"/>
              </a:rPr>
              <a:t>, tomando como base las diversas propuestas que existen en la materia, tanto en el ámbito académico como en el ámbito internacional. Con ello se podrá evaluar </a:t>
            </a:r>
            <a:r>
              <a:rPr lang="es-MX" sz="2000" dirty="0">
                <a:ea typeface="Calibri" panose="020F0502020204030204" pitchFamily="34" charset="0"/>
                <a:cs typeface="Times New Roman" panose="02020603050405020304" pitchFamily="18" charset="0"/>
              </a:rPr>
              <a:t>el funcionamiento y operación del Sistema y </a:t>
            </a:r>
            <a:r>
              <a:rPr lang="es-ES" sz="2000" dirty="0">
                <a:ea typeface="Calibri" panose="020F0502020204030204" pitchFamily="34" charset="0"/>
                <a:cs typeface="Times New Roman" panose="02020603050405020304" pitchFamily="18" charset="0"/>
              </a:rPr>
              <a:t>la eficacia de las políticas y acciones en materia de anticorrupción.</a:t>
            </a:r>
          </a:p>
        </p:txBody>
      </p:sp>
      <p:pic>
        <p:nvPicPr>
          <p:cNvPr id="3074" name="Picture 2" descr="Resultado de imagen para reunión de traba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980" y="853827"/>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89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cap="small" dirty="0">
                <a:solidFill>
                  <a:schemeClr val="bg1"/>
                </a:solidFill>
              </a:rPr>
              <a:t>Principales Retos para el SNA</a:t>
            </a: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17</a:t>
            </a:fld>
            <a:endParaRPr lang="es-MX" sz="1200" dirty="0">
              <a:solidFill>
                <a:schemeClr val="bg1">
                  <a:lumMod val="50000"/>
                </a:schemeClr>
              </a:solidFill>
            </a:endParaRPr>
          </a:p>
        </p:txBody>
      </p:sp>
      <p:sp>
        <p:nvSpPr>
          <p:cNvPr id="14" name="Rectángulo 1"/>
          <p:cNvSpPr/>
          <p:nvPr/>
        </p:nvSpPr>
        <p:spPr>
          <a:xfrm>
            <a:off x="107504" y="1052736"/>
            <a:ext cx="8784976" cy="2783839"/>
          </a:xfrm>
          <a:prstGeom prst="rect">
            <a:avLst/>
          </a:prstGeom>
        </p:spPr>
        <p:txBody>
          <a:bodyPr wrap="square">
            <a:spAutoFit/>
          </a:bodyPr>
          <a:lstStyle/>
          <a:p>
            <a:pPr marL="342900" indent="-342900" algn="just">
              <a:lnSpc>
                <a:spcPct val="110000"/>
              </a:lnSpc>
              <a:spcAft>
                <a:spcPts val="1800"/>
              </a:spcAft>
              <a:buFont typeface="Symbol" panose="05050102010706020507" pitchFamily="18" charset="2"/>
              <a:buChar char=""/>
            </a:pPr>
            <a:r>
              <a:rPr lang="es-ES" sz="2000" b="1" dirty="0">
                <a:ea typeface="Calibri" panose="020F0502020204030204" pitchFamily="34" charset="0"/>
                <a:cs typeface="Times New Roman" panose="02020603050405020304" pitchFamily="18" charset="0"/>
              </a:rPr>
              <a:t>La Plataforma Nacional Digital</a:t>
            </a:r>
            <a:r>
              <a:rPr lang="es-ES" sz="2000" dirty="0">
                <a:ea typeface="Calibri" panose="020F0502020204030204" pitchFamily="34" charset="0"/>
                <a:cs typeface="Times New Roman" panose="02020603050405020304" pitchFamily="18" charset="0"/>
              </a:rPr>
              <a:t> es un mandato de la Ley General del Sistema Anticorrupción,</a:t>
            </a:r>
            <a:r>
              <a:rPr lang="es-ES" sz="2000" b="1" dirty="0">
                <a:ea typeface="Calibri" panose="020F0502020204030204" pitchFamily="34" charset="0"/>
                <a:cs typeface="Times New Roman" panose="02020603050405020304" pitchFamily="18" charset="0"/>
              </a:rPr>
              <a:t> </a:t>
            </a:r>
            <a:r>
              <a:rPr lang="es-ES" sz="2000" dirty="0">
                <a:ea typeface="Calibri" panose="020F0502020204030204" pitchFamily="34" charset="0"/>
                <a:cs typeface="Times New Roman" panose="02020603050405020304" pitchFamily="18" charset="0"/>
              </a:rPr>
              <a:t>cuyo objetivo es </a:t>
            </a:r>
            <a:r>
              <a:rPr lang="es-ES" sz="2000" b="1" dirty="0">
                <a:ea typeface="Calibri" panose="020F0502020204030204" pitchFamily="34" charset="0"/>
                <a:cs typeface="Times New Roman" panose="02020603050405020304" pitchFamily="18" charset="0"/>
              </a:rPr>
              <a:t>integrar y conectar diversos sistemas electrónicos que posean datos e información</a:t>
            </a:r>
            <a:r>
              <a:rPr lang="es-ES" sz="2000" dirty="0">
                <a:ea typeface="Calibri" panose="020F0502020204030204" pitchFamily="34" charset="0"/>
                <a:cs typeface="Times New Roman" panose="02020603050405020304" pitchFamily="18" charset="0"/>
              </a:rPr>
              <a:t> necesaria para que las autoridades competentes tengan acceso a las declaraciones patrimoniales de servidores públicos, a la información de las contrataciones y de quienes intervienen en sus procedimientos, a los funcionarios sancionados y a la información del Sistema Nacional de Fiscalización. Además, contendrá el sistema de denuncias públicas para uso de la ciudadanía.</a:t>
            </a:r>
          </a:p>
        </p:txBody>
      </p:sp>
      <p:sp>
        <p:nvSpPr>
          <p:cNvPr id="3" name="AutoShape 4" descr="http://funza-cundinamarca.gov.co/apc-aa-files/30363639353932333730613432373031/licitaci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Rectángulo 1"/>
          <p:cNvSpPr/>
          <p:nvPr/>
        </p:nvSpPr>
        <p:spPr>
          <a:xfrm>
            <a:off x="107504" y="3933056"/>
            <a:ext cx="5989984" cy="2783839"/>
          </a:xfrm>
          <a:prstGeom prst="rect">
            <a:avLst/>
          </a:prstGeom>
        </p:spPr>
        <p:txBody>
          <a:bodyPr wrap="square">
            <a:spAutoFit/>
          </a:bodyPr>
          <a:lstStyle/>
          <a:p>
            <a:pPr marL="342900" indent="-342900" algn="just">
              <a:lnSpc>
                <a:spcPct val="110000"/>
              </a:lnSpc>
              <a:spcAft>
                <a:spcPts val="1800"/>
              </a:spcAft>
              <a:buFont typeface="Symbol" panose="05050102010706020507" pitchFamily="18" charset="2"/>
              <a:buChar char=""/>
            </a:pPr>
            <a:r>
              <a:rPr lang="es-ES" sz="2000" dirty="0">
                <a:ea typeface="Calibri" panose="020F0502020204030204" pitchFamily="34" charset="0"/>
                <a:cs typeface="Times New Roman" panose="02020603050405020304" pitchFamily="18" charset="0"/>
              </a:rPr>
              <a:t>Por lo anterior, es conveniente la </a:t>
            </a:r>
            <a:r>
              <a:rPr lang="es-ES" sz="2000" b="1" dirty="0">
                <a:ea typeface="Calibri" panose="020F0502020204030204" pitchFamily="34" charset="0"/>
                <a:cs typeface="Times New Roman" panose="02020603050405020304" pitchFamily="18" charset="0"/>
              </a:rPr>
              <a:t>correspondencia entre esta Plataforma Nacional Digital y la Plataforma Nacional de Transparencia</a:t>
            </a:r>
            <a:r>
              <a:rPr lang="es-ES" sz="2000" dirty="0">
                <a:ea typeface="Calibri" panose="020F0502020204030204" pitchFamily="34" charset="0"/>
                <a:cs typeface="Times New Roman" panose="02020603050405020304" pitchFamily="18" charset="0"/>
              </a:rPr>
              <a:t> para el cruce y comparación de datos con las obligaciones de transparencia establecidas en la Ley General de Transparencia, respecto de información sobre servidores públicos, contrataciones y procesos de auditoría y fiscalización. </a:t>
            </a:r>
          </a:p>
        </p:txBody>
      </p:sp>
      <p:pic>
        <p:nvPicPr>
          <p:cNvPr id="2052" name="Picture 4" descr="Resultado de imagen para bases de 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488" y="4270169"/>
            <a:ext cx="30480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18</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El acceso a la información y la corrupción</a:t>
            </a:r>
          </a:p>
        </p:txBody>
      </p:sp>
      <p:sp>
        <p:nvSpPr>
          <p:cNvPr id="2" name="Rectángulo 1"/>
          <p:cNvSpPr/>
          <p:nvPr/>
        </p:nvSpPr>
        <p:spPr>
          <a:xfrm>
            <a:off x="323528" y="4797152"/>
            <a:ext cx="8527532" cy="1581972"/>
          </a:xfrm>
          <a:prstGeom prst="rect">
            <a:avLst/>
          </a:prstGeom>
        </p:spPr>
        <p:txBody>
          <a:bodyPr wrap="square">
            <a:spAutoFit/>
          </a:bodyPr>
          <a:lstStyle/>
          <a:p>
            <a:pPr marL="285750" indent="-285750" algn="just">
              <a:lnSpc>
                <a:spcPct val="110000"/>
              </a:lnSpc>
              <a:spcAft>
                <a:spcPts val="2400"/>
              </a:spcAft>
              <a:buFont typeface="Arial" panose="020B0604020202020204" pitchFamily="34" charset="0"/>
              <a:buChar char="•"/>
            </a:pPr>
            <a:r>
              <a:rPr lang="es-ES" sz="2200" dirty="0"/>
              <a:t>¿Hasta qué nivel puede el acceso a la información abonar a prevención y combate a la corrupción? </a:t>
            </a:r>
            <a:r>
              <a:rPr lang="es-ES" sz="2200" b="1" dirty="0"/>
              <a:t>Dependerá del nivel al que lleguen los particulares y las propias instituciones de control en el ejercicio de este derecho.</a:t>
            </a:r>
            <a:endParaRPr lang="es-ES" sz="2200" dirty="0"/>
          </a:p>
        </p:txBody>
      </p:sp>
      <p:sp>
        <p:nvSpPr>
          <p:cNvPr id="5" name="Rectángulo 1"/>
          <p:cNvSpPr/>
          <p:nvPr/>
        </p:nvSpPr>
        <p:spPr>
          <a:xfrm>
            <a:off x="323528" y="1079680"/>
            <a:ext cx="8527532" cy="837152"/>
          </a:xfrm>
          <a:prstGeom prst="rect">
            <a:avLst/>
          </a:prstGeom>
        </p:spPr>
        <p:txBody>
          <a:bodyPr wrap="square">
            <a:spAutoFit/>
          </a:bodyPr>
          <a:lstStyle/>
          <a:p>
            <a:pPr algn="just">
              <a:lnSpc>
                <a:spcPct val="110000"/>
              </a:lnSpc>
              <a:spcAft>
                <a:spcPts val="1800"/>
              </a:spcAft>
            </a:pPr>
            <a:r>
              <a:rPr lang="es-ES" sz="2200" b="1" dirty="0">
                <a:solidFill>
                  <a:srgbClr val="C00000"/>
                </a:solidFill>
                <a:ea typeface="Calibri" panose="020F0502020204030204" pitchFamily="34" charset="0"/>
                <a:cs typeface="Times New Roman" panose="02020603050405020304" pitchFamily="18" charset="0"/>
              </a:rPr>
              <a:t>¿Cómo puede el </a:t>
            </a:r>
            <a:r>
              <a:rPr lang="es-ES" sz="2200" b="1" u="sng"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derecho de acceso a la información pública</a:t>
            </a:r>
            <a:r>
              <a:rPr lang="es-ES" sz="2200" b="1" dirty="0">
                <a:solidFill>
                  <a:srgbClr val="C00000"/>
                </a:solidFill>
                <a:ea typeface="Calibri" panose="020F0502020204030204" pitchFamily="34" charset="0"/>
                <a:cs typeface="Times New Roman" panose="02020603050405020304" pitchFamily="18" charset="0"/>
              </a:rPr>
              <a:t> coadyuvar en la prevención y combate a la corrupción?</a:t>
            </a:r>
          </a:p>
        </p:txBody>
      </p:sp>
      <p:sp>
        <p:nvSpPr>
          <p:cNvPr id="7" name="Rectángulo 6"/>
          <p:cNvSpPr/>
          <p:nvPr/>
        </p:nvSpPr>
        <p:spPr>
          <a:xfrm>
            <a:off x="323528" y="2188613"/>
            <a:ext cx="6229672" cy="2320507"/>
          </a:xfrm>
          <a:prstGeom prst="rect">
            <a:avLst/>
          </a:prstGeom>
        </p:spPr>
        <p:txBody>
          <a:bodyPr wrap="square">
            <a:spAutoFit/>
          </a:bodyPr>
          <a:lstStyle/>
          <a:p>
            <a:pPr marL="285750" indent="-285750" algn="just">
              <a:lnSpc>
                <a:spcPct val="110000"/>
              </a:lnSpc>
              <a:spcAft>
                <a:spcPts val="3000"/>
              </a:spcAft>
              <a:buFont typeface="Arial" panose="020B0604020202020204" pitchFamily="34" charset="0"/>
              <a:buChar char="•"/>
            </a:pPr>
            <a:r>
              <a:rPr lang="es-MX" sz="2200" dirty="0">
                <a:ea typeface="Calibri" panose="020F0502020204030204" pitchFamily="34" charset="0"/>
              </a:rPr>
              <a:t>El </a:t>
            </a:r>
            <a:r>
              <a:rPr lang="es-MX" sz="2200" b="1" dirty="0">
                <a:ea typeface="Calibri" panose="020F0502020204030204" pitchFamily="34" charset="0"/>
              </a:rPr>
              <a:t>derecho de acceso a la información, por sí solo, no puede combatir ni reducir la corrupción</a:t>
            </a:r>
            <a:r>
              <a:rPr lang="es-MX" sz="2200" dirty="0">
                <a:ea typeface="Calibri" panose="020F0502020204030204" pitchFamily="34" charset="0"/>
              </a:rPr>
              <a:t>.</a:t>
            </a:r>
          </a:p>
          <a:p>
            <a:pPr marL="285750" indent="-285750" algn="just">
              <a:lnSpc>
                <a:spcPct val="110000"/>
              </a:lnSpc>
              <a:spcAft>
                <a:spcPts val="3000"/>
              </a:spcAft>
              <a:buFont typeface="Arial" panose="020B0604020202020204" pitchFamily="34" charset="0"/>
              <a:buChar char="•"/>
            </a:pPr>
            <a:r>
              <a:rPr lang="es-ES" sz="2200" dirty="0"/>
              <a:t>Es </a:t>
            </a:r>
            <a:r>
              <a:rPr lang="es-ES" sz="2200" b="1" dirty="0"/>
              <a:t>indispensable que las personas y, en su caso, las autoridades correspondientes hagan uso de este</a:t>
            </a:r>
            <a:r>
              <a:rPr lang="es-ES" sz="2200" dirty="0"/>
              <a:t> </a:t>
            </a:r>
            <a:r>
              <a:rPr lang="es-ES" sz="2200" b="1" dirty="0"/>
              <a:t>derecho </a:t>
            </a:r>
            <a:r>
              <a:rPr lang="es-ES" sz="2200" dirty="0"/>
              <a:t>para que sirva en este propósito.</a:t>
            </a:r>
          </a:p>
        </p:txBody>
      </p:sp>
      <p:pic>
        <p:nvPicPr>
          <p:cNvPr id="8" name="Picture 6" descr="http://www.transparenciaactiva.gob.sv/wp-content/uploads/2012/05/TA-ISSS_OIRWEB01-08052012.jpg"/>
          <p:cNvPicPr>
            <a:picLocks noChangeAspect="1" noChangeArrowheads="1"/>
          </p:cNvPicPr>
          <p:nvPr/>
        </p:nvPicPr>
        <p:blipFill>
          <a:blip r:embed="rId3" cstate="print"/>
          <a:srcRect/>
          <a:stretch>
            <a:fillRect/>
          </a:stretch>
        </p:blipFill>
        <p:spPr bwMode="auto">
          <a:xfrm>
            <a:off x="6610902" y="2420888"/>
            <a:ext cx="2249261" cy="1499507"/>
          </a:xfrm>
          <a:prstGeom prst="rect">
            <a:avLst/>
          </a:prstGeom>
          <a:noFill/>
        </p:spPr>
      </p:pic>
    </p:spTree>
    <p:extLst>
      <p:ext uri="{BB962C8B-B14F-4D97-AF65-F5344CB8AC3E}">
        <p14:creationId xmlns:p14="http://schemas.microsoft.com/office/powerpoint/2010/main" val="383853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19</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El acceso a la información y la corrupción</a:t>
            </a:r>
          </a:p>
        </p:txBody>
      </p:sp>
      <p:sp>
        <p:nvSpPr>
          <p:cNvPr id="2" name="Rectángulo 1"/>
          <p:cNvSpPr/>
          <p:nvPr/>
        </p:nvSpPr>
        <p:spPr>
          <a:xfrm>
            <a:off x="323528" y="1186587"/>
            <a:ext cx="6424271" cy="1954381"/>
          </a:xfrm>
          <a:prstGeom prst="rect">
            <a:avLst/>
          </a:prstGeom>
        </p:spPr>
        <p:txBody>
          <a:bodyPr wrap="square">
            <a:spAutoFit/>
          </a:bodyPr>
          <a:lstStyle/>
          <a:p>
            <a:pPr marL="285750" indent="-285750" algn="just">
              <a:lnSpc>
                <a:spcPct val="110000"/>
              </a:lnSpc>
              <a:spcAft>
                <a:spcPts val="2400"/>
              </a:spcAft>
              <a:buFont typeface="Arial" panose="020B0604020202020204" pitchFamily="34" charset="0"/>
              <a:buChar char="•"/>
            </a:pPr>
            <a:r>
              <a:rPr lang="es-ES" sz="2200" dirty="0"/>
              <a:t>Con este derecho, </a:t>
            </a:r>
            <a:r>
              <a:rPr lang="es-ES" sz="2200" b="1" dirty="0"/>
              <a:t>las personas pueden profundizar en la investigación y acceder a toda la documentación</a:t>
            </a:r>
            <a:r>
              <a:rPr lang="es-ES" sz="2200" dirty="0"/>
              <a:t> que requieran para vigilar la actuación de sus autoridades y conocer todos los pormenores de su gestión.</a:t>
            </a:r>
            <a:endParaRPr lang="es-MX" sz="2200" dirty="0"/>
          </a:p>
        </p:txBody>
      </p:sp>
      <p:pic>
        <p:nvPicPr>
          <p:cNvPr id="5" name="Picture 2" descr="Resultado de imagen para derecho de acceso a la información"/>
          <p:cNvPicPr>
            <a:picLocks noChangeAspect="1" noChangeArrowheads="1"/>
          </p:cNvPicPr>
          <p:nvPr/>
        </p:nvPicPr>
        <p:blipFill rotWithShape="1">
          <a:blip r:embed="rId3">
            <a:extLst>
              <a:ext uri="{28A0092B-C50C-407E-A947-70E740481C1C}">
                <a14:useLocalDpi xmlns:a14="http://schemas.microsoft.com/office/drawing/2010/main" val="0"/>
              </a:ext>
            </a:extLst>
          </a:blip>
          <a:srcRect l="14091" r="14091" b="9680"/>
          <a:stretch/>
        </p:blipFill>
        <p:spPr bwMode="auto">
          <a:xfrm>
            <a:off x="7020272" y="1186587"/>
            <a:ext cx="1972859" cy="186079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843808" y="3467302"/>
            <a:ext cx="6007252" cy="3053015"/>
          </a:xfrm>
          <a:prstGeom prst="rect">
            <a:avLst/>
          </a:prstGeom>
        </p:spPr>
        <p:txBody>
          <a:bodyPr wrap="square">
            <a:spAutoFit/>
          </a:bodyPr>
          <a:lstStyle/>
          <a:p>
            <a:pPr marL="285750" indent="-285750" algn="just">
              <a:lnSpc>
                <a:spcPct val="110000"/>
              </a:lnSpc>
              <a:spcAft>
                <a:spcPts val="2400"/>
              </a:spcAft>
              <a:buFont typeface="Arial" panose="020B0604020202020204" pitchFamily="34" charset="0"/>
              <a:buChar char="•"/>
            </a:pPr>
            <a:r>
              <a:rPr lang="es-MX" sz="2200" dirty="0"/>
              <a:t>La </a:t>
            </a:r>
            <a:r>
              <a:rPr lang="es-MX" sz="2200" b="1" dirty="0"/>
              <a:t>Ley General de Transparencia establece medidas para facilitar y garantizar que este derecho se pueda ejercer en todo el país</a:t>
            </a:r>
            <a:r>
              <a:rPr lang="es-MX" sz="2200" dirty="0"/>
              <a:t>, con el uso de las tecnologías de la información (Plataforma Nacional de Transparencia) y medios alternativos (teléfono, correo postal, telégrafo; incluso, tabletas electrónicas y teléfonos inteligentes).</a:t>
            </a:r>
          </a:p>
        </p:txBody>
      </p:sp>
      <p:pic>
        <p:nvPicPr>
          <p:cNvPr id="8" name="Picture 2" descr="http://www.infodf.org.mx/web/comsoc/campana/VERSION%20B/InfoDF_flyer_media_carta_B.jpg"/>
          <p:cNvPicPr>
            <a:picLocks noChangeAspect="1" noChangeArrowheads="1"/>
          </p:cNvPicPr>
          <p:nvPr/>
        </p:nvPicPr>
        <p:blipFill rotWithShape="1">
          <a:blip r:embed="rId4" cstate="print"/>
          <a:srcRect l="42857"/>
          <a:stretch/>
        </p:blipFill>
        <p:spPr bwMode="auto">
          <a:xfrm>
            <a:off x="1440084" y="3930076"/>
            <a:ext cx="1152128" cy="1337231"/>
          </a:xfrm>
          <a:prstGeom prst="rect">
            <a:avLst/>
          </a:prstGeom>
          <a:noFill/>
        </p:spPr>
      </p:pic>
      <p:sp>
        <p:nvSpPr>
          <p:cNvPr id="3" name="Rectángulo 2"/>
          <p:cNvSpPr/>
          <p:nvPr/>
        </p:nvSpPr>
        <p:spPr>
          <a:xfrm>
            <a:off x="1440084" y="4362123"/>
            <a:ext cx="641176" cy="90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6" name="Picture 2" descr="Resultado de imagen para iphon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639" t="1892" r="35639" b="1892"/>
          <a:stretch/>
        </p:blipFill>
        <p:spPr bwMode="auto">
          <a:xfrm>
            <a:off x="1872132" y="5475817"/>
            <a:ext cx="288032" cy="5760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ipa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278" r="16401"/>
          <a:stretch/>
        </p:blipFill>
        <p:spPr bwMode="auto">
          <a:xfrm>
            <a:off x="2303276" y="5362394"/>
            <a:ext cx="540532" cy="80291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correo post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945" y="3780049"/>
            <a:ext cx="892138" cy="77318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telefono ca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2422" y="5471765"/>
            <a:ext cx="933450" cy="58416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sultado de imagen para telegraf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44" t="10543" r="22747" b="10948"/>
          <a:stretch/>
        </p:blipFill>
        <p:spPr bwMode="auto">
          <a:xfrm>
            <a:off x="228264" y="5128400"/>
            <a:ext cx="820793" cy="74077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10"/>
          <a:srcRect l="59434" t="30302" r="17854" b="19323"/>
          <a:stretch/>
        </p:blipFill>
        <p:spPr>
          <a:xfrm>
            <a:off x="872422" y="4598691"/>
            <a:ext cx="1135323" cy="827619"/>
          </a:xfrm>
          <a:prstGeom prst="rect">
            <a:avLst/>
          </a:prstGeom>
        </p:spPr>
      </p:pic>
    </p:spTree>
    <p:extLst>
      <p:ext uri="{BB962C8B-B14F-4D97-AF65-F5344CB8AC3E}">
        <p14:creationId xmlns:p14="http://schemas.microsoft.com/office/powerpoint/2010/main" val="116867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2</a:t>
            </a:fld>
            <a:endParaRPr lang="es-MX" sz="1200" dirty="0">
              <a:solidFill>
                <a:schemeClr val="bg1">
                  <a:lumMod val="50000"/>
                </a:schemeClr>
              </a:solidFill>
            </a:endParaRPr>
          </a:p>
        </p:txBody>
      </p:sp>
      <p:sp>
        <p:nvSpPr>
          <p:cNvPr id="9" name="8 Rectángulo"/>
          <p:cNvSpPr/>
          <p:nvPr/>
        </p:nvSpPr>
        <p:spPr>
          <a:xfrm>
            <a:off x="251519" y="980728"/>
            <a:ext cx="6048673" cy="3022366"/>
          </a:xfrm>
          <a:prstGeom prst="rect">
            <a:avLst/>
          </a:prstGeom>
        </p:spPr>
        <p:txBody>
          <a:bodyPr wrap="square">
            <a:spAutoFit/>
          </a:bodyPr>
          <a:lstStyle/>
          <a:p>
            <a:pPr algn="just" fontAlgn="auto">
              <a:lnSpc>
                <a:spcPct val="120000"/>
              </a:lnSpc>
              <a:spcBef>
                <a:spcPts val="0"/>
              </a:spcBef>
              <a:spcAft>
                <a:spcPts val="1800"/>
              </a:spcAft>
              <a:defRPr/>
            </a:pPr>
            <a:r>
              <a:rPr lang="es-MX" sz="2000" kern="0" dirty="0">
                <a:cs typeface="Arial" pitchFamily="34" charset="0"/>
              </a:rPr>
              <a:t>La reforma constitucional anticorrupción, impulsada por la sociedad organizada, académicos y legisladores, además de fortalecer las instancias fiscalizadoras y sancionadoras, ha instituido el Sistema Nacional Anticorrupción, el cual implica una configuración de esfuerzos interinstitucionales sin precedentes, que sustituirán las políticas y acciones fragmentadas, para prevenir y combatir la corrupción.</a:t>
            </a:r>
          </a:p>
        </p:txBody>
      </p:sp>
      <p:sp>
        <p:nvSpPr>
          <p:cNvPr id="14" name="1 Título"/>
          <p:cNvSpPr txBox="1">
            <a:spLocks/>
          </p:cNvSpPr>
          <p:nvPr/>
        </p:nvSpPr>
        <p:spPr>
          <a:xfrm>
            <a:off x="1619672" y="202630"/>
            <a:ext cx="7231388" cy="634082"/>
          </a:xfrm>
          <a:prstGeom prst="rect">
            <a:avLst/>
          </a:prstGeom>
          <a:solidFill>
            <a:srgbClr val="7030A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cap="small" dirty="0">
                <a:solidFill>
                  <a:schemeClr val="bg1"/>
                </a:solidFill>
              </a:rPr>
              <a:t>Presentación</a:t>
            </a:r>
          </a:p>
        </p:txBody>
      </p:sp>
      <p:sp>
        <p:nvSpPr>
          <p:cNvPr id="5" name="4 Rectángulo"/>
          <p:cNvSpPr/>
          <p:nvPr/>
        </p:nvSpPr>
        <p:spPr>
          <a:xfrm>
            <a:off x="251520" y="4135720"/>
            <a:ext cx="6048672" cy="2677656"/>
          </a:xfrm>
          <a:prstGeom prst="rect">
            <a:avLst/>
          </a:prstGeom>
        </p:spPr>
        <p:txBody>
          <a:bodyPr wrap="square">
            <a:spAutoFit/>
          </a:bodyPr>
          <a:lstStyle/>
          <a:p>
            <a:pPr algn="just" fontAlgn="auto">
              <a:lnSpc>
                <a:spcPct val="120000"/>
              </a:lnSpc>
              <a:spcBef>
                <a:spcPts val="0"/>
              </a:spcBef>
              <a:spcAft>
                <a:spcPts val="1800"/>
              </a:spcAft>
              <a:defRPr/>
            </a:pPr>
            <a:r>
              <a:rPr lang="es-MX" sz="2000" kern="0" dirty="0">
                <a:cs typeface="Arial" pitchFamily="34" charset="0"/>
              </a:rPr>
              <a:t>Por su parte, la Transparencia, con el uso de las tecnologías de la información y comunicación (TIC) proporciona una vitrina a la sociedad para allegarse de la información que generan las instituciones públicas, a fin de convertirse en fiscalizadores y contralores sociales, para vigilar el ejercicio del poder y sumarse a las acciones para combatir la corrupción.</a:t>
            </a:r>
          </a:p>
        </p:txBody>
      </p:sp>
      <p:pic>
        <p:nvPicPr>
          <p:cNvPr id="2050" name="Picture 2" descr="http://prd.senado.gob.mx/wp/wp-content/uploads/2015/05/2015mayo27-Anticorrupcion-Barbos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196752"/>
            <a:ext cx="2664296" cy="15054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ad.df.gob.mx/cultura2/wordpress/wp-content/uploads/2015/04/vigilad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689" y="4653136"/>
            <a:ext cx="2627807" cy="147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5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20</a:t>
            </a:fld>
            <a:endParaRPr lang="es-MX" sz="1200" dirty="0">
              <a:solidFill>
                <a:schemeClr val="bg1">
                  <a:lumMod val="50000"/>
                </a:schemeClr>
              </a:solidFill>
            </a:endParaRPr>
          </a:p>
        </p:txBody>
      </p:sp>
      <p:sp>
        <p:nvSpPr>
          <p:cNvPr id="14" name="Rectángulo 1"/>
          <p:cNvSpPr/>
          <p:nvPr/>
        </p:nvSpPr>
        <p:spPr>
          <a:xfrm>
            <a:off x="323528" y="980728"/>
            <a:ext cx="8527532" cy="837152"/>
          </a:xfrm>
          <a:prstGeom prst="rect">
            <a:avLst/>
          </a:prstGeom>
        </p:spPr>
        <p:txBody>
          <a:bodyPr wrap="square">
            <a:spAutoFit/>
          </a:bodyPr>
          <a:lstStyle/>
          <a:p>
            <a:pPr algn="just">
              <a:lnSpc>
                <a:spcPct val="110000"/>
              </a:lnSpc>
              <a:spcAft>
                <a:spcPts val="1800"/>
              </a:spcAft>
            </a:pPr>
            <a:r>
              <a:rPr lang="es-ES" sz="2200" b="1" dirty="0">
                <a:solidFill>
                  <a:srgbClr val="C00000"/>
                </a:solidFill>
                <a:ea typeface="Calibri" panose="020F0502020204030204" pitchFamily="34" charset="0"/>
                <a:cs typeface="Times New Roman" panose="02020603050405020304" pitchFamily="18" charset="0"/>
              </a:rPr>
              <a:t>¿Cómo puede la </a:t>
            </a:r>
            <a:r>
              <a:rPr lang="es-ES" sz="2200" b="1" u="sng"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transparencia</a:t>
            </a:r>
            <a:r>
              <a:rPr lang="es-ES" sz="2200" b="1" dirty="0">
                <a:solidFill>
                  <a:srgbClr val="C00000"/>
                </a:solidFill>
                <a:ea typeface="Calibri" panose="020F0502020204030204" pitchFamily="34" charset="0"/>
                <a:cs typeface="Times New Roman" panose="02020603050405020304" pitchFamily="18" charset="0"/>
              </a:rPr>
              <a:t> coadyuvar a la rendición de cuentas y la prevención y el combate a la corrupción?</a:t>
            </a:r>
          </a:p>
        </p:txBody>
      </p:sp>
      <p:sp>
        <p:nvSpPr>
          <p:cNvPr id="3" name="AutoShape 4" descr="http://funza-cundinamarca.gov.co/apc-aa-files/30363639353932333730613432373031/licitaci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La transparencia y la corrupción</a:t>
            </a:r>
          </a:p>
        </p:txBody>
      </p:sp>
      <p:sp>
        <p:nvSpPr>
          <p:cNvPr id="7" name="Rectángulo 6"/>
          <p:cNvSpPr/>
          <p:nvPr/>
        </p:nvSpPr>
        <p:spPr>
          <a:xfrm>
            <a:off x="395536" y="1918515"/>
            <a:ext cx="8352928" cy="1954381"/>
          </a:xfrm>
          <a:prstGeom prst="rect">
            <a:avLst/>
          </a:prstGeom>
        </p:spPr>
        <p:txBody>
          <a:bodyPr wrap="square">
            <a:spAutoFit/>
          </a:bodyPr>
          <a:lstStyle/>
          <a:p>
            <a:pPr algn="just">
              <a:lnSpc>
                <a:spcPct val="110000"/>
              </a:lnSpc>
              <a:spcAft>
                <a:spcPts val="1200"/>
              </a:spcAft>
            </a:pPr>
            <a:r>
              <a:rPr lang="es-MX" sz="2200" dirty="0">
                <a:ea typeface="Calibri" panose="020F0502020204030204" pitchFamily="34" charset="0"/>
              </a:rPr>
              <a:t>La transparencia debe ser una herramienta para que los gobernantes expongan al escrutinio público la forma en que ejercen los recursos que el erario les otorga para su administración y la manera en que cometen sus actos de autoridad. En otras palabras, debería ser un acto de divulgación proactiva de los gobiernos.</a:t>
            </a:r>
            <a:endParaRPr lang="es-MX" sz="2200" dirty="0"/>
          </a:p>
        </p:txBody>
      </p:sp>
      <p:sp>
        <p:nvSpPr>
          <p:cNvPr id="8" name="Rectángulo 7"/>
          <p:cNvSpPr/>
          <p:nvPr/>
        </p:nvSpPr>
        <p:spPr>
          <a:xfrm>
            <a:off x="395536" y="3990964"/>
            <a:ext cx="5544616" cy="2699200"/>
          </a:xfrm>
          <a:prstGeom prst="rect">
            <a:avLst/>
          </a:prstGeom>
        </p:spPr>
        <p:txBody>
          <a:bodyPr wrap="square">
            <a:spAutoFit/>
          </a:bodyPr>
          <a:lstStyle/>
          <a:p>
            <a:pPr algn="just">
              <a:lnSpc>
                <a:spcPct val="110000"/>
              </a:lnSpc>
              <a:spcAft>
                <a:spcPts val="1200"/>
              </a:spcAft>
            </a:pPr>
            <a:r>
              <a:rPr lang="es-MX" sz="2200" dirty="0">
                <a:ea typeface="Calibri" panose="020F0502020204030204" pitchFamily="34" charset="0"/>
              </a:rPr>
              <a:t>Como esto no ocurrió por voluntad política, en México se convirtió en una obligación por mandato constitucional para todas las instituciones públicas, de tal suerte que deberán observar una serie de disposiciones normativas para cumplir con la transparencia de sus acciones:</a:t>
            </a:r>
            <a:endParaRPr lang="es-MX" sz="2200" dirty="0"/>
          </a:p>
        </p:txBody>
      </p:sp>
      <p:pic>
        <p:nvPicPr>
          <p:cNvPr id="7170" name="Picture 2" descr="Resultado de imagen para obligaciones de transpa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016912"/>
            <a:ext cx="2741101" cy="207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52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21</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La transparencia y la corrupción</a:t>
            </a:r>
          </a:p>
        </p:txBody>
      </p:sp>
      <p:sp>
        <p:nvSpPr>
          <p:cNvPr id="2" name="Rectángulo 1"/>
          <p:cNvSpPr/>
          <p:nvPr/>
        </p:nvSpPr>
        <p:spPr>
          <a:xfrm>
            <a:off x="323528" y="1004413"/>
            <a:ext cx="8527532" cy="1091068"/>
          </a:xfrm>
          <a:prstGeom prst="rect">
            <a:avLst/>
          </a:prstGeom>
        </p:spPr>
        <p:txBody>
          <a:bodyPr wrap="square">
            <a:spAutoFit/>
          </a:bodyPr>
          <a:lstStyle/>
          <a:p>
            <a:pPr algn="just">
              <a:lnSpc>
                <a:spcPct val="110000"/>
              </a:lnSpc>
              <a:spcAft>
                <a:spcPts val="1200"/>
              </a:spcAft>
            </a:pPr>
            <a:r>
              <a:rPr lang="es-ES" sz="2000" dirty="0">
                <a:ea typeface="Calibri" panose="020F0502020204030204" pitchFamily="34" charset="0"/>
              </a:rPr>
              <a:t>Por ejemplo, la Ley General determina la publicación, en los portales de internet institucionales y en la Plataforma Nacional de Transparencia, de un cúmulo de información abundante sobre la administración de las instituciones públicas:</a:t>
            </a:r>
            <a:endParaRPr lang="es-MX" sz="2000" dirty="0"/>
          </a:p>
        </p:txBody>
      </p:sp>
      <p:graphicFrame>
        <p:nvGraphicFramePr>
          <p:cNvPr id="5" name="6 Tabla"/>
          <p:cNvGraphicFramePr>
            <a:graphicFrameLocks noGrp="1"/>
          </p:cNvGraphicFramePr>
          <p:nvPr>
            <p:extLst>
              <p:ext uri="{D42A27DB-BD31-4B8C-83A1-F6EECF244321}">
                <p14:modId xmlns:p14="http://schemas.microsoft.com/office/powerpoint/2010/main" val="2796724422"/>
              </p:ext>
            </p:extLst>
          </p:nvPr>
        </p:nvGraphicFramePr>
        <p:xfrm>
          <a:off x="395536" y="2276872"/>
          <a:ext cx="8352928" cy="4446041"/>
        </p:xfrm>
        <a:graphic>
          <a:graphicData uri="http://schemas.openxmlformats.org/drawingml/2006/table">
            <a:tbl>
              <a:tblPr/>
              <a:tblGrid>
                <a:gridCol w="168506">
                  <a:extLst>
                    <a:ext uri="{9D8B030D-6E8A-4147-A177-3AD203B41FA5}">
                      <a16:colId xmlns:a16="http://schemas.microsoft.com/office/drawing/2014/main" val="20000"/>
                    </a:ext>
                  </a:extLst>
                </a:gridCol>
                <a:gridCol w="5320758">
                  <a:extLst>
                    <a:ext uri="{9D8B030D-6E8A-4147-A177-3AD203B41FA5}">
                      <a16:colId xmlns:a16="http://schemas.microsoft.com/office/drawing/2014/main" val="20001"/>
                    </a:ext>
                  </a:extLst>
                </a:gridCol>
                <a:gridCol w="1431832">
                  <a:extLst>
                    <a:ext uri="{9D8B030D-6E8A-4147-A177-3AD203B41FA5}">
                      <a16:colId xmlns:a16="http://schemas.microsoft.com/office/drawing/2014/main" val="20003"/>
                    </a:ext>
                  </a:extLst>
                </a:gridCol>
                <a:gridCol w="1431832">
                  <a:extLst>
                    <a:ext uri="{9D8B030D-6E8A-4147-A177-3AD203B41FA5}">
                      <a16:colId xmlns:a16="http://schemas.microsoft.com/office/drawing/2014/main" val="20002"/>
                    </a:ext>
                  </a:extLst>
                </a:gridCol>
              </a:tblGrid>
              <a:tr h="216908">
                <a:tc gridSpan="2">
                  <a:txBody>
                    <a:bodyPr/>
                    <a:lstStyle/>
                    <a:p>
                      <a:pPr algn="ctr" fontAlgn="ctr"/>
                      <a:r>
                        <a:rPr lang="es-MX" sz="1400" b="1" i="0" u="none" strike="noStrike" dirty="0">
                          <a:solidFill>
                            <a:srgbClr val="FFFFFF"/>
                          </a:solidFill>
                          <a:effectLst/>
                          <a:latin typeface="Calibri"/>
                        </a:rPr>
                        <a:t>Rubro/Sujeto Obligado</a:t>
                      </a:r>
                    </a:p>
                  </a:txBody>
                  <a:tcPr marL="7279" marR="7279" marT="7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c hMerge="1">
                  <a:txBody>
                    <a:bodyPr/>
                    <a:lstStyle/>
                    <a:p>
                      <a:endParaRPr lang="es-MX"/>
                    </a:p>
                  </a:txBody>
                  <a:tcPr/>
                </a:tc>
                <a:tc>
                  <a:txBody>
                    <a:bodyPr/>
                    <a:lstStyle/>
                    <a:p>
                      <a:pPr algn="ctr" fontAlgn="ctr"/>
                      <a:r>
                        <a:rPr lang="es-MX" sz="1400" b="1" i="0" u="none" strike="noStrike" dirty="0">
                          <a:solidFill>
                            <a:srgbClr val="FFFFFF"/>
                          </a:solidFill>
                          <a:effectLst/>
                          <a:latin typeface="Calibri"/>
                        </a:rPr>
                        <a:t>Artículo y Fracción</a:t>
                      </a:r>
                    </a:p>
                  </a:txBody>
                  <a:tcPr marL="7279" marR="7279" marT="7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c>
                  <a:txBody>
                    <a:bodyPr/>
                    <a:lstStyle/>
                    <a:p>
                      <a:pPr algn="ctr" fontAlgn="ctr"/>
                      <a:r>
                        <a:rPr lang="es-MX" sz="1400" b="1" i="0" u="none" strike="noStrike" dirty="0">
                          <a:solidFill>
                            <a:srgbClr val="FFFFFF"/>
                          </a:solidFill>
                          <a:effectLst/>
                          <a:latin typeface="Calibri"/>
                        </a:rPr>
                        <a:t>Total de obligaciones</a:t>
                      </a:r>
                    </a:p>
                  </a:txBody>
                  <a:tcPr marL="7279" marR="7279" marT="7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240201">
                <a:tc gridSpan="2">
                  <a:txBody>
                    <a:bodyPr/>
                    <a:lstStyle/>
                    <a:p>
                      <a:pPr algn="l" fontAlgn="ctr"/>
                      <a:r>
                        <a:rPr lang="es-MX" sz="1600" b="1" i="0" u="none" strike="noStrike" dirty="0">
                          <a:solidFill>
                            <a:schemeClr val="bg1"/>
                          </a:solidFill>
                          <a:effectLst/>
                          <a:latin typeface="Calibri"/>
                        </a:rPr>
                        <a:t>Obligaciones Comunes</a:t>
                      </a:r>
                    </a:p>
                  </a:txBody>
                  <a:tcPr marL="7279" marR="7279" marT="7279" marB="0" anchor="ctr">
                    <a:lnL w="1270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7030A0"/>
                      </a:solidFill>
                      <a:prstDash val="dash"/>
                      <a:round/>
                      <a:headEnd type="none" w="med" len="med"/>
                      <a:tailEnd type="none" w="med" len="med"/>
                    </a:lnB>
                    <a:solidFill>
                      <a:schemeClr val="accent5">
                        <a:lumMod val="50000"/>
                      </a:schemeClr>
                    </a:solidFill>
                  </a:tcPr>
                </a:tc>
                <a:tc hMerge="1">
                  <a:txBody>
                    <a:bodyPr/>
                    <a:lstStyle/>
                    <a:p>
                      <a:endParaRPr lang="es-MX"/>
                    </a:p>
                  </a:txBody>
                  <a:tcPr/>
                </a:tc>
                <a:tc>
                  <a:txBody>
                    <a:bodyPr/>
                    <a:lstStyle/>
                    <a:p>
                      <a:pPr algn="ctr" fontAlgn="ctr"/>
                      <a:r>
                        <a:rPr lang="es-MX" sz="1600" b="1" i="0" u="none" strike="noStrike" dirty="0">
                          <a:solidFill>
                            <a:schemeClr val="bg1"/>
                          </a:solidFill>
                          <a:effectLst/>
                          <a:latin typeface="Calibri"/>
                        </a:rPr>
                        <a:t>70</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7030A0"/>
                      </a:solidFill>
                      <a:prstDash val="dash"/>
                      <a:round/>
                      <a:headEnd type="none" w="med" len="med"/>
                      <a:tailEnd type="none" w="med" len="med"/>
                    </a:lnB>
                    <a:solidFill>
                      <a:schemeClr val="accent5">
                        <a:lumMod val="50000"/>
                      </a:schemeClr>
                    </a:solidFill>
                  </a:tcPr>
                </a:tc>
                <a:tc>
                  <a:txBody>
                    <a:bodyPr/>
                    <a:lstStyle/>
                    <a:p>
                      <a:pPr algn="ctr" fontAlgn="ctr"/>
                      <a:r>
                        <a:rPr lang="es-MX" sz="1600" b="1" i="0" u="none" strike="noStrike" dirty="0">
                          <a:solidFill>
                            <a:schemeClr val="bg1"/>
                          </a:solidFill>
                          <a:effectLst/>
                          <a:latin typeface="Calibri"/>
                        </a:rPr>
                        <a:t>48</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7030A0"/>
                      </a:solidFill>
                      <a:prstDash val="dash"/>
                      <a:round/>
                      <a:headEnd type="none" w="med" len="med"/>
                      <a:tailEnd type="none" w="med" len="med"/>
                    </a:lnB>
                    <a:solidFill>
                      <a:schemeClr val="accent5">
                        <a:lumMod val="50000"/>
                      </a:schemeClr>
                    </a:solidFill>
                  </a:tcPr>
                </a:tc>
                <a:extLst>
                  <a:ext uri="{0D108BD9-81ED-4DB2-BD59-A6C34878D82A}">
                    <a16:rowId xmlns:a16="http://schemas.microsoft.com/office/drawing/2014/main" val="10001"/>
                  </a:ext>
                </a:extLst>
              </a:tr>
              <a:tr h="240201">
                <a:tc gridSpan="2">
                  <a:txBody>
                    <a:bodyPr/>
                    <a:lstStyle/>
                    <a:p>
                      <a:pPr algn="l" fontAlgn="ctr"/>
                      <a:r>
                        <a:rPr lang="es-MX" sz="1600" b="1" i="0" u="none" strike="noStrike" dirty="0">
                          <a:solidFill>
                            <a:schemeClr val="bg1"/>
                          </a:solidFill>
                          <a:effectLst/>
                          <a:latin typeface="Calibri"/>
                        </a:rPr>
                        <a:t>Obligaciones</a:t>
                      </a:r>
                      <a:r>
                        <a:rPr lang="es-MX" sz="1600" b="1" i="0" u="none" strike="noStrike" baseline="0" dirty="0">
                          <a:solidFill>
                            <a:schemeClr val="bg1"/>
                          </a:solidFill>
                          <a:effectLst/>
                          <a:latin typeface="Calibri"/>
                        </a:rPr>
                        <a:t> específicas</a:t>
                      </a:r>
                      <a:endParaRPr lang="es-MX" sz="1600" b="1" i="0" u="none" strike="noStrike" dirty="0">
                        <a:solidFill>
                          <a:schemeClr val="bg1"/>
                        </a:solidFill>
                        <a:effectLst/>
                        <a:latin typeface="Calibri"/>
                      </a:endParaRPr>
                    </a:p>
                  </a:txBody>
                  <a:tcPr marL="7279" marR="7279" marT="7279" marB="0" anchor="ctr">
                    <a:lnL w="1270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solidFill>
                      <a:schemeClr val="accent2">
                        <a:lumMod val="50000"/>
                      </a:schemeClr>
                    </a:solidFill>
                  </a:tcPr>
                </a:tc>
                <a:tc hMerge="1">
                  <a:txBody>
                    <a:bodyPr/>
                    <a:lstStyle/>
                    <a:p>
                      <a:endParaRPr lang="es-MX"/>
                    </a:p>
                  </a:txBody>
                  <a:tcPr/>
                </a:tc>
                <a:tc>
                  <a:txBody>
                    <a:bodyPr/>
                    <a:lstStyle/>
                    <a:p>
                      <a:pPr algn="ctr" fontAlgn="ctr"/>
                      <a:r>
                        <a:rPr lang="es-MX" sz="1600" b="1" i="0" u="none" strike="noStrike" dirty="0">
                          <a:solidFill>
                            <a:schemeClr val="bg1"/>
                          </a:solidFill>
                          <a:effectLst/>
                          <a:latin typeface="Calibri"/>
                        </a:rPr>
                        <a:t>71</a:t>
                      </a:r>
                      <a:r>
                        <a:rPr lang="es-MX" sz="1600" b="1" i="0" u="none" strike="noStrike" baseline="0" dirty="0">
                          <a:solidFill>
                            <a:schemeClr val="bg1"/>
                          </a:solidFill>
                          <a:effectLst/>
                          <a:latin typeface="Calibri"/>
                        </a:rPr>
                        <a:t> a 79</a:t>
                      </a:r>
                      <a:endParaRPr lang="es-MX" sz="1600" b="1" i="0" u="none" strike="noStrike" dirty="0">
                        <a:solidFill>
                          <a:schemeClr val="bg1"/>
                        </a:solidFill>
                        <a:effectLst/>
                        <a:latin typeface="Calibri"/>
                      </a:endParaRP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solidFill>
                      <a:schemeClr val="accent2">
                        <a:lumMod val="50000"/>
                      </a:schemeClr>
                    </a:solidFill>
                  </a:tcPr>
                </a:tc>
                <a:tc>
                  <a:txBody>
                    <a:bodyPr/>
                    <a:lstStyle/>
                    <a:p>
                      <a:pPr algn="ctr" fontAlgn="ctr"/>
                      <a:r>
                        <a:rPr lang="es-MX" sz="1600" b="1" i="0" u="none" strike="noStrike" dirty="0">
                          <a:solidFill>
                            <a:schemeClr val="bg1"/>
                          </a:solidFill>
                          <a:effectLst/>
                          <a:latin typeface="Calibri"/>
                        </a:rPr>
                        <a:t>122</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solidFill>
                      <a:schemeClr val="accent2">
                        <a:lumMod val="50000"/>
                      </a:schemeClr>
                    </a:solidFill>
                  </a:tcPr>
                </a:tc>
                <a:extLst>
                  <a:ext uri="{0D108BD9-81ED-4DB2-BD59-A6C34878D82A}">
                    <a16:rowId xmlns:a16="http://schemas.microsoft.com/office/drawing/2014/main" val="10013"/>
                  </a:ext>
                </a:extLst>
              </a:tr>
              <a:tr h="240201">
                <a:tc gridSpan="2">
                  <a:txBody>
                    <a:bodyPr/>
                    <a:lstStyle/>
                    <a:p>
                      <a:pPr algn="l" fontAlgn="ctr"/>
                      <a:r>
                        <a:rPr lang="es-MX" sz="1400" b="1" i="1" u="none" strike="noStrike" dirty="0">
                          <a:solidFill>
                            <a:srgbClr val="000000"/>
                          </a:solidFill>
                          <a:effectLst/>
                          <a:latin typeface="Calibri"/>
                        </a:rPr>
                        <a:t>Ejecutivo y municipios</a:t>
                      </a:r>
                    </a:p>
                  </a:txBody>
                  <a:tcPr marL="7279" marR="7279" marT="7279" marB="0" anchor="ctr">
                    <a:lnL w="1270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hMerge="1">
                  <a:txBody>
                    <a:bodyPr/>
                    <a:lstStyle/>
                    <a:p>
                      <a:endParaRPr lang="es-MX"/>
                    </a:p>
                  </a:txBody>
                  <a:tcPr/>
                </a:tc>
                <a:tc>
                  <a:txBody>
                    <a:bodyPr/>
                    <a:lstStyle/>
                    <a:p>
                      <a:pPr algn="ctr" fontAlgn="ctr"/>
                      <a:r>
                        <a:rPr lang="es-MX" sz="1400" b="0" i="0" u="none" strike="noStrike" dirty="0">
                          <a:solidFill>
                            <a:srgbClr val="000000"/>
                          </a:solidFill>
                          <a:effectLst/>
                          <a:latin typeface="Calibri"/>
                        </a:rPr>
                        <a:t>71</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9</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15"/>
                  </a:ext>
                </a:extLst>
              </a:tr>
              <a:tr h="285558">
                <a:tc gridSpan="2">
                  <a:txBody>
                    <a:bodyPr/>
                    <a:lstStyle/>
                    <a:p>
                      <a:pPr algn="l" fontAlgn="ctr"/>
                      <a:r>
                        <a:rPr lang="es-MX" sz="1400" b="1" i="1" u="none" strike="noStrike" dirty="0">
                          <a:solidFill>
                            <a:srgbClr val="000000"/>
                          </a:solidFill>
                          <a:effectLst/>
                          <a:latin typeface="Calibri"/>
                        </a:rPr>
                        <a:t>Legislativo</a:t>
                      </a:r>
                    </a:p>
                  </a:txBody>
                  <a:tcPr marL="7279" marR="7279" marT="7279" marB="0" anchor="ctr">
                    <a:lnL w="1270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hMerge="1">
                  <a:txBody>
                    <a:bodyPr/>
                    <a:lstStyle/>
                    <a:p>
                      <a:endParaRPr lang="es-MX"/>
                    </a:p>
                  </a:txBody>
                  <a:tcPr/>
                </a:tc>
                <a:tc>
                  <a:txBody>
                    <a:bodyPr/>
                    <a:lstStyle/>
                    <a:p>
                      <a:pPr algn="ctr" fontAlgn="ctr"/>
                      <a:r>
                        <a:rPr lang="es-MX" sz="1400" b="0" i="0" u="none" strike="noStrike" dirty="0">
                          <a:solidFill>
                            <a:srgbClr val="000000"/>
                          </a:solidFill>
                          <a:effectLst/>
                          <a:latin typeface="Calibri"/>
                        </a:rPr>
                        <a:t>72</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15</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02"/>
                  </a:ext>
                </a:extLst>
              </a:tr>
              <a:tr h="296215">
                <a:tc gridSpan="2">
                  <a:txBody>
                    <a:bodyPr/>
                    <a:lstStyle/>
                    <a:p>
                      <a:pPr algn="l" fontAlgn="ctr"/>
                      <a:r>
                        <a:rPr lang="es-MX" sz="1400" b="1" i="1" u="none" strike="noStrike" dirty="0">
                          <a:solidFill>
                            <a:srgbClr val="000000"/>
                          </a:solidFill>
                          <a:effectLst/>
                          <a:latin typeface="Calibri"/>
                        </a:rPr>
                        <a:t>Judicial</a:t>
                      </a:r>
                    </a:p>
                  </a:txBody>
                  <a:tcPr marL="7279" marR="7279" marT="7279" marB="0" anchor="ctr">
                    <a:lnL w="1270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hMerge="1">
                  <a:txBody>
                    <a:bodyPr/>
                    <a:lstStyle/>
                    <a:p>
                      <a:endParaRPr lang="es-MX"/>
                    </a:p>
                  </a:txBody>
                  <a:tcPr/>
                </a:tc>
                <a:tc>
                  <a:txBody>
                    <a:bodyPr/>
                    <a:lstStyle/>
                    <a:p>
                      <a:pPr algn="ctr" fontAlgn="ctr"/>
                      <a:r>
                        <a:rPr lang="es-MX" sz="1400" b="0" i="0" u="none" strike="noStrike" dirty="0">
                          <a:solidFill>
                            <a:srgbClr val="000000"/>
                          </a:solidFill>
                          <a:effectLst/>
                          <a:latin typeface="Calibri"/>
                        </a:rPr>
                        <a:t>73</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5</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03"/>
                  </a:ext>
                </a:extLst>
              </a:tr>
              <a:tr h="145576">
                <a:tc gridSpan="2">
                  <a:txBody>
                    <a:bodyPr/>
                    <a:lstStyle/>
                    <a:p>
                      <a:pPr algn="l" fontAlgn="ctr"/>
                      <a:r>
                        <a:rPr lang="es-MX" sz="1400" b="1" i="1" u="none" strike="noStrike" dirty="0">
                          <a:solidFill>
                            <a:srgbClr val="000000"/>
                          </a:solidFill>
                          <a:effectLst/>
                          <a:latin typeface="Calibri"/>
                        </a:rPr>
                        <a:t>Órganos Autónomos</a:t>
                      </a:r>
                    </a:p>
                  </a:txBody>
                  <a:tcPr marL="7279" marR="7279" marT="7279" marB="0" anchor="ctr">
                    <a:lnL w="1270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hMerge="1">
                  <a:txBody>
                    <a:bodyPr/>
                    <a:lstStyle/>
                    <a:p>
                      <a:endParaRPr lang="es-MX"/>
                    </a:p>
                  </a:txBody>
                  <a:tcPr/>
                </a:tc>
                <a:tc>
                  <a:txBody>
                    <a:bodyPr/>
                    <a:lstStyle/>
                    <a:p>
                      <a:pPr algn="ctr" fontAlgn="ctr"/>
                      <a:endParaRPr lang="es-MX" sz="1400" b="0" i="0" u="none" strike="noStrike" dirty="0">
                        <a:solidFill>
                          <a:srgbClr val="000000"/>
                        </a:solidFill>
                        <a:effectLst/>
                        <a:latin typeface="Calibri"/>
                      </a:endParaRP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solidFill>
                      <a:srgbClr val="CCC0DA"/>
                    </a:solidFill>
                  </a:tcPr>
                </a:tc>
                <a:tc>
                  <a:txBody>
                    <a:bodyPr/>
                    <a:lstStyle/>
                    <a:p>
                      <a:pPr algn="ctr" fontAlgn="ctr"/>
                      <a:r>
                        <a:rPr lang="es-MX" sz="1400" b="0" i="0" u="none" strike="noStrike" dirty="0">
                          <a:solidFill>
                            <a:srgbClr val="000000"/>
                          </a:solidFill>
                          <a:effectLst/>
                          <a:latin typeface="Calibri"/>
                        </a:rPr>
                        <a:t> </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solidFill>
                      <a:srgbClr val="CCC0DA"/>
                    </a:solidFill>
                  </a:tcPr>
                </a:tc>
                <a:extLst>
                  <a:ext uri="{0D108BD9-81ED-4DB2-BD59-A6C34878D82A}">
                    <a16:rowId xmlns:a16="http://schemas.microsoft.com/office/drawing/2014/main" val="10004"/>
                  </a:ext>
                </a:extLst>
              </a:tr>
              <a:tr h="275234">
                <a:tc>
                  <a:txBody>
                    <a:bodyPr/>
                    <a:lstStyle/>
                    <a:p>
                      <a:pPr algn="l" fontAlgn="ctr"/>
                      <a:r>
                        <a:rPr lang="es-MX" sz="1600" b="0" i="0" u="none" strike="noStrike" dirty="0">
                          <a:solidFill>
                            <a:srgbClr val="000000"/>
                          </a:solidFill>
                          <a:effectLst/>
                          <a:latin typeface="Calibri"/>
                        </a:rPr>
                        <a:t> </a:t>
                      </a: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l" fontAlgn="ctr"/>
                      <a:r>
                        <a:rPr lang="es-MX" sz="1400" b="0" i="0" u="none" strike="noStrike" dirty="0">
                          <a:solidFill>
                            <a:srgbClr val="000000"/>
                          </a:solidFill>
                          <a:effectLst/>
                          <a:latin typeface="Calibri"/>
                        </a:rPr>
                        <a:t>Instituto Nacional Electoral</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74, Fr. I</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14</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05"/>
                  </a:ext>
                </a:extLst>
              </a:tr>
              <a:tr h="288032">
                <a:tc>
                  <a:txBody>
                    <a:bodyPr/>
                    <a:lstStyle/>
                    <a:p>
                      <a:pPr algn="l" fontAlgn="ctr"/>
                      <a:r>
                        <a:rPr lang="es-MX" sz="1600" b="0" i="0" u="none" strike="noStrike">
                          <a:solidFill>
                            <a:srgbClr val="000000"/>
                          </a:solidFill>
                          <a:effectLst/>
                          <a:latin typeface="Calibri"/>
                        </a:rPr>
                        <a:t> </a:t>
                      </a: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l" fontAlgn="ctr"/>
                      <a:r>
                        <a:rPr lang="es-MX" sz="1400" b="0" i="0" u="none" strike="noStrike" dirty="0">
                          <a:solidFill>
                            <a:srgbClr val="000000"/>
                          </a:solidFill>
                          <a:effectLst/>
                          <a:latin typeface="Calibri"/>
                        </a:rPr>
                        <a:t>Organismos de protección de los de Derechos Humanos</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74, Fr. II</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13</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06"/>
                  </a:ext>
                </a:extLst>
              </a:tr>
              <a:tr h="216024">
                <a:tc>
                  <a:txBody>
                    <a:bodyPr/>
                    <a:lstStyle/>
                    <a:p>
                      <a:pPr algn="l" fontAlgn="ctr"/>
                      <a:r>
                        <a:rPr lang="es-MX" sz="1600" b="0" i="0" u="none" strike="noStrike">
                          <a:solidFill>
                            <a:srgbClr val="000000"/>
                          </a:solidFill>
                          <a:effectLst/>
                          <a:latin typeface="Calibri"/>
                        </a:rPr>
                        <a:t> </a:t>
                      </a: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l" fontAlgn="ctr"/>
                      <a:r>
                        <a:rPr lang="es-MX" sz="1400" b="0" i="0" u="none" strike="noStrike" dirty="0">
                          <a:solidFill>
                            <a:srgbClr val="000000"/>
                          </a:solidFill>
                          <a:effectLst/>
                          <a:latin typeface="Calibri"/>
                        </a:rPr>
                        <a:t>Organismos garantes del </a:t>
                      </a:r>
                      <a:r>
                        <a:rPr lang="es-MX" sz="1400" b="0" i="0" u="none" strike="noStrike" dirty="0" err="1">
                          <a:solidFill>
                            <a:srgbClr val="000000"/>
                          </a:solidFill>
                          <a:effectLst/>
                          <a:latin typeface="Calibri"/>
                        </a:rPr>
                        <a:t>DAI</a:t>
                      </a:r>
                      <a:r>
                        <a:rPr lang="es-MX" sz="1400" b="0" i="0" u="none" strike="noStrike" dirty="0">
                          <a:solidFill>
                            <a:srgbClr val="000000"/>
                          </a:solidFill>
                          <a:effectLst/>
                          <a:latin typeface="Calibri"/>
                        </a:rPr>
                        <a:t> y la protección de datos personales</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74, Fr. III</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07"/>
                  </a:ext>
                </a:extLst>
              </a:tr>
              <a:tr h="180929">
                <a:tc>
                  <a:txBody>
                    <a:bodyPr/>
                    <a:lstStyle/>
                    <a:p>
                      <a:pPr algn="l" fontAlgn="ctr"/>
                      <a:r>
                        <a:rPr lang="es-MX" sz="1600" b="0" i="0" u="none" strike="noStrike">
                          <a:solidFill>
                            <a:srgbClr val="000000"/>
                          </a:solidFill>
                          <a:effectLst/>
                          <a:latin typeface="Calibri"/>
                        </a:rPr>
                        <a:t> </a:t>
                      </a: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l" fontAlgn="ctr"/>
                      <a:r>
                        <a:rPr lang="es-MX" sz="1400" b="0" i="0" u="none" strike="noStrike" dirty="0">
                          <a:solidFill>
                            <a:srgbClr val="000000"/>
                          </a:solidFill>
                          <a:effectLst/>
                          <a:latin typeface="Calibri"/>
                        </a:rPr>
                        <a:t>Instituciones de educación superior dotadas de autonomía</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75</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9</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08"/>
                  </a:ext>
                </a:extLst>
              </a:tr>
              <a:tr h="217842">
                <a:tc>
                  <a:txBody>
                    <a:bodyPr/>
                    <a:lstStyle/>
                    <a:p>
                      <a:pPr algn="l" fontAlgn="ctr"/>
                      <a:r>
                        <a:rPr lang="es-MX" sz="1600" b="0" i="0" u="none" strike="noStrike">
                          <a:solidFill>
                            <a:srgbClr val="000000"/>
                          </a:solidFill>
                          <a:effectLst/>
                          <a:latin typeface="Calibri"/>
                        </a:rPr>
                        <a:t> </a:t>
                      </a: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l" fontAlgn="ctr"/>
                      <a:r>
                        <a:rPr lang="es-MX" sz="1400" b="0" i="0" u="none" strike="noStrike" dirty="0">
                          <a:solidFill>
                            <a:srgbClr val="000000"/>
                          </a:solidFill>
                          <a:effectLst/>
                          <a:latin typeface="Calibri"/>
                        </a:rPr>
                        <a:t>Partidos políticos</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76</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30</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09"/>
                  </a:ext>
                </a:extLst>
              </a:tr>
              <a:tr h="283874">
                <a:tc>
                  <a:txBody>
                    <a:bodyPr/>
                    <a:lstStyle/>
                    <a:p>
                      <a:pPr algn="l" fontAlgn="ctr"/>
                      <a:r>
                        <a:rPr lang="es-MX" sz="1600" b="0" i="0" u="none" strike="noStrike">
                          <a:solidFill>
                            <a:srgbClr val="000000"/>
                          </a:solidFill>
                          <a:effectLst/>
                          <a:latin typeface="Calibri"/>
                        </a:rPr>
                        <a:t> </a:t>
                      </a: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l" fontAlgn="ctr"/>
                      <a:r>
                        <a:rPr lang="es-MX" sz="1400" b="0" i="0" u="none" strike="noStrike" dirty="0">
                          <a:solidFill>
                            <a:srgbClr val="000000"/>
                          </a:solidFill>
                          <a:effectLst/>
                          <a:latin typeface="Calibri"/>
                        </a:rPr>
                        <a:t>Fideicomisos, fondos públicos, mandatos o cualquier contrato análogo</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77</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8</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10"/>
                  </a:ext>
                </a:extLst>
              </a:tr>
              <a:tr h="258913">
                <a:tc>
                  <a:txBody>
                    <a:bodyPr/>
                    <a:lstStyle/>
                    <a:p>
                      <a:pPr algn="l" fontAlgn="ctr"/>
                      <a:r>
                        <a:rPr lang="es-MX" sz="1600" b="0" i="0" u="none" strike="noStrike">
                          <a:solidFill>
                            <a:srgbClr val="000000"/>
                          </a:solidFill>
                          <a:effectLst/>
                          <a:latin typeface="Calibri"/>
                        </a:rPr>
                        <a:t> </a:t>
                      </a: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l" fontAlgn="ctr"/>
                      <a:r>
                        <a:rPr lang="es-MX" sz="1400" b="0" i="0" u="none" strike="noStrike" dirty="0">
                          <a:solidFill>
                            <a:srgbClr val="000000"/>
                          </a:solidFill>
                          <a:effectLst/>
                          <a:latin typeface="Calibri"/>
                        </a:rPr>
                        <a:t>Autoridades administrativas y jurisdiccionales en materia laboral</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78</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8</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11"/>
                  </a:ext>
                </a:extLst>
              </a:tr>
              <a:tr h="216024">
                <a:tc>
                  <a:txBody>
                    <a:bodyPr/>
                    <a:lstStyle/>
                    <a:p>
                      <a:pPr algn="l" fontAlgn="ctr"/>
                      <a:r>
                        <a:rPr lang="es-MX" sz="1600" b="0" i="0" u="none" strike="noStrike">
                          <a:solidFill>
                            <a:srgbClr val="000000"/>
                          </a:solidFill>
                          <a:effectLst/>
                          <a:latin typeface="Calibri"/>
                        </a:rPr>
                        <a:t> </a:t>
                      </a: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l" fontAlgn="ctr"/>
                      <a:r>
                        <a:rPr lang="es-MX" sz="1400" b="0" i="0" u="none" strike="noStrike" dirty="0">
                          <a:solidFill>
                            <a:srgbClr val="000000"/>
                          </a:solidFill>
                          <a:effectLst/>
                          <a:latin typeface="Calibri"/>
                        </a:rPr>
                        <a:t>Sindicatos</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79</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tc>
                  <a:txBody>
                    <a:bodyPr/>
                    <a:lstStyle/>
                    <a:p>
                      <a:pPr algn="ctr" fontAlgn="ctr"/>
                      <a:r>
                        <a:rPr lang="es-MX" sz="1400" b="0" i="0" u="none" strike="noStrike" dirty="0">
                          <a:solidFill>
                            <a:srgbClr val="000000"/>
                          </a:solidFill>
                          <a:effectLst/>
                          <a:latin typeface="Calibri"/>
                        </a:rPr>
                        <a:t>4</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6350" cap="flat" cmpd="sng" algn="ctr">
                      <a:solidFill>
                        <a:srgbClr val="7030A0"/>
                      </a:solidFill>
                      <a:prstDash val="dash"/>
                      <a:round/>
                      <a:headEnd type="none" w="med" len="med"/>
                      <a:tailEnd type="none" w="med" len="med"/>
                    </a:lnB>
                  </a:tcPr>
                </a:tc>
                <a:extLst>
                  <a:ext uri="{0D108BD9-81ED-4DB2-BD59-A6C34878D82A}">
                    <a16:rowId xmlns:a16="http://schemas.microsoft.com/office/drawing/2014/main" val="10012"/>
                  </a:ext>
                </a:extLst>
              </a:tr>
              <a:tr h="356662">
                <a:tc>
                  <a:txBody>
                    <a:bodyPr/>
                    <a:lstStyle/>
                    <a:p>
                      <a:pPr algn="l" fontAlgn="ctr"/>
                      <a:endParaRPr lang="es-MX" sz="1600" b="0" i="0" u="none" strike="noStrike" dirty="0">
                        <a:solidFill>
                          <a:srgbClr val="000000"/>
                        </a:solidFill>
                        <a:effectLst/>
                        <a:latin typeface="Calibri"/>
                      </a:endParaRPr>
                    </a:p>
                  </a:txBody>
                  <a:tcPr marL="7279" marR="7279" marT="7279" marB="0" anchor="ctr">
                    <a:lnL w="12700" cap="flat" cmpd="sng" algn="ctr">
                      <a:solidFill>
                        <a:srgbClr val="7030A0"/>
                      </a:solidFill>
                      <a:prstDash val="solid"/>
                      <a:round/>
                      <a:headEnd type="none" w="med" len="med"/>
                      <a:tailEnd type="none" w="med" len="med"/>
                    </a:lnL>
                    <a:lnR>
                      <a:noFill/>
                    </a:lnR>
                    <a:lnT w="6350" cap="flat" cmpd="sng" algn="ctr">
                      <a:solidFill>
                        <a:srgbClr val="7030A0"/>
                      </a:solidFill>
                      <a:prstDash val="dash"/>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fontAlgn="ctr"/>
                      <a:r>
                        <a:rPr lang="es-MX" sz="1800" b="1" i="0" u="none" strike="noStrike" dirty="0">
                          <a:solidFill>
                            <a:srgbClr val="000000"/>
                          </a:solidFill>
                          <a:effectLst/>
                          <a:latin typeface="Calibri"/>
                        </a:rPr>
                        <a:t>Suma total de obligaciones</a:t>
                      </a:r>
                    </a:p>
                  </a:txBody>
                  <a:tcPr marL="7279" marR="7279" marT="7279" marB="0" anchor="ctr">
                    <a:lnL>
                      <a:noFill/>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40000"/>
                        <a:lumOff val="60000"/>
                      </a:schemeClr>
                    </a:solidFill>
                  </a:tcPr>
                </a:tc>
                <a:tc>
                  <a:txBody>
                    <a:bodyPr/>
                    <a:lstStyle/>
                    <a:p>
                      <a:pPr algn="ctr" fontAlgn="ctr"/>
                      <a:endParaRPr lang="es-MX" sz="1800" b="1" i="0" u="none" strike="noStrike" dirty="0">
                        <a:solidFill>
                          <a:srgbClr val="000000"/>
                        </a:solidFill>
                        <a:effectLst/>
                        <a:latin typeface="Calibri"/>
                      </a:endParaRP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40000"/>
                        <a:lumOff val="60000"/>
                      </a:schemeClr>
                    </a:solidFill>
                  </a:tcPr>
                </a:tc>
                <a:tc>
                  <a:txBody>
                    <a:bodyPr/>
                    <a:lstStyle/>
                    <a:p>
                      <a:pPr algn="ctr" fontAlgn="ctr"/>
                      <a:r>
                        <a:rPr lang="es-MX" sz="1800" b="1" i="0" u="none" strike="noStrike" dirty="0">
                          <a:solidFill>
                            <a:srgbClr val="000000"/>
                          </a:solidFill>
                          <a:effectLst/>
                          <a:latin typeface="Calibri"/>
                        </a:rPr>
                        <a:t>170</a:t>
                      </a:r>
                    </a:p>
                  </a:txBody>
                  <a:tcPr marL="7279" marR="7279" marT="7279" marB="0" anchor="ct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dash"/>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10432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22</a:t>
            </a:fld>
            <a:endParaRPr lang="es-MX"/>
          </a:p>
        </p:txBody>
      </p:sp>
      <p:sp>
        <p:nvSpPr>
          <p:cNvPr id="2" name="Rectángulo 1"/>
          <p:cNvSpPr/>
          <p:nvPr/>
        </p:nvSpPr>
        <p:spPr>
          <a:xfrm>
            <a:off x="251520" y="1124744"/>
            <a:ext cx="3888432" cy="2462213"/>
          </a:xfrm>
          <a:prstGeom prst="rect">
            <a:avLst/>
          </a:prstGeom>
        </p:spPr>
        <p:txBody>
          <a:bodyPr wrap="square">
            <a:spAutoFit/>
          </a:bodyPr>
          <a:lstStyle/>
          <a:p>
            <a:pPr marL="285750" indent="-285750" algn="just">
              <a:lnSpc>
                <a:spcPct val="110000"/>
              </a:lnSpc>
              <a:spcAft>
                <a:spcPts val="1200"/>
              </a:spcAft>
              <a:buFont typeface="Arial" panose="020B0604020202020204" pitchFamily="34" charset="0"/>
              <a:buChar char="•"/>
            </a:pPr>
            <a:r>
              <a:rPr lang="es-MX" sz="2000" b="1" dirty="0"/>
              <a:t>Además, las leyes federal y locales imponen todavía </a:t>
            </a:r>
            <a:r>
              <a:rPr lang="es-ES" sz="2000" b="1" dirty="0"/>
              <a:t>más obligaciones de transparencia</a:t>
            </a:r>
            <a:r>
              <a:rPr lang="es-ES" sz="2000" dirty="0"/>
              <a:t>, tanto comunes como específicas, de conformidad con las características institucionales de sus sujetos obligados.</a:t>
            </a:r>
          </a:p>
        </p:txBody>
      </p:sp>
      <p:sp>
        <p:nvSpPr>
          <p:cNvPr id="5"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La transparencia y la corrupción</a:t>
            </a:r>
          </a:p>
        </p:txBody>
      </p:sp>
      <p:sp>
        <p:nvSpPr>
          <p:cNvPr id="9" name="Rectángulo 8"/>
          <p:cNvSpPr/>
          <p:nvPr/>
        </p:nvSpPr>
        <p:spPr>
          <a:xfrm>
            <a:off x="251520" y="5827911"/>
            <a:ext cx="8599540" cy="769441"/>
          </a:xfrm>
          <a:prstGeom prst="rect">
            <a:avLst/>
          </a:prstGeom>
          <a:noFill/>
        </p:spPr>
        <p:txBody>
          <a:bodyPr wrap="square">
            <a:spAutoFit/>
          </a:bodyPr>
          <a:lstStyle/>
          <a:p>
            <a:pPr algn="just">
              <a:lnSpc>
                <a:spcPct val="110000"/>
              </a:lnSpc>
              <a:spcAft>
                <a:spcPts val="1200"/>
              </a:spcAft>
            </a:pPr>
            <a:r>
              <a:rPr lang="es-ES" sz="2000" dirty="0"/>
              <a:t>Además, se instituyen </a:t>
            </a:r>
            <a:r>
              <a:rPr lang="es-ES" sz="2000" b="1" dirty="0"/>
              <a:t>acciones de transparencia proactiva </a:t>
            </a:r>
            <a:r>
              <a:rPr lang="es-ES" sz="2000" dirty="0"/>
              <a:t>para adelantarse a la demanda de información de mayor interés para la población</a:t>
            </a:r>
            <a:endParaRPr lang="es-MX" sz="2000" dirty="0"/>
          </a:p>
        </p:txBody>
      </p:sp>
      <p:pic>
        <p:nvPicPr>
          <p:cNvPr id="4098" name="Picture 2" descr="Resultado de imagen para derecho de acceso a la inform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282" y="1412776"/>
            <a:ext cx="4552778" cy="148520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51520" y="4625260"/>
            <a:ext cx="8599540" cy="1107996"/>
          </a:xfrm>
          <a:prstGeom prst="rect">
            <a:avLst/>
          </a:prstGeom>
        </p:spPr>
        <p:txBody>
          <a:bodyPr wrap="square">
            <a:spAutoFit/>
          </a:bodyPr>
          <a:lstStyle/>
          <a:p>
            <a:pPr marL="285750" indent="-285750" algn="just">
              <a:lnSpc>
                <a:spcPct val="110000"/>
              </a:lnSpc>
              <a:spcAft>
                <a:spcPts val="1200"/>
              </a:spcAft>
              <a:buFont typeface="Arial" panose="020B0604020202020204" pitchFamily="34" charset="0"/>
              <a:buChar char="•"/>
            </a:pPr>
            <a:r>
              <a:rPr lang="es-ES" sz="2000" dirty="0"/>
              <a:t>La </a:t>
            </a:r>
            <a:r>
              <a:rPr lang="es-ES" sz="2000" b="1" dirty="0"/>
              <a:t>información de las obligaciones de transparencia </a:t>
            </a:r>
            <a:r>
              <a:rPr lang="es-ES" sz="2000" dirty="0"/>
              <a:t>también </a:t>
            </a:r>
            <a:r>
              <a:rPr lang="es-ES" sz="2000" b="1" u="sng" dirty="0"/>
              <a:t>abonará a la prevención y combate de la corrupción</a:t>
            </a:r>
            <a:r>
              <a:rPr lang="es-ES" sz="2000" dirty="0"/>
              <a:t>, porque se </a:t>
            </a:r>
            <a:r>
              <a:rPr lang="es-ES" sz="2000" b="1" dirty="0"/>
              <a:t>exhibirán</a:t>
            </a:r>
            <a:r>
              <a:rPr lang="es-ES" sz="2000" dirty="0"/>
              <a:t> </a:t>
            </a:r>
            <a:r>
              <a:rPr lang="es-ES" sz="2000" b="1" dirty="0"/>
              <a:t>las irregularidades que podrán ser detectadas por cualquier persona</a:t>
            </a:r>
            <a:r>
              <a:rPr lang="es-ES" sz="2000" dirty="0"/>
              <a:t>.</a:t>
            </a:r>
            <a:endParaRPr lang="es-MX" sz="2000" dirty="0"/>
          </a:p>
        </p:txBody>
      </p:sp>
      <p:sp>
        <p:nvSpPr>
          <p:cNvPr id="10" name="Rectángulo 9"/>
          <p:cNvSpPr/>
          <p:nvPr/>
        </p:nvSpPr>
        <p:spPr>
          <a:xfrm>
            <a:off x="251520" y="3717032"/>
            <a:ext cx="8599540" cy="769441"/>
          </a:xfrm>
          <a:prstGeom prst="rect">
            <a:avLst/>
          </a:prstGeom>
        </p:spPr>
        <p:txBody>
          <a:bodyPr wrap="square">
            <a:spAutoFit/>
          </a:bodyPr>
          <a:lstStyle/>
          <a:p>
            <a:pPr marL="285750" indent="-285750" algn="just">
              <a:lnSpc>
                <a:spcPct val="110000"/>
              </a:lnSpc>
              <a:spcAft>
                <a:spcPts val="1200"/>
              </a:spcAft>
              <a:buFont typeface="Arial" panose="020B0604020202020204" pitchFamily="34" charset="0"/>
              <a:buChar char="•"/>
            </a:pPr>
            <a:r>
              <a:rPr lang="es-ES" sz="2000" dirty="0"/>
              <a:t>Todo esto en </a:t>
            </a:r>
            <a:r>
              <a:rPr lang="es-ES" sz="2000" b="1" dirty="0"/>
              <a:t>formatos y datos abiertos</a:t>
            </a:r>
            <a:r>
              <a:rPr lang="es-ES" sz="2000" dirty="0"/>
              <a:t>, que permitirán la </a:t>
            </a:r>
            <a:r>
              <a:rPr lang="es-ES" sz="2000" b="1" dirty="0"/>
              <a:t>reutilización de la información y la explotación</a:t>
            </a:r>
            <a:r>
              <a:rPr lang="es-ES" sz="2000" dirty="0"/>
              <a:t> para generar información de utilidad social.</a:t>
            </a:r>
          </a:p>
        </p:txBody>
      </p:sp>
    </p:spTree>
    <p:extLst>
      <p:ext uri="{BB962C8B-B14F-4D97-AF65-F5344CB8AC3E}">
        <p14:creationId xmlns:p14="http://schemas.microsoft.com/office/powerpoint/2010/main" val="59326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PNT y combate a la corrupción</a:t>
            </a: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23</a:t>
            </a:fld>
            <a:endParaRPr lang="es-MX" sz="1200" dirty="0">
              <a:solidFill>
                <a:schemeClr val="bg1">
                  <a:lumMod val="50000"/>
                </a:schemeClr>
              </a:solidFill>
            </a:endParaRPr>
          </a:p>
        </p:txBody>
      </p:sp>
      <p:sp>
        <p:nvSpPr>
          <p:cNvPr id="3" name="AutoShape 4" descr="http://funza-cundinamarca.gov.co/apc-aa-files/30363639353932333730613432373031/licitaci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68635" t="75620" r="10931" b="6003"/>
          <a:stretch/>
        </p:blipFill>
        <p:spPr>
          <a:xfrm>
            <a:off x="251520" y="3167030"/>
            <a:ext cx="1515535" cy="1126066"/>
          </a:xfrm>
          <a:prstGeom prst="rect">
            <a:avLst/>
          </a:prstGeom>
        </p:spPr>
      </p:pic>
      <p:sp>
        <p:nvSpPr>
          <p:cNvPr id="4" name="3 Rectángulo"/>
          <p:cNvSpPr/>
          <p:nvPr/>
        </p:nvSpPr>
        <p:spPr>
          <a:xfrm>
            <a:off x="1835696" y="1124744"/>
            <a:ext cx="216024" cy="5472608"/>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2051720" y="1184558"/>
            <a:ext cx="504056" cy="432048"/>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580184" y="1052736"/>
            <a:ext cx="3071936" cy="707886"/>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solicitudes de acceso a la información</a:t>
            </a:r>
            <a:endParaRPr lang="es-MX" sz="2000" b="1" dirty="0">
              <a:effectLst>
                <a:outerShdw blurRad="38100" dist="38100" dir="2700000" algn="tl">
                  <a:srgbClr val="000000">
                    <a:alpha val="43137"/>
                  </a:srgbClr>
                </a:outerShdw>
              </a:effectLst>
            </a:endParaRPr>
          </a:p>
        </p:txBody>
      </p:sp>
      <p:sp>
        <p:nvSpPr>
          <p:cNvPr id="17" name="16 Rectángulo"/>
          <p:cNvSpPr/>
          <p:nvPr/>
        </p:nvSpPr>
        <p:spPr>
          <a:xfrm>
            <a:off x="2555776" y="1988840"/>
            <a:ext cx="2880320" cy="707886"/>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gestión de medios de impugnación</a:t>
            </a:r>
            <a:endParaRPr lang="es-MX" sz="2000" b="1" dirty="0">
              <a:effectLst>
                <a:outerShdw blurRad="38100" dist="38100" dir="2700000" algn="tl">
                  <a:srgbClr val="000000">
                    <a:alpha val="43137"/>
                  </a:srgbClr>
                </a:outerShdw>
              </a:effectLst>
            </a:endParaRPr>
          </a:p>
        </p:txBody>
      </p:sp>
      <p:sp>
        <p:nvSpPr>
          <p:cNvPr id="19" name="18 Rectángulo"/>
          <p:cNvSpPr/>
          <p:nvPr/>
        </p:nvSpPr>
        <p:spPr>
          <a:xfrm>
            <a:off x="2555776" y="3573016"/>
            <a:ext cx="2880320" cy="1015663"/>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Portales de Obligaciones de Transparencia</a:t>
            </a:r>
            <a:endParaRPr lang="es-MX" sz="2000" b="1" dirty="0">
              <a:effectLst>
                <a:outerShdw blurRad="38100" dist="38100" dir="2700000" algn="tl">
                  <a:srgbClr val="000000">
                    <a:alpha val="43137"/>
                  </a:srgbClr>
                </a:outerShdw>
              </a:effectLst>
            </a:endParaRPr>
          </a:p>
        </p:txBody>
      </p:sp>
      <p:sp>
        <p:nvSpPr>
          <p:cNvPr id="21" name="20 Rectángulo"/>
          <p:cNvSpPr/>
          <p:nvPr/>
        </p:nvSpPr>
        <p:spPr>
          <a:xfrm>
            <a:off x="2555776" y="5581689"/>
            <a:ext cx="3096344" cy="1015663"/>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comunicación entre organismos garantes y sujetos obligados</a:t>
            </a:r>
            <a:endParaRPr lang="es-MX" sz="2000" b="1" dirty="0">
              <a:effectLst>
                <a:outerShdw blurRad="38100" dist="38100" dir="2700000" algn="tl">
                  <a:srgbClr val="000000">
                    <a:alpha val="43137"/>
                  </a:srgbClr>
                </a:outerShdw>
              </a:effectLst>
            </a:endParaRPr>
          </a:p>
        </p:txBody>
      </p:sp>
      <p:sp>
        <p:nvSpPr>
          <p:cNvPr id="22" name="21 Flecha derecha"/>
          <p:cNvSpPr/>
          <p:nvPr/>
        </p:nvSpPr>
        <p:spPr>
          <a:xfrm>
            <a:off x="2051720" y="2132856"/>
            <a:ext cx="504056" cy="432048"/>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a:off x="2051720" y="3861048"/>
            <a:ext cx="504056" cy="432048"/>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derecha"/>
          <p:cNvSpPr/>
          <p:nvPr/>
        </p:nvSpPr>
        <p:spPr>
          <a:xfrm>
            <a:off x="2051720" y="5877272"/>
            <a:ext cx="504056" cy="432048"/>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6156176" y="3945250"/>
            <a:ext cx="2808312"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Oferta informativa generosa</a:t>
            </a:r>
          </a:p>
        </p:txBody>
      </p:sp>
      <p:sp>
        <p:nvSpPr>
          <p:cNvPr id="27" name="14 Triángulo isósceles"/>
          <p:cNvSpPr/>
          <p:nvPr/>
        </p:nvSpPr>
        <p:spPr>
          <a:xfrm rot="5400000" flipH="1">
            <a:off x="5180292" y="5981507"/>
            <a:ext cx="1159679" cy="360040"/>
          </a:xfrm>
          <a:prstGeom prst="triangle">
            <a:avLst/>
          </a:prstGeom>
          <a:solidFill>
            <a:schemeClr val="accent1">
              <a:alpha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27 Rectángulo"/>
          <p:cNvSpPr/>
          <p:nvPr/>
        </p:nvSpPr>
        <p:spPr>
          <a:xfrm>
            <a:off x="5785026" y="5325228"/>
            <a:ext cx="3348879"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Mayor eficiencia para resolver las inconformidades</a:t>
            </a:r>
          </a:p>
        </p:txBody>
      </p:sp>
      <p:pic>
        <p:nvPicPr>
          <p:cNvPr id="3074" name="Picture 2" descr="http://www.soyconta.mx/wp-content/uploads/2012/10/tendencias-actu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975" y="2702383"/>
            <a:ext cx="2100066" cy="926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ti-consulting.com/img/mantenimiento_informatico.jpg"/>
          <p:cNvPicPr>
            <a:picLocks noChangeAspect="1" noChangeArrowheads="1"/>
          </p:cNvPicPr>
          <p:nvPr/>
        </p:nvPicPr>
        <p:blipFill rotWithShape="1">
          <a:blip r:embed="rId4">
            <a:extLst>
              <a:ext uri="{28A0092B-C50C-407E-A947-70E740481C1C}">
                <a14:useLocalDpi xmlns:a14="http://schemas.microsoft.com/office/drawing/2010/main" val="0"/>
              </a:ext>
            </a:extLst>
          </a:blip>
          <a:srcRect t="38399"/>
          <a:stretch/>
        </p:blipFill>
        <p:spPr bwMode="auto">
          <a:xfrm>
            <a:off x="6624566" y="6008745"/>
            <a:ext cx="1985392" cy="80463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9 Conector recto"/>
          <p:cNvCxnSpPr/>
          <p:nvPr/>
        </p:nvCxnSpPr>
        <p:spPr>
          <a:xfrm>
            <a:off x="5652120" y="1372811"/>
            <a:ext cx="0" cy="1014209"/>
          </a:xfrm>
          <a:prstGeom prst="line">
            <a:avLst/>
          </a:prstGeom>
          <a:ln w="889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H="1">
            <a:off x="5461497" y="2342783"/>
            <a:ext cx="216024" cy="0"/>
          </a:xfrm>
          <a:prstGeom prst="line">
            <a:avLst/>
          </a:prstGeom>
          <a:ln w="889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flipH="1">
            <a:off x="5461497" y="1412776"/>
            <a:ext cx="216024" cy="0"/>
          </a:xfrm>
          <a:prstGeom prst="line">
            <a:avLst/>
          </a:prstGeom>
          <a:ln w="889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flipH="1">
            <a:off x="5652120" y="1844824"/>
            <a:ext cx="487122" cy="0"/>
          </a:xfrm>
          <a:prstGeom prst="line">
            <a:avLst/>
          </a:prstGeom>
          <a:ln w="88900">
            <a:solidFill>
              <a:schemeClr val="tx2">
                <a:lumMod val="60000"/>
                <a:lumOff val="4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43" name="42 Rectángulo"/>
          <p:cNvSpPr/>
          <p:nvPr/>
        </p:nvSpPr>
        <p:spPr>
          <a:xfrm>
            <a:off x="6139242" y="2331946"/>
            <a:ext cx="2808312" cy="400110"/>
          </a:xfrm>
          <a:prstGeom prst="rect">
            <a:avLst/>
          </a:prstGeom>
        </p:spPr>
        <p:txBody>
          <a:bodyPr wrap="square">
            <a:spAutoFit/>
          </a:bodyPr>
          <a:lstStyle/>
          <a:p>
            <a:pPr algn="ctr" fontAlgn="auto">
              <a:spcBef>
                <a:spcPts val="0"/>
              </a:spcBef>
              <a:spcAft>
                <a:spcPts val="1800"/>
              </a:spcAft>
              <a:defRPr/>
            </a:pPr>
            <a:r>
              <a:rPr lang="es-MX" sz="2000" b="1" kern="0" cap="small" dirty="0">
                <a:solidFill>
                  <a:schemeClr val="accent6">
                    <a:lumMod val="50000"/>
                  </a:schemeClr>
                </a:solidFill>
                <a:effectLst>
                  <a:outerShdw blurRad="38100" dist="38100" dir="2700000" algn="tl">
                    <a:srgbClr val="000000">
                      <a:alpha val="43137"/>
                    </a:srgbClr>
                  </a:outerShdw>
                </a:effectLst>
                <a:cs typeface="Arial" pitchFamily="34" charset="0"/>
              </a:rPr>
              <a:t>Vigilancia social</a:t>
            </a:r>
          </a:p>
        </p:txBody>
      </p:sp>
      <p:sp>
        <p:nvSpPr>
          <p:cNvPr id="32" name="31 Flecha derecha"/>
          <p:cNvSpPr/>
          <p:nvPr/>
        </p:nvSpPr>
        <p:spPr>
          <a:xfrm rot="16200000">
            <a:off x="7401238" y="3576568"/>
            <a:ext cx="288032" cy="61584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Flecha derecha"/>
          <p:cNvSpPr/>
          <p:nvPr/>
        </p:nvSpPr>
        <p:spPr>
          <a:xfrm rot="5400000">
            <a:off x="7401237" y="1884749"/>
            <a:ext cx="288032" cy="61584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14 Triángulo isósceles"/>
          <p:cNvSpPr/>
          <p:nvPr/>
        </p:nvSpPr>
        <p:spPr>
          <a:xfrm rot="5400000" flipH="1">
            <a:off x="5180293" y="3972836"/>
            <a:ext cx="1159679" cy="360040"/>
          </a:xfrm>
          <a:prstGeom prst="triangle">
            <a:avLst/>
          </a:prstGeom>
          <a:solidFill>
            <a:schemeClr val="accent1">
              <a:alpha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48 Rectángulo"/>
          <p:cNvSpPr/>
          <p:nvPr/>
        </p:nvSpPr>
        <p:spPr>
          <a:xfrm>
            <a:off x="6156176" y="1352962"/>
            <a:ext cx="2808312"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Ejercicio del derecho de acceso a la información</a:t>
            </a:r>
          </a:p>
        </p:txBody>
      </p:sp>
    </p:spTree>
    <p:extLst>
      <p:ext uri="{BB962C8B-B14F-4D97-AF65-F5344CB8AC3E}">
        <p14:creationId xmlns:p14="http://schemas.microsoft.com/office/powerpoint/2010/main" val="361232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Relación y retroalimentación PNT Y PND</a:t>
            </a: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24</a:t>
            </a:fld>
            <a:endParaRPr lang="es-MX" sz="1200" dirty="0">
              <a:solidFill>
                <a:schemeClr val="bg1">
                  <a:lumMod val="50000"/>
                </a:schemeClr>
              </a:solidFill>
            </a:endParaRPr>
          </a:p>
        </p:txBody>
      </p:sp>
      <p:sp>
        <p:nvSpPr>
          <p:cNvPr id="3" name="AutoShape 4" descr="http://funza-cundinamarca.gov.co/apc-aa-files/30363639353932333730613432373031/licitaci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cxnSp>
        <p:nvCxnSpPr>
          <p:cNvPr id="6" name="Conector recto 5"/>
          <p:cNvCxnSpPr/>
          <p:nvPr/>
        </p:nvCxnSpPr>
        <p:spPr>
          <a:xfrm>
            <a:off x="5076056" y="1988839"/>
            <a:ext cx="3888431" cy="1"/>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5076056" y="1964457"/>
            <a:ext cx="0" cy="4608512"/>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5076056" y="1064930"/>
            <a:ext cx="3571056" cy="707886"/>
          </a:xfrm>
          <a:prstGeom prst="rect">
            <a:avLst/>
          </a:prstGeom>
          <a:noFill/>
        </p:spPr>
        <p:txBody>
          <a:bodyPr wrap="square" rtlCol="0">
            <a:spAutoFit/>
          </a:bodyPr>
          <a:lstStyle/>
          <a:p>
            <a:pPr algn="ctr"/>
            <a:r>
              <a:rPr lang="es-MX" sz="2000" b="1" dirty="0"/>
              <a:t>Plataforma Nacional de Transparencia (Art. 70)</a:t>
            </a:r>
          </a:p>
        </p:txBody>
      </p:sp>
      <p:sp>
        <p:nvSpPr>
          <p:cNvPr id="21" name="CuadroTexto 20"/>
          <p:cNvSpPr txBox="1"/>
          <p:nvPr/>
        </p:nvSpPr>
        <p:spPr>
          <a:xfrm>
            <a:off x="395536" y="1064930"/>
            <a:ext cx="3571056" cy="707886"/>
          </a:xfrm>
          <a:prstGeom prst="rect">
            <a:avLst/>
          </a:prstGeom>
          <a:noFill/>
        </p:spPr>
        <p:txBody>
          <a:bodyPr wrap="square" rtlCol="0">
            <a:spAutoFit/>
          </a:bodyPr>
          <a:lstStyle/>
          <a:p>
            <a:pPr algn="ctr"/>
            <a:r>
              <a:rPr lang="es-MX" sz="2000" b="1" dirty="0"/>
              <a:t>Plataforma Nacional Digital</a:t>
            </a:r>
          </a:p>
          <a:p>
            <a:pPr algn="ctr"/>
            <a:r>
              <a:rPr lang="es-MX" sz="2000" b="1" dirty="0"/>
              <a:t>Tipos de Sistemas:</a:t>
            </a:r>
          </a:p>
        </p:txBody>
      </p:sp>
      <p:cxnSp>
        <p:nvCxnSpPr>
          <p:cNvPr id="25" name="Conector recto 24"/>
          <p:cNvCxnSpPr/>
          <p:nvPr/>
        </p:nvCxnSpPr>
        <p:spPr>
          <a:xfrm>
            <a:off x="179512" y="1988840"/>
            <a:ext cx="3888431" cy="1"/>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79512" y="1960265"/>
            <a:ext cx="0" cy="460851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5148064" y="2060848"/>
            <a:ext cx="3702996" cy="4431983"/>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es-MX" dirty="0"/>
              <a:t>Información sobre servidores públicos (VII, VIII, XVII)</a:t>
            </a:r>
          </a:p>
          <a:p>
            <a:pPr marL="180975" indent="-180975">
              <a:spcAft>
                <a:spcPts val="600"/>
              </a:spcAft>
              <a:buFont typeface="Arial" panose="020B0604020202020204" pitchFamily="34" charset="0"/>
              <a:buChar char="•"/>
            </a:pPr>
            <a:r>
              <a:rPr lang="es-MX" u="sng" dirty="0"/>
              <a:t>Declaraciones patrimoniales</a:t>
            </a:r>
            <a:r>
              <a:rPr lang="es-MX" dirty="0"/>
              <a:t> (XII)</a:t>
            </a:r>
          </a:p>
          <a:p>
            <a:pPr marL="180975" indent="-180975">
              <a:spcAft>
                <a:spcPts val="600"/>
              </a:spcAft>
              <a:buFont typeface="Arial" panose="020B0604020202020204" pitchFamily="34" charset="0"/>
              <a:buChar char="•"/>
            </a:pPr>
            <a:r>
              <a:rPr lang="es-MX" u="sng" dirty="0"/>
              <a:t>Sanciones administrativas</a:t>
            </a:r>
            <a:r>
              <a:rPr lang="es-MX" dirty="0"/>
              <a:t> a los servidores públicos (XVII y XVIII)</a:t>
            </a:r>
          </a:p>
          <a:p>
            <a:pPr marL="180975" indent="-180975">
              <a:spcAft>
                <a:spcPts val="600"/>
              </a:spcAft>
              <a:buFont typeface="Arial" panose="020B0604020202020204" pitchFamily="34" charset="0"/>
              <a:buChar char="•"/>
            </a:pPr>
            <a:r>
              <a:rPr lang="es-MX" u="sng" dirty="0"/>
              <a:t>Información financiera y del ejercicio presupuestal</a:t>
            </a:r>
            <a:r>
              <a:rPr lang="es-MX" dirty="0"/>
              <a:t> (XXI, XXII, XXIII, XXXI y XLIII)</a:t>
            </a:r>
          </a:p>
          <a:p>
            <a:pPr marL="180975" indent="-180975">
              <a:spcAft>
                <a:spcPts val="600"/>
              </a:spcAft>
              <a:buFont typeface="Arial" panose="020B0604020202020204" pitchFamily="34" charset="0"/>
              <a:buChar char="•"/>
            </a:pPr>
            <a:r>
              <a:rPr lang="es-MX" dirty="0"/>
              <a:t>Resultados de las </a:t>
            </a:r>
            <a:r>
              <a:rPr lang="es-MX" u="sng" dirty="0"/>
              <a:t>auditorías</a:t>
            </a:r>
            <a:r>
              <a:rPr lang="es-MX" dirty="0"/>
              <a:t> al ejercicio presupuestal (XXIV)</a:t>
            </a:r>
          </a:p>
          <a:p>
            <a:pPr marL="180975" indent="-180975">
              <a:spcAft>
                <a:spcPts val="600"/>
              </a:spcAft>
              <a:buFont typeface="Arial" panose="020B0604020202020204" pitchFamily="34" charset="0"/>
              <a:buChar char="•"/>
            </a:pPr>
            <a:r>
              <a:rPr lang="es-MX" dirty="0" err="1"/>
              <a:t>Dictaminación</a:t>
            </a:r>
            <a:r>
              <a:rPr lang="es-MX" dirty="0"/>
              <a:t> de </a:t>
            </a:r>
            <a:r>
              <a:rPr lang="es-MX" u="sng" dirty="0"/>
              <a:t>estados financieros</a:t>
            </a:r>
            <a:r>
              <a:rPr lang="es-MX" dirty="0"/>
              <a:t> (XXV)</a:t>
            </a:r>
          </a:p>
          <a:p>
            <a:pPr marL="180975" indent="-180975">
              <a:spcAft>
                <a:spcPts val="600"/>
              </a:spcAft>
              <a:buFont typeface="Arial" panose="020B0604020202020204" pitchFamily="34" charset="0"/>
              <a:buChar char="•"/>
            </a:pPr>
            <a:r>
              <a:rPr lang="es-MX" dirty="0"/>
              <a:t>Proceso de </a:t>
            </a:r>
            <a:r>
              <a:rPr lang="es-MX" u="sng" dirty="0"/>
              <a:t>adquisiciones y padrón de proveedores</a:t>
            </a:r>
            <a:r>
              <a:rPr lang="es-MX" dirty="0"/>
              <a:t> (XXVIII y XXXII)</a:t>
            </a:r>
          </a:p>
        </p:txBody>
      </p:sp>
      <p:sp>
        <p:nvSpPr>
          <p:cNvPr id="31" name="CuadroTexto 30"/>
          <p:cNvSpPr txBox="1"/>
          <p:nvPr/>
        </p:nvSpPr>
        <p:spPr>
          <a:xfrm>
            <a:off x="155575" y="2060848"/>
            <a:ext cx="3863031" cy="4593565"/>
          </a:xfrm>
          <a:prstGeom prst="rect">
            <a:avLst/>
          </a:prstGeom>
          <a:noFill/>
        </p:spPr>
        <p:txBody>
          <a:bodyPr wrap="square" rtlCol="0">
            <a:spAutoFit/>
          </a:bodyPr>
          <a:lstStyle/>
          <a:p>
            <a:pPr marL="180975" indent="-180975">
              <a:spcAft>
                <a:spcPts val="300"/>
              </a:spcAft>
              <a:buFont typeface="Arial" panose="020B0604020202020204" pitchFamily="34" charset="0"/>
              <a:buChar char="•"/>
            </a:pPr>
            <a:r>
              <a:rPr lang="es-MX" sz="1750" u="sng" dirty="0"/>
              <a:t>Evolución patrimonial</a:t>
            </a:r>
            <a:r>
              <a:rPr lang="es-MX" sz="1750" dirty="0"/>
              <a:t>, de declaración de intereses y constancia de presentación de declaración fiscal;</a:t>
            </a:r>
          </a:p>
          <a:p>
            <a:pPr marL="180975" indent="-180975">
              <a:spcAft>
                <a:spcPts val="300"/>
              </a:spcAft>
              <a:buFont typeface="Arial" panose="020B0604020202020204" pitchFamily="34" charset="0"/>
              <a:buChar char="•"/>
            </a:pPr>
            <a:r>
              <a:rPr lang="es-MX" sz="1750" dirty="0"/>
              <a:t>Servidores públicos que intervengan en </a:t>
            </a:r>
            <a:r>
              <a:rPr lang="es-MX" sz="1750" u="sng" dirty="0"/>
              <a:t>procedimientos de contrataciones públicas</a:t>
            </a:r>
            <a:r>
              <a:rPr lang="es-MX" sz="1750" dirty="0"/>
              <a:t>;</a:t>
            </a:r>
          </a:p>
          <a:p>
            <a:pPr marL="180975" indent="-180975">
              <a:spcAft>
                <a:spcPts val="300"/>
              </a:spcAft>
              <a:buFont typeface="Arial" panose="020B0604020202020204" pitchFamily="34" charset="0"/>
              <a:buChar char="•"/>
            </a:pPr>
            <a:r>
              <a:rPr lang="es-MX" sz="1750" dirty="0"/>
              <a:t>Nacional de </a:t>
            </a:r>
            <a:r>
              <a:rPr lang="es-MX" sz="1750" u="sng" dirty="0"/>
              <a:t>Servidores públicos y particulares sancionados</a:t>
            </a:r>
            <a:r>
              <a:rPr lang="es-MX" sz="1750" dirty="0"/>
              <a:t>;</a:t>
            </a:r>
          </a:p>
          <a:p>
            <a:pPr marL="180975" indent="-180975">
              <a:spcAft>
                <a:spcPts val="300"/>
              </a:spcAft>
              <a:buFont typeface="Arial" panose="020B0604020202020204" pitchFamily="34" charset="0"/>
              <a:buChar char="•"/>
            </a:pPr>
            <a:r>
              <a:rPr lang="es-MX" sz="1750" dirty="0"/>
              <a:t>Información y comunicación del Sistema Nacional y del </a:t>
            </a:r>
            <a:r>
              <a:rPr lang="es-MX" sz="1750" u="sng" dirty="0"/>
              <a:t>Sistema Nacional de Fiscalización</a:t>
            </a:r>
            <a:r>
              <a:rPr lang="es-MX" sz="1750" dirty="0"/>
              <a:t>;</a:t>
            </a:r>
          </a:p>
          <a:p>
            <a:pPr marL="180975" indent="-180975">
              <a:spcAft>
                <a:spcPts val="300"/>
              </a:spcAft>
              <a:buFont typeface="Arial" panose="020B0604020202020204" pitchFamily="34" charset="0"/>
              <a:buChar char="•"/>
            </a:pPr>
            <a:r>
              <a:rPr lang="es-MX" sz="1750" u="sng" dirty="0"/>
              <a:t>Denuncias públicas </a:t>
            </a:r>
            <a:r>
              <a:rPr lang="es-MX" sz="1750" dirty="0"/>
              <a:t>de faltas administrativas y hechos de corrupción, y</a:t>
            </a:r>
          </a:p>
          <a:p>
            <a:pPr marL="180975" indent="-180975">
              <a:spcAft>
                <a:spcPts val="300"/>
              </a:spcAft>
              <a:buFont typeface="Arial" panose="020B0604020202020204" pitchFamily="34" charset="0"/>
              <a:buChar char="•"/>
            </a:pPr>
            <a:r>
              <a:rPr lang="es-MX" sz="1750" dirty="0"/>
              <a:t>Información Pública de </a:t>
            </a:r>
            <a:r>
              <a:rPr lang="es-MX" sz="1750" u="sng" dirty="0"/>
              <a:t>Contrataciones</a:t>
            </a:r>
            <a:r>
              <a:rPr lang="es-MX" sz="1750" dirty="0"/>
              <a:t>.</a:t>
            </a:r>
          </a:p>
        </p:txBody>
      </p:sp>
      <p:pic>
        <p:nvPicPr>
          <p:cNvPr id="1026" name="Picture 2" descr="Resultado de imagen para ond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129"/>
          <a:stretch/>
        </p:blipFill>
        <p:spPr bwMode="auto">
          <a:xfrm>
            <a:off x="4070300" y="2725029"/>
            <a:ext cx="1005756" cy="2282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sultado de imagen para ond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129"/>
          <a:stretch/>
        </p:blipFill>
        <p:spPr bwMode="auto">
          <a:xfrm>
            <a:off x="4067944" y="3704839"/>
            <a:ext cx="1005756" cy="2282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Resultado de imagen para ond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129"/>
          <a:stretch/>
        </p:blipFill>
        <p:spPr bwMode="auto">
          <a:xfrm>
            <a:off x="4070300" y="4669245"/>
            <a:ext cx="1005756" cy="2282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Resultado de imagen para ond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129"/>
          <a:stretch/>
        </p:blipFill>
        <p:spPr bwMode="auto">
          <a:xfrm>
            <a:off x="4067944" y="5649055"/>
            <a:ext cx="1005756" cy="228217"/>
          </a:xfrm>
          <a:prstGeom prst="rect">
            <a:avLst/>
          </a:prstGeom>
          <a:noFill/>
          <a:extLst>
            <a:ext uri="{909E8E84-426E-40DD-AFC4-6F175D3DCCD1}">
              <a14:hiddenFill xmlns:a14="http://schemas.microsoft.com/office/drawing/2010/main">
                <a:solidFill>
                  <a:srgbClr val="FFFFFF"/>
                </a:solidFill>
              </a14:hiddenFill>
            </a:ext>
          </a:extLst>
        </p:spPr>
      </p:pic>
      <p:sp>
        <p:nvSpPr>
          <p:cNvPr id="32" name="Flecha: a la derecha 31"/>
          <p:cNvSpPr/>
          <p:nvPr/>
        </p:nvSpPr>
        <p:spPr>
          <a:xfrm>
            <a:off x="4211960" y="3212976"/>
            <a:ext cx="648072" cy="288032"/>
          </a:xfrm>
          <a:prstGeom prst="rightArrow">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Flecha: a la derecha 37"/>
          <p:cNvSpPr/>
          <p:nvPr/>
        </p:nvSpPr>
        <p:spPr>
          <a:xfrm flipH="1">
            <a:off x="4211960" y="5157192"/>
            <a:ext cx="648072" cy="288032"/>
          </a:xfrm>
          <a:prstGeom prst="rightArrow">
            <a:avLst/>
          </a:prstGeom>
          <a:solidFill>
            <a:srgbClr val="7030A0"/>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88276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25</a:t>
            </a:fld>
            <a:endParaRPr lang="es-MX" sz="1200" dirty="0">
              <a:solidFill>
                <a:schemeClr val="bg1">
                  <a:lumMod val="50000"/>
                </a:schemeClr>
              </a:solidFill>
            </a:endParaRPr>
          </a:p>
        </p:txBody>
      </p:sp>
      <p:sp>
        <p:nvSpPr>
          <p:cNvPr id="14" name="Rectángulo 1"/>
          <p:cNvSpPr/>
          <p:nvPr/>
        </p:nvSpPr>
        <p:spPr>
          <a:xfrm>
            <a:off x="179512" y="4060762"/>
            <a:ext cx="8784976" cy="2680606"/>
          </a:xfrm>
          <a:prstGeom prst="rect">
            <a:avLst/>
          </a:prstGeom>
        </p:spPr>
        <p:txBody>
          <a:bodyPr wrap="square">
            <a:spAutoFit/>
          </a:bodyPr>
          <a:lstStyle/>
          <a:p>
            <a:pPr marL="342900" indent="-342900" algn="just">
              <a:lnSpc>
                <a:spcPct val="110000"/>
              </a:lnSpc>
              <a:spcAft>
                <a:spcPts val="1800"/>
              </a:spcAft>
              <a:buFont typeface="Symbol" panose="05050102010706020507" pitchFamily="18" charset="2"/>
              <a:buChar char=""/>
            </a:pPr>
            <a:r>
              <a:rPr lang="es-ES" sz="2200" dirty="0">
                <a:ea typeface="Calibri" panose="020F0502020204030204" pitchFamily="34" charset="0"/>
                <a:cs typeface="Times New Roman" panose="02020603050405020304" pitchFamily="18" charset="0"/>
              </a:rPr>
              <a:t>Por ejemplo: la Plataforma Nacional de Transparencia debería poder insertar vínculos para remitir a la Plataforma Nacional Digital con relación a las versiones públicas de las declaraciones patrimoniales, de intereses y fiscales, sanciones administrativas, </a:t>
            </a:r>
            <a:r>
              <a:rPr lang="es-ES" sz="2200" dirty="0">
                <a:ea typeface="Calibri" panose="020F0502020204030204" pitchFamily="34" charset="0"/>
                <a:cs typeface="Times New Roman" panose="02020603050405020304" pitchFamily="18" charset="0"/>
              </a:rPr>
              <a:t>resultados de auditorías y fiscalización</a:t>
            </a:r>
            <a:r>
              <a:rPr lang="es-ES" sz="2200" dirty="0">
                <a:ea typeface="Calibri" panose="020F0502020204030204" pitchFamily="34" charset="0"/>
                <a:cs typeface="Times New Roman" panose="02020603050405020304" pitchFamily="18" charset="0"/>
              </a:rPr>
              <a:t>; y, por otro, la PND podrá vincularse con la PNT respecto de la información financiera, el ejercicio presupuestal, los procesos de adquisiciones, etc. </a:t>
            </a:r>
          </a:p>
        </p:txBody>
      </p:sp>
      <p:sp>
        <p:nvSpPr>
          <p:cNvPr id="3" name="AutoShape 4" descr="http://funza-cundinamarca.gov.co/apc-aa-files/30363639353932333730613432373031/licitaci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Rectángulo 1"/>
          <p:cNvSpPr/>
          <p:nvPr/>
        </p:nvSpPr>
        <p:spPr>
          <a:xfrm>
            <a:off x="179512" y="1161848"/>
            <a:ext cx="5328592" cy="2699200"/>
          </a:xfrm>
          <a:prstGeom prst="rect">
            <a:avLst/>
          </a:prstGeom>
        </p:spPr>
        <p:txBody>
          <a:bodyPr wrap="square">
            <a:spAutoFit/>
          </a:bodyPr>
          <a:lstStyle/>
          <a:p>
            <a:pPr marL="342900" indent="-342900" algn="just">
              <a:lnSpc>
                <a:spcPct val="110000"/>
              </a:lnSpc>
              <a:spcAft>
                <a:spcPts val="1800"/>
              </a:spcAft>
              <a:buFont typeface="Symbol" panose="05050102010706020507" pitchFamily="18" charset="2"/>
              <a:buChar char=""/>
            </a:pPr>
            <a:r>
              <a:rPr lang="es-ES" sz="2200" dirty="0">
                <a:ea typeface="Calibri" panose="020F0502020204030204" pitchFamily="34" charset="0"/>
                <a:cs typeface="Times New Roman" panose="02020603050405020304" pitchFamily="18" charset="0"/>
              </a:rPr>
              <a:t>Es indispensable </a:t>
            </a:r>
            <a:r>
              <a:rPr lang="es-ES" sz="2200" b="1" dirty="0">
                <a:ea typeface="Calibri" panose="020F0502020204030204" pitchFamily="34" charset="0"/>
                <a:cs typeface="Times New Roman" panose="02020603050405020304" pitchFamily="18" charset="0"/>
              </a:rPr>
              <a:t>establecer una vinculación entre ambas plataformas informáticas</a:t>
            </a:r>
            <a:r>
              <a:rPr lang="es-ES" sz="2200" dirty="0">
                <a:ea typeface="Calibri" panose="020F0502020204030204" pitchFamily="34" charset="0"/>
                <a:cs typeface="Times New Roman" panose="02020603050405020304" pitchFamily="18" charset="0"/>
              </a:rPr>
              <a:t> sobre la información que específicamente tendrán que compartir o retroalimentar, para generar una congruencia informativa y evitar la duplicidad del trabajo de captura.</a:t>
            </a: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0768"/>
            <a:ext cx="3396183" cy="2218579"/>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Relación y retroalimentación PNT Y PND</a:t>
            </a:r>
          </a:p>
        </p:txBody>
      </p:sp>
    </p:spTree>
    <p:extLst>
      <p:ext uri="{BB962C8B-B14F-4D97-AF65-F5344CB8AC3E}">
        <p14:creationId xmlns:p14="http://schemas.microsoft.com/office/powerpoint/2010/main" val="355935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44 Rectángulo"/>
          <p:cNvSpPr/>
          <p:nvPr/>
        </p:nvSpPr>
        <p:spPr>
          <a:xfrm>
            <a:off x="243321" y="2426460"/>
            <a:ext cx="3774355" cy="17040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33" name="32 Rectángulo"/>
          <p:cNvSpPr/>
          <p:nvPr/>
        </p:nvSpPr>
        <p:spPr>
          <a:xfrm>
            <a:off x="1511997" y="2426459"/>
            <a:ext cx="2497210" cy="1704035"/>
          </a:xfrm>
          <a:prstGeom prst="rect">
            <a:avLst/>
          </a:prstGeom>
          <a:solidFill>
            <a:schemeClr val="accent1">
              <a:lumMod val="40000"/>
              <a:lumOff val="60000"/>
              <a:alpha val="50000"/>
            </a:schemeClr>
          </a:solidFill>
          <a:ln w="3810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chemeClr val="tx2">
                  <a:lumMod val="75000"/>
                </a:schemeClr>
              </a:solidFill>
            </a:endParaRPr>
          </a:p>
        </p:txBody>
      </p:sp>
      <p:sp>
        <p:nvSpPr>
          <p:cNvPr id="2" name="1 Flecha circular"/>
          <p:cNvSpPr/>
          <p:nvPr/>
        </p:nvSpPr>
        <p:spPr>
          <a:xfrm rot="15873980" flipV="1">
            <a:off x="3370743" y="3665756"/>
            <a:ext cx="1080120" cy="1166898"/>
          </a:xfrm>
          <a:prstGeom prst="circularArrow">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26</a:t>
            </a:fld>
            <a:endParaRPr lang="es-MX" sz="1200" dirty="0">
              <a:solidFill>
                <a:schemeClr val="bg1">
                  <a:lumMod val="50000"/>
                </a:schemeClr>
              </a:solidFill>
            </a:endParaRPr>
          </a:p>
        </p:txBody>
      </p:sp>
      <p:sp>
        <p:nvSpPr>
          <p:cNvPr id="9"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Relaciones entre el SNT y el SNA</a:t>
            </a:r>
          </a:p>
        </p:txBody>
      </p:sp>
      <p:sp>
        <p:nvSpPr>
          <p:cNvPr id="12" name="Rectangle 24"/>
          <p:cNvSpPr>
            <a:spLocks noChangeArrowheads="1"/>
          </p:cNvSpPr>
          <p:nvPr/>
        </p:nvSpPr>
        <p:spPr bwMode="auto">
          <a:xfrm>
            <a:off x="4572000" y="5118713"/>
            <a:ext cx="1872208" cy="1446550"/>
          </a:xfrm>
          <a:prstGeom prst="rect">
            <a:avLst/>
          </a:prstGeom>
          <a:solidFill>
            <a:srgbClr val="82000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s-MX" sz="2000">
              <a:latin typeface="Calibri" pitchFamily="34" charset="0"/>
              <a:cs typeface="Calibri" pitchFamily="34" charset="0"/>
            </a:endParaRPr>
          </a:p>
        </p:txBody>
      </p:sp>
      <p:sp>
        <p:nvSpPr>
          <p:cNvPr id="15" name="14 Rectángulo"/>
          <p:cNvSpPr/>
          <p:nvPr/>
        </p:nvSpPr>
        <p:spPr>
          <a:xfrm>
            <a:off x="7164288" y="3169798"/>
            <a:ext cx="1872208" cy="1555346"/>
          </a:xfrm>
          <a:prstGeom prst="rect">
            <a:avLst/>
          </a:prstGeom>
          <a:solidFill>
            <a:schemeClr val="accent3">
              <a:lumMod val="60000"/>
              <a:lumOff val="4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7" name="16 Rectángulo"/>
          <p:cNvSpPr/>
          <p:nvPr/>
        </p:nvSpPr>
        <p:spPr>
          <a:xfrm>
            <a:off x="4610140" y="5099703"/>
            <a:ext cx="1800200" cy="1446550"/>
          </a:xfrm>
          <a:prstGeom prst="rect">
            <a:avLst/>
          </a:prstGeom>
        </p:spPr>
        <p:txBody>
          <a:bodyPr wrap="square">
            <a:spAutoFit/>
          </a:bodyPr>
          <a:lstStyle/>
          <a:p>
            <a:pPr algn="ctr" fontAlgn="auto">
              <a:lnSpc>
                <a:spcPct val="110000"/>
              </a:lnSpc>
              <a:spcBef>
                <a:spcPts val="0"/>
              </a:spcBef>
              <a:defRPr/>
            </a:pPr>
            <a:r>
              <a:rPr lang="es-MX" sz="2000" b="1" kern="0" dirty="0">
                <a:solidFill>
                  <a:schemeClr val="bg1"/>
                </a:solidFill>
                <a:cs typeface="Arial" pitchFamily="34" charset="0"/>
              </a:rPr>
              <a:t>Prevención y combate a la corrupción</a:t>
            </a:r>
          </a:p>
          <a:p>
            <a:pPr algn="ctr" fontAlgn="auto">
              <a:lnSpc>
                <a:spcPct val="110000"/>
              </a:lnSpc>
              <a:spcBef>
                <a:spcPts val="0"/>
              </a:spcBef>
              <a:defRPr/>
            </a:pPr>
            <a:r>
              <a:rPr lang="es-MX" sz="2000" b="1" kern="0" dirty="0">
                <a:solidFill>
                  <a:schemeClr val="bg1"/>
                </a:solidFill>
                <a:cs typeface="Arial" pitchFamily="34" charset="0"/>
              </a:rPr>
              <a:t>(Sanciones)</a:t>
            </a:r>
          </a:p>
        </p:txBody>
      </p:sp>
      <p:sp>
        <p:nvSpPr>
          <p:cNvPr id="20" name="19 Rectángulo"/>
          <p:cNvSpPr/>
          <p:nvPr/>
        </p:nvSpPr>
        <p:spPr>
          <a:xfrm>
            <a:off x="7164288" y="3200237"/>
            <a:ext cx="1872208" cy="1446550"/>
          </a:xfrm>
          <a:prstGeom prst="rect">
            <a:avLst/>
          </a:prstGeom>
        </p:spPr>
        <p:txBody>
          <a:bodyPr wrap="square">
            <a:spAutoFit/>
          </a:bodyPr>
          <a:lstStyle/>
          <a:p>
            <a:pPr algn="ctr" fontAlgn="auto">
              <a:lnSpc>
                <a:spcPct val="110000"/>
              </a:lnSpc>
              <a:spcBef>
                <a:spcPts val="0"/>
              </a:spcBef>
              <a:spcAft>
                <a:spcPts val="1800"/>
              </a:spcAft>
              <a:defRPr/>
            </a:pPr>
            <a:r>
              <a:rPr lang="es-MX" sz="2000" b="1" kern="0" dirty="0">
                <a:cs typeface="Arial" pitchFamily="34" charset="0"/>
              </a:rPr>
              <a:t>Sistema Nacional de Rendición de cuentas</a:t>
            </a:r>
          </a:p>
        </p:txBody>
      </p:sp>
      <p:sp>
        <p:nvSpPr>
          <p:cNvPr id="22" name="21 Rectángulo"/>
          <p:cNvSpPr/>
          <p:nvPr/>
        </p:nvSpPr>
        <p:spPr>
          <a:xfrm>
            <a:off x="1664480" y="2750234"/>
            <a:ext cx="2188815" cy="752515"/>
          </a:xfrm>
          <a:prstGeom prst="rect">
            <a:avLst/>
          </a:prstGeom>
          <a:solidFill>
            <a:schemeClr val="accent4">
              <a:lumMod val="60000"/>
              <a:lumOff val="4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23" name="22 Rectángulo"/>
          <p:cNvSpPr/>
          <p:nvPr/>
        </p:nvSpPr>
        <p:spPr>
          <a:xfrm>
            <a:off x="1721670" y="2733301"/>
            <a:ext cx="2088232" cy="752514"/>
          </a:xfrm>
          <a:prstGeom prst="rect">
            <a:avLst/>
          </a:prstGeom>
        </p:spPr>
        <p:txBody>
          <a:bodyPr wrap="square">
            <a:spAutoFit/>
          </a:bodyPr>
          <a:lstStyle/>
          <a:p>
            <a:pPr algn="ctr" fontAlgn="auto">
              <a:lnSpc>
                <a:spcPct val="110000"/>
              </a:lnSpc>
              <a:spcBef>
                <a:spcPts val="0"/>
              </a:spcBef>
              <a:spcAft>
                <a:spcPts val="1800"/>
              </a:spcAft>
              <a:defRPr/>
            </a:pPr>
            <a:r>
              <a:rPr lang="es-MX" sz="2000" b="1" kern="0" dirty="0">
                <a:cs typeface="Arial" pitchFamily="34" charset="0"/>
              </a:rPr>
              <a:t>Acceso a la información</a:t>
            </a:r>
          </a:p>
        </p:txBody>
      </p:sp>
      <p:sp>
        <p:nvSpPr>
          <p:cNvPr id="34" name="33 Rectángulo"/>
          <p:cNvSpPr/>
          <p:nvPr/>
        </p:nvSpPr>
        <p:spPr>
          <a:xfrm>
            <a:off x="1664481" y="1281912"/>
            <a:ext cx="2190805" cy="718411"/>
          </a:xfrm>
          <a:prstGeom prst="rect">
            <a:avLst/>
          </a:prstGeom>
          <a:solidFill>
            <a:schemeClr val="accent6">
              <a:lumMod val="60000"/>
              <a:lumOff val="4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5" name="34 Rectángulo"/>
          <p:cNvSpPr/>
          <p:nvPr/>
        </p:nvSpPr>
        <p:spPr>
          <a:xfrm>
            <a:off x="1664479" y="1266006"/>
            <a:ext cx="2188815" cy="769441"/>
          </a:xfrm>
          <a:prstGeom prst="rect">
            <a:avLst/>
          </a:prstGeom>
        </p:spPr>
        <p:txBody>
          <a:bodyPr wrap="square">
            <a:spAutoFit/>
          </a:bodyPr>
          <a:lstStyle/>
          <a:p>
            <a:pPr algn="ctr" fontAlgn="auto">
              <a:lnSpc>
                <a:spcPct val="110000"/>
              </a:lnSpc>
              <a:spcBef>
                <a:spcPts val="0"/>
              </a:spcBef>
              <a:spcAft>
                <a:spcPts val="1800"/>
              </a:spcAft>
              <a:defRPr/>
            </a:pPr>
            <a:r>
              <a:rPr lang="es-MX" sz="2000" b="1" kern="0" dirty="0">
                <a:cs typeface="Arial" pitchFamily="34" charset="0"/>
              </a:rPr>
              <a:t>Participación ciudadana</a:t>
            </a:r>
          </a:p>
        </p:txBody>
      </p:sp>
      <p:sp>
        <p:nvSpPr>
          <p:cNvPr id="37" name="36 Rectángulo"/>
          <p:cNvSpPr/>
          <p:nvPr/>
        </p:nvSpPr>
        <p:spPr>
          <a:xfrm>
            <a:off x="367967" y="2924944"/>
            <a:ext cx="936475" cy="646331"/>
          </a:xfrm>
          <a:prstGeom prst="rect">
            <a:avLst/>
          </a:prstGeom>
        </p:spPr>
        <p:txBody>
          <a:bodyPr wrap="none">
            <a:spAutoFit/>
          </a:bodyPr>
          <a:lstStyle/>
          <a:p>
            <a:r>
              <a:rPr lang="es-MX" sz="3600" b="1" cap="small" dirty="0"/>
              <a:t>SNT</a:t>
            </a:r>
            <a:endParaRPr lang="es-ES" sz="3600" dirty="0"/>
          </a:p>
        </p:txBody>
      </p:sp>
      <p:sp>
        <p:nvSpPr>
          <p:cNvPr id="40" name="39 Rectángulo"/>
          <p:cNvSpPr/>
          <p:nvPr/>
        </p:nvSpPr>
        <p:spPr>
          <a:xfrm>
            <a:off x="4355976" y="2041740"/>
            <a:ext cx="1872208" cy="730902"/>
          </a:xfrm>
          <a:prstGeom prst="rect">
            <a:avLst/>
          </a:prstGeom>
          <a:solidFill>
            <a:schemeClr val="accent6">
              <a:lumMod val="60000"/>
              <a:lumOff val="40000"/>
              <a:alpha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2" name="41 Flecha derecha"/>
          <p:cNvSpPr/>
          <p:nvPr/>
        </p:nvSpPr>
        <p:spPr>
          <a:xfrm rot="16200000">
            <a:off x="2577396" y="1312606"/>
            <a:ext cx="311507" cy="1761040"/>
          </a:xfrm>
          <a:prstGeom prst="rightArrow">
            <a:avLst>
              <a:gd name="adj1" fmla="val 66755"/>
              <a:gd name="adj2" fmla="val 50000"/>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42 Rectángulo"/>
          <p:cNvSpPr/>
          <p:nvPr/>
        </p:nvSpPr>
        <p:spPr>
          <a:xfrm>
            <a:off x="4355976" y="2041740"/>
            <a:ext cx="1872208" cy="769441"/>
          </a:xfrm>
          <a:prstGeom prst="rect">
            <a:avLst/>
          </a:prstGeom>
        </p:spPr>
        <p:txBody>
          <a:bodyPr wrap="square">
            <a:spAutoFit/>
          </a:bodyPr>
          <a:lstStyle/>
          <a:p>
            <a:pPr algn="ctr" fontAlgn="auto">
              <a:lnSpc>
                <a:spcPct val="110000"/>
              </a:lnSpc>
              <a:spcBef>
                <a:spcPts val="0"/>
              </a:spcBef>
              <a:spcAft>
                <a:spcPts val="1800"/>
              </a:spcAft>
              <a:defRPr/>
            </a:pPr>
            <a:r>
              <a:rPr lang="es-MX" sz="2000" b="1" kern="0" dirty="0">
                <a:cs typeface="Arial" pitchFamily="34" charset="0"/>
              </a:rPr>
              <a:t>Mecanismo de denuncia</a:t>
            </a:r>
          </a:p>
        </p:txBody>
      </p:sp>
      <p:sp>
        <p:nvSpPr>
          <p:cNvPr id="53" name="52 Flecha derecha"/>
          <p:cNvSpPr/>
          <p:nvPr/>
        </p:nvSpPr>
        <p:spPr>
          <a:xfrm>
            <a:off x="4070851" y="5118714"/>
            <a:ext cx="484215" cy="1478638"/>
          </a:xfrm>
          <a:prstGeom prst="rightArrow">
            <a:avLst>
              <a:gd name="adj1" fmla="val 61452"/>
              <a:gd name="adj2" fmla="val 50000"/>
            </a:avLst>
          </a:prstGeom>
          <a:solidFill>
            <a:srgbClr val="7A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54 Rectángulo"/>
          <p:cNvSpPr/>
          <p:nvPr/>
        </p:nvSpPr>
        <p:spPr>
          <a:xfrm>
            <a:off x="107504" y="1124744"/>
            <a:ext cx="6480720" cy="5632188"/>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56" name="55 Triángulo isósceles"/>
          <p:cNvSpPr/>
          <p:nvPr/>
        </p:nvSpPr>
        <p:spPr>
          <a:xfrm rot="5400000" flipH="1">
            <a:off x="4072862" y="3712114"/>
            <a:ext cx="5632188" cy="457448"/>
          </a:xfrm>
          <a:prstGeom prst="triangl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5292080" y="2709500"/>
            <a:ext cx="1276303" cy="954107"/>
          </a:xfrm>
          <a:prstGeom prst="rect">
            <a:avLst/>
          </a:prstGeom>
          <a:noFill/>
        </p:spPr>
        <p:txBody>
          <a:bodyPr wrap="square" rtlCol="0">
            <a:spAutoFit/>
          </a:bodyPr>
          <a:lstStyle/>
          <a:p>
            <a:pPr algn="ctr"/>
            <a:r>
              <a:rPr lang="es-MX" sz="1400" dirty="0"/>
              <a:t>Presenta denuncia ante instituciones de control</a:t>
            </a:r>
            <a:endParaRPr lang="es-ES" sz="1400" dirty="0"/>
          </a:p>
        </p:txBody>
      </p:sp>
      <p:sp>
        <p:nvSpPr>
          <p:cNvPr id="47" name="46 CuadroTexto"/>
          <p:cNvSpPr txBox="1"/>
          <p:nvPr/>
        </p:nvSpPr>
        <p:spPr>
          <a:xfrm rot="16200000">
            <a:off x="3629732" y="5593494"/>
            <a:ext cx="1276303" cy="523220"/>
          </a:xfrm>
          <a:prstGeom prst="rect">
            <a:avLst/>
          </a:prstGeom>
          <a:noFill/>
        </p:spPr>
        <p:txBody>
          <a:bodyPr wrap="square" rtlCol="0">
            <a:spAutoFit/>
          </a:bodyPr>
          <a:lstStyle/>
          <a:p>
            <a:pPr algn="ctr"/>
            <a:r>
              <a:rPr lang="es-MX" sz="1400" b="1" dirty="0">
                <a:solidFill>
                  <a:schemeClr val="bg1"/>
                </a:solidFill>
              </a:rPr>
              <a:t>Políticas y medidas</a:t>
            </a:r>
            <a:endParaRPr lang="es-ES" sz="1400" b="1" dirty="0">
              <a:solidFill>
                <a:schemeClr val="bg1"/>
              </a:solidFill>
            </a:endParaRPr>
          </a:p>
        </p:txBody>
      </p:sp>
      <p:sp>
        <p:nvSpPr>
          <p:cNvPr id="49" name="48 CuadroTexto"/>
          <p:cNvSpPr txBox="1"/>
          <p:nvPr/>
        </p:nvSpPr>
        <p:spPr>
          <a:xfrm>
            <a:off x="2098327" y="2069315"/>
            <a:ext cx="1276303" cy="307777"/>
          </a:xfrm>
          <a:prstGeom prst="rect">
            <a:avLst/>
          </a:prstGeom>
          <a:noFill/>
        </p:spPr>
        <p:txBody>
          <a:bodyPr wrap="square" rtlCol="0">
            <a:spAutoFit/>
          </a:bodyPr>
          <a:lstStyle/>
          <a:p>
            <a:pPr algn="ctr"/>
            <a:r>
              <a:rPr lang="es-MX" sz="1400" b="1" dirty="0">
                <a:solidFill>
                  <a:schemeClr val="bg1"/>
                </a:solidFill>
              </a:rPr>
              <a:t>Hacen posible</a:t>
            </a:r>
            <a:endParaRPr lang="es-ES" sz="1400" b="1" dirty="0">
              <a:solidFill>
                <a:schemeClr val="bg1"/>
              </a:solidFill>
            </a:endParaRPr>
          </a:p>
        </p:txBody>
      </p:sp>
      <p:sp>
        <p:nvSpPr>
          <p:cNvPr id="60" name="59 CuadroTexto"/>
          <p:cNvSpPr txBox="1"/>
          <p:nvPr/>
        </p:nvSpPr>
        <p:spPr>
          <a:xfrm>
            <a:off x="3890137" y="3208781"/>
            <a:ext cx="1386883" cy="692497"/>
          </a:xfrm>
          <a:prstGeom prst="rect">
            <a:avLst/>
          </a:prstGeom>
          <a:noFill/>
        </p:spPr>
        <p:txBody>
          <a:bodyPr wrap="square" rtlCol="0">
            <a:spAutoFit/>
          </a:bodyPr>
          <a:lstStyle/>
          <a:p>
            <a:pPr algn="ctr"/>
            <a:r>
              <a:rPr lang="es-MX" sz="1300" b="1" dirty="0"/>
              <a:t>Acciones y resultados transparentes</a:t>
            </a:r>
            <a:endParaRPr lang="es-ES" sz="1300" b="1" dirty="0"/>
          </a:p>
        </p:txBody>
      </p:sp>
      <p:sp>
        <p:nvSpPr>
          <p:cNvPr id="16" name="15 Rectángulo"/>
          <p:cNvSpPr/>
          <p:nvPr/>
        </p:nvSpPr>
        <p:spPr>
          <a:xfrm>
            <a:off x="1664480" y="3573097"/>
            <a:ext cx="2188815" cy="503975"/>
          </a:xfrm>
          <a:prstGeom prst="rect">
            <a:avLst/>
          </a:prstGeom>
          <a:solidFill>
            <a:srgbClr val="00FFFF">
              <a:alpha val="50000"/>
            </a:srgb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9" name="18 Rectángulo"/>
          <p:cNvSpPr/>
          <p:nvPr/>
        </p:nvSpPr>
        <p:spPr>
          <a:xfrm>
            <a:off x="1714261" y="3595082"/>
            <a:ext cx="2088232" cy="430887"/>
          </a:xfrm>
          <a:prstGeom prst="rect">
            <a:avLst/>
          </a:prstGeom>
        </p:spPr>
        <p:txBody>
          <a:bodyPr wrap="square">
            <a:spAutoFit/>
          </a:bodyPr>
          <a:lstStyle/>
          <a:p>
            <a:pPr algn="ctr" fontAlgn="auto">
              <a:lnSpc>
                <a:spcPct val="110000"/>
              </a:lnSpc>
              <a:spcBef>
                <a:spcPts val="0"/>
              </a:spcBef>
              <a:spcAft>
                <a:spcPts val="1800"/>
              </a:spcAft>
              <a:defRPr/>
            </a:pPr>
            <a:r>
              <a:rPr lang="es-MX" sz="2000" b="1" kern="0" dirty="0">
                <a:cs typeface="Arial" pitchFamily="34" charset="0"/>
              </a:rPr>
              <a:t>Transparencia</a:t>
            </a:r>
          </a:p>
        </p:txBody>
      </p:sp>
      <p:sp>
        <p:nvSpPr>
          <p:cNvPr id="61" name="60 Flecha doblada hacia arriba"/>
          <p:cNvSpPr/>
          <p:nvPr/>
        </p:nvSpPr>
        <p:spPr>
          <a:xfrm flipV="1">
            <a:off x="3868852" y="1556791"/>
            <a:ext cx="1495235" cy="449561"/>
          </a:xfrm>
          <a:prstGeom prst="bentUpArrow">
            <a:avLst/>
          </a:prstGeom>
          <a:solidFill>
            <a:schemeClr val="accent6">
              <a:lumMod val="40000"/>
              <a:lumOff val="60000"/>
            </a:schemeClr>
          </a:solidFill>
          <a:ln>
            <a:solidFill>
              <a:srgbClr val="FF99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61 Flecha doblada hacia arriba"/>
          <p:cNvSpPr/>
          <p:nvPr/>
        </p:nvSpPr>
        <p:spPr>
          <a:xfrm rot="5400000" flipV="1">
            <a:off x="3539058" y="3297588"/>
            <a:ext cx="2314285" cy="1264391"/>
          </a:xfrm>
          <a:prstGeom prst="bentUpArrow">
            <a:avLst>
              <a:gd name="adj1" fmla="val 8990"/>
              <a:gd name="adj2" fmla="val 9310"/>
              <a:gd name="adj3" fmla="val 19236"/>
            </a:avLst>
          </a:prstGeom>
          <a:solidFill>
            <a:schemeClr val="accent6">
              <a:lumMod val="40000"/>
              <a:lumOff val="60000"/>
            </a:schemeClr>
          </a:solidFill>
          <a:ln>
            <a:solidFill>
              <a:srgbClr val="FF99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Rectángulo"/>
          <p:cNvSpPr/>
          <p:nvPr/>
        </p:nvSpPr>
        <p:spPr>
          <a:xfrm>
            <a:off x="2293145" y="2314768"/>
            <a:ext cx="833883" cy="553998"/>
          </a:xfrm>
          <a:prstGeom prst="rect">
            <a:avLst/>
          </a:prstGeom>
        </p:spPr>
        <p:txBody>
          <a:bodyPr wrap="none">
            <a:spAutoFit/>
          </a:bodyPr>
          <a:lstStyle/>
          <a:p>
            <a:r>
              <a:rPr lang="es-MX" sz="3000" b="1" cap="small" dirty="0">
                <a:solidFill>
                  <a:schemeClr val="tx2">
                    <a:lumMod val="75000"/>
                  </a:schemeClr>
                </a:solidFill>
                <a:effectLst>
                  <a:outerShdw blurRad="38100" dist="38100" dir="2700000" algn="tl">
                    <a:srgbClr val="000000">
                      <a:alpha val="43137"/>
                    </a:srgbClr>
                  </a:outerShdw>
                </a:effectLst>
              </a:rPr>
              <a:t>PNT</a:t>
            </a:r>
            <a:endParaRPr lang="es-ES" sz="3000" dirty="0">
              <a:solidFill>
                <a:schemeClr val="tx2">
                  <a:lumMod val="75000"/>
                </a:schemeClr>
              </a:solidFill>
              <a:effectLst>
                <a:outerShdw blurRad="38100" dist="38100" dir="2700000" algn="tl">
                  <a:srgbClr val="000000">
                    <a:alpha val="43137"/>
                  </a:srgbClr>
                </a:outerShdw>
              </a:effectLst>
            </a:endParaRPr>
          </a:p>
        </p:txBody>
      </p:sp>
      <p:sp>
        <p:nvSpPr>
          <p:cNvPr id="46" name="45 Rectángulo"/>
          <p:cNvSpPr/>
          <p:nvPr/>
        </p:nvSpPr>
        <p:spPr>
          <a:xfrm>
            <a:off x="239643" y="4293096"/>
            <a:ext cx="3778033" cy="22982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Rectángulo"/>
          <p:cNvSpPr/>
          <p:nvPr/>
        </p:nvSpPr>
        <p:spPr>
          <a:xfrm>
            <a:off x="1664482" y="5688832"/>
            <a:ext cx="2190806" cy="759565"/>
          </a:xfrm>
          <a:prstGeom prst="rect">
            <a:avLst/>
          </a:prstGeom>
          <a:solidFill>
            <a:schemeClr val="accent2">
              <a:lumMod val="60000"/>
              <a:lumOff val="4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9" name="38 Rectángulo"/>
          <p:cNvSpPr/>
          <p:nvPr/>
        </p:nvSpPr>
        <p:spPr>
          <a:xfrm>
            <a:off x="1664480" y="4735020"/>
            <a:ext cx="2190806" cy="759565"/>
          </a:xfrm>
          <a:prstGeom prst="rect">
            <a:avLst/>
          </a:prstGeom>
          <a:solidFill>
            <a:schemeClr val="tx2">
              <a:lumMod val="5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1" name="30 Rectángulo"/>
          <p:cNvSpPr/>
          <p:nvPr/>
        </p:nvSpPr>
        <p:spPr>
          <a:xfrm>
            <a:off x="1609408" y="4725144"/>
            <a:ext cx="2304256" cy="769441"/>
          </a:xfrm>
          <a:prstGeom prst="rect">
            <a:avLst/>
          </a:prstGeom>
        </p:spPr>
        <p:txBody>
          <a:bodyPr wrap="square">
            <a:spAutoFit/>
          </a:bodyPr>
          <a:lstStyle/>
          <a:p>
            <a:pPr algn="ctr" fontAlgn="auto">
              <a:lnSpc>
                <a:spcPct val="110000"/>
              </a:lnSpc>
              <a:spcBef>
                <a:spcPts val="0"/>
              </a:spcBef>
              <a:spcAft>
                <a:spcPts val="1800"/>
              </a:spcAft>
              <a:defRPr/>
            </a:pPr>
            <a:r>
              <a:rPr lang="es-MX" sz="2000" b="1" kern="0" dirty="0">
                <a:solidFill>
                  <a:schemeClr val="bg1"/>
                </a:solidFill>
                <a:cs typeface="Arial" pitchFamily="34" charset="0"/>
              </a:rPr>
              <a:t>Coordinación interinstitucional</a:t>
            </a:r>
          </a:p>
        </p:txBody>
      </p:sp>
      <p:sp>
        <p:nvSpPr>
          <p:cNvPr id="32" name="31 Rectángulo"/>
          <p:cNvSpPr/>
          <p:nvPr/>
        </p:nvSpPr>
        <p:spPr>
          <a:xfrm>
            <a:off x="1609408" y="5683895"/>
            <a:ext cx="2304256" cy="769441"/>
          </a:xfrm>
          <a:prstGeom prst="rect">
            <a:avLst/>
          </a:prstGeom>
        </p:spPr>
        <p:txBody>
          <a:bodyPr wrap="square">
            <a:spAutoFit/>
          </a:bodyPr>
          <a:lstStyle/>
          <a:p>
            <a:pPr algn="ctr" fontAlgn="auto">
              <a:lnSpc>
                <a:spcPct val="110000"/>
              </a:lnSpc>
              <a:spcBef>
                <a:spcPts val="0"/>
              </a:spcBef>
              <a:spcAft>
                <a:spcPts val="1800"/>
              </a:spcAft>
              <a:defRPr/>
            </a:pPr>
            <a:r>
              <a:rPr lang="es-MX" sz="2000" b="1" kern="0" dirty="0">
                <a:cs typeface="Arial" pitchFamily="34" charset="0"/>
              </a:rPr>
              <a:t>Responsabilidades administrativas</a:t>
            </a:r>
          </a:p>
        </p:txBody>
      </p:sp>
      <p:sp>
        <p:nvSpPr>
          <p:cNvPr id="38" name="37 Rectángulo"/>
          <p:cNvSpPr/>
          <p:nvPr/>
        </p:nvSpPr>
        <p:spPr>
          <a:xfrm>
            <a:off x="368338" y="5086925"/>
            <a:ext cx="987771" cy="646331"/>
          </a:xfrm>
          <a:prstGeom prst="rect">
            <a:avLst/>
          </a:prstGeom>
        </p:spPr>
        <p:txBody>
          <a:bodyPr wrap="none">
            <a:spAutoFit/>
          </a:bodyPr>
          <a:lstStyle/>
          <a:p>
            <a:r>
              <a:rPr lang="es-MX" sz="3600" b="1" cap="small" dirty="0">
                <a:solidFill>
                  <a:schemeClr val="bg1"/>
                </a:solidFill>
              </a:rPr>
              <a:t>SNA</a:t>
            </a:r>
            <a:endParaRPr lang="es-ES" sz="3600" dirty="0">
              <a:solidFill>
                <a:schemeClr val="bg1"/>
              </a:solidFill>
            </a:endParaRPr>
          </a:p>
        </p:txBody>
      </p:sp>
      <p:sp>
        <p:nvSpPr>
          <p:cNvPr id="51" name="50 CuadroTexto"/>
          <p:cNvSpPr txBox="1"/>
          <p:nvPr/>
        </p:nvSpPr>
        <p:spPr>
          <a:xfrm>
            <a:off x="683568" y="4336892"/>
            <a:ext cx="2924196" cy="307777"/>
          </a:xfrm>
          <a:prstGeom prst="rect">
            <a:avLst/>
          </a:prstGeom>
          <a:noFill/>
        </p:spPr>
        <p:txBody>
          <a:bodyPr wrap="square" rtlCol="0">
            <a:spAutoFit/>
          </a:bodyPr>
          <a:lstStyle/>
          <a:p>
            <a:pPr algn="ctr"/>
            <a:r>
              <a:rPr lang="es-MX" sz="1400" b="1" dirty="0">
                <a:solidFill>
                  <a:schemeClr val="bg1"/>
                </a:solidFill>
              </a:rPr>
              <a:t>Fiscalización, investigación y sanción</a:t>
            </a:r>
            <a:endParaRPr lang="es-ES" sz="1400" b="1" dirty="0">
              <a:solidFill>
                <a:schemeClr val="bg1"/>
              </a:solidFill>
            </a:endParaRPr>
          </a:p>
        </p:txBody>
      </p:sp>
    </p:spTree>
    <p:extLst>
      <p:ext uri="{BB962C8B-B14F-4D97-AF65-F5344CB8AC3E}">
        <p14:creationId xmlns:p14="http://schemas.microsoft.com/office/powerpoint/2010/main" val="433474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D43386B-512A-4F48-AC60-1F2A615D5642}" type="slidenum">
              <a:rPr lang="es-MX" sz="1200" smtClean="0">
                <a:solidFill>
                  <a:schemeClr val="bg1">
                    <a:lumMod val="50000"/>
                  </a:schemeClr>
                </a:solidFill>
              </a:rPr>
              <a:pPr>
                <a:defRPr/>
              </a:pPr>
              <a:t>27</a:t>
            </a:fld>
            <a:endParaRPr lang="es-MX" sz="1200" dirty="0">
              <a:solidFill>
                <a:schemeClr val="bg1">
                  <a:lumMod val="50000"/>
                </a:schemeClr>
              </a:solidFill>
            </a:endParaRPr>
          </a:p>
        </p:txBody>
      </p:sp>
      <p:sp>
        <p:nvSpPr>
          <p:cNvPr id="8"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Conclusiones</a:t>
            </a:r>
          </a:p>
        </p:txBody>
      </p:sp>
      <p:sp>
        <p:nvSpPr>
          <p:cNvPr id="34" name="33 Rectángulo"/>
          <p:cNvSpPr/>
          <p:nvPr/>
        </p:nvSpPr>
        <p:spPr>
          <a:xfrm>
            <a:off x="251520" y="1243939"/>
            <a:ext cx="6048672" cy="1495794"/>
          </a:xfrm>
          <a:prstGeom prst="rect">
            <a:avLst/>
          </a:prstGeom>
        </p:spPr>
        <p:txBody>
          <a:bodyPr wrap="square">
            <a:spAutoFit/>
          </a:bodyPr>
          <a:lstStyle/>
          <a:p>
            <a:pPr algn="just">
              <a:lnSpc>
                <a:spcPct val="114000"/>
              </a:lnSpc>
            </a:pPr>
            <a:r>
              <a:rPr lang="es-MX" sz="2000" dirty="0"/>
              <a:t>La corrupción en México ha permeado todas las instituciones públicas en los tres niveles de gobierno y </a:t>
            </a:r>
            <a:r>
              <a:rPr lang="es-MX" sz="2000" dirty="0">
                <a:ea typeface="Calibri" panose="020F0502020204030204" pitchFamily="34" charset="0"/>
                <a:cs typeface="Times New Roman" panose="02020603050405020304" pitchFamily="18" charset="0"/>
              </a:rPr>
              <a:t>ha llegado a niveles que perjudican la vida cotidiana de las personas, de manera individual y comunitaria.</a:t>
            </a:r>
            <a:endParaRPr lang="es-MX" sz="2000" dirty="0"/>
          </a:p>
        </p:txBody>
      </p:sp>
      <p:sp>
        <p:nvSpPr>
          <p:cNvPr id="6" name="5 Rectángulo"/>
          <p:cNvSpPr/>
          <p:nvPr/>
        </p:nvSpPr>
        <p:spPr>
          <a:xfrm>
            <a:off x="251520" y="2972383"/>
            <a:ext cx="8599540" cy="3537892"/>
          </a:xfrm>
          <a:prstGeom prst="rect">
            <a:avLst/>
          </a:prstGeom>
        </p:spPr>
        <p:txBody>
          <a:bodyPr wrap="square">
            <a:spAutoFit/>
          </a:bodyPr>
          <a:lstStyle/>
          <a:p>
            <a:pPr algn="just">
              <a:lnSpc>
                <a:spcPct val="114000"/>
              </a:lnSpc>
              <a:spcAft>
                <a:spcPts val="2400"/>
              </a:spcAft>
            </a:pPr>
            <a:r>
              <a:rPr lang="es-ES" sz="2000" dirty="0"/>
              <a:t>Debido al nivel y grado de complejidad, los esfuerzos para combatir la corrupción competen a una multiplicidad de instituciones, que deberán trabajar de manera coordinada y articulada, con el acompañamiento de la sociedad en tareas sustantivas para garantizar la efectividad de sus acciones.</a:t>
            </a:r>
          </a:p>
          <a:p>
            <a:pPr lvl="0" algn="just">
              <a:lnSpc>
                <a:spcPct val="114000"/>
              </a:lnSpc>
              <a:spcAft>
                <a:spcPts val="2400"/>
              </a:spcAft>
            </a:pPr>
            <a:r>
              <a:rPr lang="es-MX" sz="2000" dirty="0">
                <a:ea typeface="Calibri" panose="020F0502020204030204" pitchFamily="34" charset="0"/>
                <a:cs typeface="Times New Roman" panose="02020603050405020304" pitchFamily="18" charset="0"/>
              </a:rPr>
              <a:t>La expedición de normas no es suficiente, es indispensable que esa normatividad se aplique puntualmente para castigar los actos de corrupción sin importar de quien se trate. Solo así habrá el temor de cometer ilícitos en los servidores públicos y, con el tiempo, la ciudadanía comenzará a tener confianza y credibilidad en sus instituciones y en quienes las integran.</a:t>
            </a:r>
          </a:p>
        </p:txBody>
      </p:sp>
      <p:pic>
        <p:nvPicPr>
          <p:cNvPr id="7" name="Picture 2" descr="http://www.mdi.gob.ec/reclutamiento/imagenes/sitea/corrupcion.jpg?14567904005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09845"/>
            <a:ext cx="2160240" cy="157108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p:cNvCxnSpPr/>
          <p:nvPr/>
        </p:nvCxnSpPr>
        <p:spPr>
          <a:xfrm>
            <a:off x="6650400" y="1224275"/>
            <a:ext cx="2160240" cy="153698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6660232" y="1209845"/>
            <a:ext cx="2160240" cy="1571083"/>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08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Rectángulo"/>
          <p:cNvSpPr/>
          <p:nvPr/>
        </p:nvSpPr>
        <p:spPr>
          <a:xfrm>
            <a:off x="-6063" y="2604981"/>
            <a:ext cx="9144000" cy="428628"/>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9 Rectángulo"/>
          <p:cNvSpPr/>
          <p:nvPr/>
        </p:nvSpPr>
        <p:spPr>
          <a:xfrm>
            <a:off x="605498" y="1724615"/>
            <a:ext cx="7920879" cy="707886"/>
          </a:xfrm>
          <a:prstGeom prst="rect">
            <a:avLst/>
          </a:prstGeom>
        </p:spPr>
        <p:txBody>
          <a:bodyPr wrap="square">
            <a:spAutoFit/>
          </a:bodyPr>
          <a:lstStyle/>
          <a:p>
            <a:pPr algn="ctr"/>
            <a:r>
              <a:rPr lang="es-MX" sz="4000" b="1" i="1" cap="small" dirty="0">
                <a:effectLst>
                  <a:outerShdw blurRad="38100" dist="38100" dir="2700000" algn="tl">
                    <a:srgbClr val="000000">
                      <a:alpha val="43137"/>
                    </a:srgbClr>
                  </a:outerShdw>
                </a:effectLst>
                <a:latin typeface="Calibri" pitchFamily="34" charset="0"/>
              </a:rPr>
              <a:t>¡Muchas Gracias por su Atención!</a:t>
            </a:r>
          </a:p>
        </p:txBody>
      </p:sp>
      <p:sp>
        <p:nvSpPr>
          <p:cNvPr id="5" name="15 Rectángulo"/>
          <p:cNvSpPr/>
          <p:nvPr/>
        </p:nvSpPr>
        <p:spPr>
          <a:xfrm>
            <a:off x="245457" y="2576517"/>
            <a:ext cx="8640960" cy="492443"/>
          </a:xfrm>
          <a:prstGeom prst="rect">
            <a:avLst/>
          </a:prstGeom>
        </p:spPr>
        <p:txBody>
          <a:bodyPr wrap="square">
            <a:spAutoFit/>
          </a:bodyPr>
          <a:lstStyle/>
          <a:p>
            <a:pPr algn="ctr"/>
            <a:r>
              <a:rPr lang="es-MX" sz="2600" b="1" cap="small" dirty="0">
                <a:effectLst>
                  <a:outerShdw blurRad="38100" dist="38100" dir="2700000" algn="tl">
                    <a:srgbClr val="000000">
                      <a:alpha val="43137"/>
                    </a:srgbClr>
                  </a:outerShdw>
                </a:effectLst>
                <a:latin typeface="Calibri" pitchFamily="34" charset="0"/>
              </a:rPr>
              <a:t>Mtro. Oscar M. Guerra Ford</a:t>
            </a:r>
          </a:p>
        </p:txBody>
      </p:sp>
      <p:sp>
        <p:nvSpPr>
          <p:cNvPr id="6" name="15 Rectángulo"/>
          <p:cNvSpPr/>
          <p:nvPr/>
        </p:nvSpPr>
        <p:spPr>
          <a:xfrm>
            <a:off x="893529" y="4093909"/>
            <a:ext cx="7344815" cy="2431435"/>
          </a:xfrm>
          <a:prstGeom prst="rect">
            <a:avLst/>
          </a:prstGeom>
        </p:spPr>
        <p:txBody>
          <a:bodyPr wrap="square">
            <a:spAutoFit/>
          </a:bodyPr>
          <a:lstStyle/>
          <a:p>
            <a:pPr algn="ctr">
              <a:spcAft>
                <a:spcPts val="600"/>
              </a:spcAft>
            </a:pPr>
            <a:r>
              <a:rPr lang="es-MX" sz="2400" b="1" cap="small" dirty="0">
                <a:effectLst>
                  <a:outerShdw blurRad="38100" dist="38100" dir="2700000" algn="tl">
                    <a:srgbClr val="000000">
                      <a:alpha val="43137"/>
                    </a:srgbClr>
                  </a:outerShdw>
                </a:effectLst>
                <a:latin typeface="Calibri" pitchFamily="34" charset="0"/>
              </a:rPr>
              <a:t>Instituto Nacional de Transparencia, Acceso a la Información y Protección de Datos Personales</a:t>
            </a:r>
          </a:p>
          <a:p>
            <a:pPr algn="ctr">
              <a:spcAft>
                <a:spcPts val="600"/>
              </a:spcAft>
            </a:pPr>
            <a:r>
              <a:rPr lang="es-MX" sz="1600" b="1" dirty="0">
                <a:latin typeface="Calibri" pitchFamily="34" charset="0"/>
              </a:rPr>
              <a:t>Insurgentes Sur No. 3211 Col. Insurgentes Cuicuilco,</a:t>
            </a:r>
          </a:p>
          <a:p>
            <a:pPr algn="ctr">
              <a:spcAft>
                <a:spcPts val="600"/>
              </a:spcAft>
            </a:pPr>
            <a:r>
              <a:rPr lang="es-MX" sz="1600" b="1" dirty="0">
                <a:latin typeface="Calibri" pitchFamily="34" charset="0"/>
              </a:rPr>
              <a:t>Delegación Coyoacán, C.P. 04530, México, D.F.</a:t>
            </a:r>
          </a:p>
          <a:p>
            <a:pPr algn="ctr">
              <a:spcAft>
                <a:spcPts val="600"/>
              </a:spcAft>
            </a:pPr>
            <a:r>
              <a:rPr lang="es-MX" sz="2600" b="1" cap="small" dirty="0">
                <a:effectLst>
                  <a:outerShdw blurRad="38100" dist="38100" dir="2700000" algn="tl">
                    <a:srgbClr val="000000">
                      <a:alpha val="43137"/>
                    </a:srgbClr>
                  </a:outerShdw>
                </a:effectLst>
                <a:latin typeface="Calibri" pitchFamily="34" charset="0"/>
              </a:rPr>
              <a:t>Tel. (55) 5004 2400</a:t>
            </a:r>
          </a:p>
          <a:p>
            <a:pPr algn="ctr">
              <a:spcAft>
                <a:spcPts val="600"/>
              </a:spcAft>
            </a:pPr>
            <a:r>
              <a:rPr lang="es-MX" sz="2600" b="1" cap="small" dirty="0">
                <a:effectLst>
                  <a:outerShdw blurRad="38100" dist="38100" dir="2700000" algn="tl">
                    <a:srgbClr val="000000">
                      <a:alpha val="43137"/>
                    </a:srgbClr>
                  </a:outerShdw>
                </a:effectLst>
                <a:latin typeface="Calibri" pitchFamily="34" charset="0"/>
              </a:rPr>
              <a:t>Tel INAI: 01 800 835 4324</a:t>
            </a:r>
          </a:p>
        </p:txBody>
      </p:sp>
      <p:sp>
        <p:nvSpPr>
          <p:cNvPr id="7" name="15 Rectángulo"/>
          <p:cNvSpPr/>
          <p:nvPr/>
        </p:nvSpPr>
        <p:spPr>
          <a:xfrm>
            <a:off x="251520" y="3297178"/>
            <a:ext cx="8640960" cy="707886"/>
          </a:xfrm>
          <a:prstGeom prst="rect">
            <a:avLst/>
          </a:prstGeom>
        </p:spPr>
        <p:txBody>
          <a:bodyPr wrap="square">
            <a:spAutoFit/>
          </a:bodyPr>
          <a:lstStyle/>
          <a:p>
            <a:pPr algn="ctr"/>
            <a:r>
              <a:rPr lang="es-MX" sz="2000" b="1" dirty="0">
                <a:effectLst>
                  <a:outerShdw blurRad="38100" dist="38100" dir="2700000" algn="tl">
                    <a:srgbClr val="000000">
                      <a:alpha val="43137"/>
                    </a:srgbClr>
                  </a:outerShdw>
                </a:effectLst>
                <a:latin typeface="Calibri" pitchFamily="34" charset="0"/>
              </a:rPr>
              <a:t>Twitter: @</a:t>
            </a:r>
            <a:r>
              <a:rPr lang="es-MX" sz="2000" b="1" dirty="0" err="1">
                <a:effectLst>
                  <a:outerShdw blurRad="38100" dist="38100" dir="2700000" algn="tl">
                    <a:srgbClr val="000000">
                      <a:alpha val="43137"/>
                    </a:srgbClr>
                  </a:outerShdw>
                </a:effectLst>
                <a:latin typeface="Calibri" pitchFamily="34" charset="0"/>
              </a:rPr>
              <a:t>oscarguerraford</a:t>
            </a:r>
            <a:endParaRPr lang="es-MX" sz="2000" b="1" dirty="0">
              <a:effectLst>
                <a:outerShdw blurRad="38100" dist="38100" dir="2700000" algn="tl">
                  <a:srgbClr val="000000">
                    <a:alpha val="43137"/>
                  </a:srgbClr>
                </a:outerShdw>
              </a:effectLst>
              <a:latin typeface="Calibri" pitchFamily="34" charset="0"/>
            </a:endParaRPr>
          </a:p>
          <a:p>
            <a:pPr algn="ctr"/>
            <a:r>
              <a:rPr lang="es-MX" sz="2000" b="1" dirty="0">
                <a:effectLst>
                  <a:outerShdw blurRad="38100" dist="38100" dir="2700000" algn="tl">
                    <a:srgbClr val="000000">
                      <a:alpha val="43137"/>
                    </a:srgbClr>
                  </a:outerShdw>
                </a:effectLst>
                <a:latin typeface="Calibri" pitchFamily="34" charset="0"/>
              </a:rPr>
              <a:t>Correo electrónico: oscar.guerra@inai.org.mx</a:t>
            </a:r>
          </a:p>
        </p:txBody>
      </p:sp>
      <p:pic>
        <p:nvPicPr>
          <p:cNvPr id="8" name="Imagen 6"/>
          <p:cNvPicPr>
            <a:picLocks noChangeAspect="1"/>
          </p:cNvPicPr>
          <p:nvPr/>
        </p:nvPicPr>
        <p:blipFill rotWithShape="1">
          <a:blip r:embed="rId2" cstate="print">
            <a:extLst>
              <a:ext uri="{28A0092B-C50C-407E-A947-70E740481C1C}">
                <a14:useLocalDpi xmlns:a14="http://schemas.microsoft.com/office/drawing/2010/main" val="0"/>
              </a:ext>
            </a:extLst>
          </a:blip>
          <a:srcRect t="10272" b="15898"/>
          <a:stretch/>
        </p:blipFill>
        <p:spPr>
          <a:xfrm>
            <a:off x="35497" y="44625"/>
            <a:ext cx="2448271" cy="1397014"/>
          </a:xfrm>
          <a:prstGeom prst="rect">
            <a:avLst/>
          </a:prstGeom>
        </p:spPr>
      </p:pic>
    </p:spTree>
    <p:extLst>
      <p:ext uri="{BB962C8B-B14F-4D97-AF65-F5344CB8AC3E}">
        <p14:creationId xmlns:p14="http://schemas.microsoft.com/office/powerpoint/2010/main" val="269525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3</a:t>
            </a:fld>
            <a:endParaRPr lang="es-MX"/>
          </a:p>
        </p:txBody>
      </p:sp>
      <p:sp>
        <p:nvSpPr>
          <p:cNvPr id="9"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Percepción de la corrupción</a:t>
            </a:r>
          </a:p>
        </p:txBody>
      </p:sp>
      <p:sp>
        <p:nvSpPr>
          <p:cNvPr id="6" name="5 Rectángulo"/>
          <p:cNvSpPr/>
          <p:nvPr/>
        </p:nvSpPr>
        <p:spPr>
          <a:xfrm>
            <a:off x="251520" y="980728"/>
            <a:ext cx="7316426" cy="369332"/>
          </a:xfrm>
          <a:prstGeom prst="rect">
            <a:avLst/>
          </a:prstGeom>
        </p:spPr>
        <p:txBody>
          <a:bodyPr wrap="none">
            <a:spAutoFit/>
          </a:bodyPr>
          <a:lstStyle/>
          <a:p>
            <a:pPr lvl="0" fontAlgn="base">
              <a:spcBef>
                <a:spcPct val="20000"/>
              </a:spcBef>
              <a:spcAft>
                <a:spcPct val="0"/>
              </a:spcAft>
              <a:buClr>
                <a:schemeClr val="hlink"/>
              </a:buClr>
              <a:buSzPct val="70000"/>
            </a:pPr>
            <a:r>
              <a:rPr kumimoji="1" lang="es-MX" b="1" dirty="0">
                <a:solidFill>
                  <a:schemeClr val="accent4">
                    <a:lumMod val="75000"/>
                  </a:schemeClr>
                </a:solidFill>
              </a:rPr>
              <a:t>Índice de percepción de la corrupción de Transparencia Internacional (TI):</a:t>
            </a:r>
            <a:endParaRPr kumimoji="1" lang="es-ES" b="1" dirty="0">
              <a:solidFill>
                <a:schemeClr val="accent4">
                  <a:lumMod val="75000"/>
                </a:schemeClr>
              </a:solidFill>
              <a:cs typeface="Arial" panose="020B0604020202020204" pitchFamily="34" charset="0"/>
            </a:endParaRPr>
          </a:p>
        </p:txBody>
      </p:sp>
      <p:sp>
        <p:nvSpPr>
          <p:cNvPr id="7" name="6 Rectángulo"/>
          <p:cNvSpPr/>
          <p:nvPr/>
        </p:nvSpPr>
        <p:spPr>
          <a:xfrm>
            <a:off x="251520" y="4892850"/>
            <a:ext cx="8527532" cy="1920526"/>
          </a:xfrm>
          <a:prstGeom prst="rect">
            <a:avLst/>
          </a:prstGeom>
        </p:spPr>
        <p:txBody>
          <a:bodyPr wrap="square">
            <a:spAutoFit/>
          </a:bodyPr>
          <a:lstStyle/>
          <a:p>
            <a:pPr algn="just" fontAlgn="auto">
              <a:lnSpc>
                <a:spcPct val="110000"/>
              </a:lnSpc>
              <a:spcBef>
                <a:spcPts val="0"/>
              </a:spcBef>
              <a:spcAft>
                <a:spcPts val="1800"/>
              </a:spcAft>
              <a:defRPr/>
            </a:pPr>
            <a:r>
              <a:rPr lang="es-MX" kern="0" dirty="0">
                <a:cs typeface="Arial" pitchFamily="34" charset="0"/>
              </a:rPr>
              <a:t>Desde la primera medición en 1995, la calificación de la población a las autoridades ha sido muy baja (reprobatoria), porque nunca ha llegado a 40 puntos en una escala de 100. En el Ranking, el país ha ido perdiendo lugares debido a que cada año TI incluye más países evaluados. Sin embargo, en 2016 bajó nuevamente la calificación de 35 a 30, lo cual puede ser síntoma de la transparencia ha coadyuvado a exhibir los actos de corrupción.</a:t>
            </a:r>
          </a:p>
        </p:txBody>
      </p:sp>
      <p:graphicFrame>
        <p:nvGraphicFramePr>
          <p:cNvPr id="11" name="2 Gráfico"/>
          <p:cNvGraphicFramePr/>
          <p:nvPr>
            <p:extLst/>
          </p:nvPr>
        </p:nvGraphicFramePr>
        <p:xfrm>
          <a:off x="220932" y="1548693"/>
          <a:ext cx="8743556" cy="3176451"/>
        </p:xfrm>
        <a:graphic>
          <a:graphicData uri="http://schemas.openxmlformats.org/drawingml/2006/chart">
            <c:chart xmlns:c="http://schemas.openxmlformats.org/drawingml/2006/chart" xmlns:r="http://schemas.openxmlformats.org/officeDocument/2006/relationships" r:id="rId3"/>
          </a:graphicData>
        </a:graphic>
      </p:graphicFrame>
      <p:sp>
        <p:nvSpPr>
          <p:cNvPr id="12" name="3 Rectángulo"/>
          <p:cNvSpPr/>
          <p:nvPr/>
        </p:nvSpPr>
        <p:spPr>
          <a:xfrm>
            <a:off x="346476" y="3610182"/>
            <a:ext cx="8443408" cy="68954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4 CuadroTexto"/>
          <p:cNvSpPr txBox="1"/>
          <p:nvPr/>
        </p:nvSpPr>
        <p:spPr>
          <a:xfrm>
            <a:off x="220932" y="2730406"/>
            <a:ext cx="2304256" cy="338554"/>
          </a:xfrm>
          <a:prstGeom prst="rect">
            <a:avLst/>
          </a:prstGeom>
          <a:noFill/>
        </p:spPr>
        <p:txBody>
          <a:bodyPr wrap="square" rtlCol="0">
            <a:spAutoFit/>
          </a:bodyPr>
          <a:lstStyle/>
          <a:p>
            <a:r>
              <a:rPr lang="es-MX" sz="1600" b="1" dirty="0">
                <a:solidFill>
                  <a:srgbClr val="C00000"/>
                </a:solidFill>
              </a:rPr>
              <a:t>Calificación baja</a:t>
            </a:r>
            <a:endParaRPr lang="es-ES" sz="1600" b="1" dirty="0">
              <a:solidFill>
                <a:srgbClr val="C00000"/>
              </a:solidFill>
            </a:endParaRPr>
          </a:p>
        </p:txBody>
      </p:sp>
      <p:cxnSp>
        <p:nvCxnSpPr>
          <p:cNvPr id="14" name="13 Conector recto de flecha"/>
          <p:cNvCxnSpPr/>
          <p:nvPr/>
        </p:nvCxnSpPr>
        <p:spPr>
          <a:xfrm>
            <a:off x="508964" y="3068960"/>
            <a:ext cx="0" cy="93610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5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4</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Percepción de la corrupción</a:t>
            </a:r>
          </a:p>
        </p:txBody>
      </p:sp>
      <p:graphicFrame>
        <p:nvGraphicFramePr>
          <p:cNvPr id="17" name="Tabla 16"/>
          <p:cNvGraphicFramePr>
            <a:graphicFrameLocks noGrp="1"/>
          </p:cNvGraphicFramePr>
          <p:nvPr>
            <p:extLst/>
          </p:nvPr>
        </p:nvGraphicFramePr>
        <p:xfrm>
          <a:off x="323528" y="4378280"/>
          <a:ext cx="8527532" cy="2291080"/>
        </p:xfrm>
        <a:graphic>
          <a:graphicData uri="http://schemas.openxmlformats.org/drawingml/2006/table">
            <a:tbl>
              <a:tblPr firstRow="1" bandRow="1">
                <a:tableStyleId>{21E4AEA4-8DFA-4A89-87EB-49C32662AFE0}</a:tableStyleId>
              </a:tblPr>
              <a:tblGrid>
                <a:gridCol w="1427139">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2203849">
                  <a:extLst>
                    <a:ext uri="{9D8B030D-6E8A-4147-A177-3AD203B41FA5}">
                      <a16:colId xmlns:a16="http://schemas.microsoft.com/office/drawing/2014/main" val="20002"/>
                    </a:ext>
                  </a:extLst>
                </a:gridCol>
              </a:tblGrid>
              <a:tr h="370840">
                <a:tc>
                  <a:txBody>
                    <a:bodyPr/>
                    <a:lstStyle/>
                    <a:p>
                      <a:pPr algn="ctr"/>
                      <a:r>
                        <a:rPr lang="es-MX" dirty="0"/>
                        <a:t>% población mexicana</a:t>
                      </a:r>
                    </a:p>
                  </a:txBody>
                  <a:tcPr anchor="ctr"/>
                </a:tc>
                <a:tc>
                  <a:txBody>
                    <a:bodyPr/>
                    <a:lstStyle/>
                    <a:p>
                      <a:pPr algn="ctr"/>
                      <a:r>
                        <a:rPr lang="es-MX" dirty="0"/>
                        <a:t>Concepto</a:t>
                      </a:r>
                    </a:p>
                  </a:txBody>
                  <a:tcPr anchor="ctr"/>
                </a:tc>
                <a:tc>
                  <a:txBody>
                    <a:bodyPr/>
                    <a:lstStyle/>
                    <a:p>
                      <a:pPr algn="ctr"/>
                      <a:r>
                        <a:rPr lang="es-MX" dirty="0"/>
                        <a:t>Fuente</a:t>
                      </a:r>
                    </a:p>
                  </a:txBody>
                  <a:tcPr anchor="ctr"/>
                </a:tc>
                <a:extLst>
                  <a:ext uri="{0D108BD9-81ED-4DB2-BD59-A6C34878D82A}">
                    <a16:rowId xmlns:a16="http://schemas.microsoft.com/office/drawing/2014/main" val="10000"/>
                  </a:ext>
                </a:extLst>
              </a:tr>
              <a:tr h="370840">
                <a:tc>
                  <a:txBody>
                    <a:bodyPr/>
                    <a:lstStyle/>
                    <a:p>
                      <a:pPr algn="ctr"/>
                      <a:r>
                        <a:rPr lang="es-MX" dirty="0"/>
                        <a:t>80</a:t>
                      </a:r>
                    </a:p>
                  </a:txBody>
                  <a:tcPr anchor="ctr"/>
                </a:tc>
                <a:tc>
                  <a:txBody>
                    <a:bodyPr/>
                    <a:lstStyle/>
                    <a:p>
                      <a:r>
                        <a:rPr lang="es-MX" dirty="0"/>
                        <a:t>Las instituciones son corruptas o extremadamente</a:t>
                      </a:r>
                      <a:r>
                        <a:rPr lang="es-MX" baseline="0" dirty="0"/>
                        <a:t> corruptas</a:t>
                      </a:r>
                      <a:endParaRPr lang="es-MX" dirty="0"/>
                    </a:p>
                  </a:txBody>
                  <a:tcPr anchor="ctr"/>
                </a:tc>
                <a:tc>
                  <a:txBody>
                    <a:bodyPr/>
                    <a:lstStyle/>
                    <a:p>
                      <a:pPr algn="ctr"/>
                      <a:r>
                        <a:rPr lang="es-MX" sz="1600" dirty="0"/>
                        <a:t>Barómetro global de la corrupción 2013 (TI)</a:t>
                      </a:r>
                    </a:p>
                  </a:txBody>
                  <a:tcPr anchor="ctr"/>
                </a:tc>
                <a:extLst>
                  <a:ext uri="{0D108BD9-81ED-4DB2-BD59-A6C34878D82A}">
                    <a16:rowId xmlns:a16="http://schemas.microsoft.com/office/drawing/2014/main" val="10001"/>
                  </a:ext>
                </a:extLst>
              </a:tr>
              <a:tr h="370840">
                <a:tc>
                  <a:txBody>
                    <a:bodyPr/>
                    <a:lstStyle/>
                    <a:p>
                      <a:pPr algn="ctr"/>
                      <a:r>
                        <a:rPr lang="es-MX" dirty="0"/>
                        <a:t>70</a:t>
                      </a:r>
                    </a:p>
                  </a:txBody>
                  <a:tcPr anchor="ctr"/>
                </a:tc>
                <a:tc>
                  <a:txBody>
                    <a:bodyPr/>
                    <a:lstStyle/>
                    <a:p>
                      <a:r>
                        <a:rPr lang="es-MX" dirty="0"/>
                        <a:t>Los ciudadanos permiten la corrupción</a:t>
                      </a:r>
                    </a:p>
                  </a:txBody>
                  <a:tcPr/>
                </a:tc>
                <a:tc rowSpan="2">
                  <a:txBody>
                    <a:bodyPr/>
                    <a:lstStyle/>
                    <a:p>
                      <a:pPr algn="ctr"/>
                      <a:r>
                        <a:rPr lang="es-MX" dirty="0"/>
                        <a:t>ENCUP</a:t>
                      </a:r>
                      <a:r>
                        <a:rPr lang="es-MX" baseline="0" dirty="0"/>
                        <a:t> 2012 (SEGOB)</a:t>
                      </a:r>
                      <a:endParaRPr lang="es-MX" dirty="0"/>
                    </a:p>
                  </a:txBody>
                  <a:tcPr anchor="ctr"/>
                </a:tc>
                <a:extLst>
                  <a:ext uri="{0D108BD9-81ED-4DB2-BD59-A6C34878D82A}">
                    <a16:rowId xmlns:a16="http://schemas.microsoft.com/office/drawing/2014/main" val="10002"/>
                  </a:ext>
                </a:extLst>
              </a:tr>
              <a:tr h="370840">
                <a:tc>
                  <a:txBody>
                    <a:bodyPr/>
                    <a:lstStyle/>
                    <a:p>
                      <a:pPr algn="ctr"/>
                      <a:r>
                        <a:rPr lang="es-MX" dirty="0"/>
                        <a:t>56</a:t>
                      </a:r>
                    </a:p>
                  </a:txBody>
                  <a:tcPr anchor="ctr"/>
                </a:tc>
                <a:tc>
                  <a:txBody>
                    <a:bodyPr/>
                    <a:lstStyle/>
                    <a:p>
                      <a:r>
                        <a:rPr lang="es-MX" dirty="0"/>
                        <a:t>La corrupción es un problema poco o nada posible de erradicar</a:t>
                      </a:r>
                    </a:p>
                  </a:txBody>
                  <a:tcPr/>
                </a:tc>
                <a:tc vMerge="1">
                  <a:txBody>
                    <a:bodyPr/>
                    <a:lstStyle/>
                    <a:p>
                      <a:pPr algn="ctr"/>
                      <a:endParaRPr lang="es-MX" dirty="0"/>
                    </a:p>
                  </a:txBody>
                  <a:tcPr anchor="ctr"/>
                </a:tc>
                <a:extLst>
                  <a:ext uri="{0D108BD9-81ED-4DB2-BD59-A6C34878D82A}">
                    <a16:rowId xmlns:a16="http://schemas.microsoft.com/office/drawing/2014/main" val="10003"/>
                  </a:ext>
                </a:extLst>
              </a:tr>
            </a:tbl>
          </a:graphicData>
        </a:graphic>
      </p:graphicFrame>
      <p:graphicFrame>
        <p:nvGraphicFramePr>
          <p:cNvPr id="19" name="Gráfico 18"/>
          <p:cNvGraphicFramePr/>
          <p:nvPr>
            <p:extLst/>
          </p:nvPr>
        </p:nvGraphicFramePr>
        <p:xfrm>
          <a:off x="315888" y="980728"/>
          <a:ext cx="8527532" cy="3031052"/>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ángulo 19"/>
          <p:cNvSpPr/>
          <p:nvPr/>
        </p:nvSpPr>
        <p:spPr>
          <a:xfrm>
            <a:off x="225391" y="4005064"/>
            <a:ext cx="3471208" cy="276999"/>
          </a:xfrm>
          <a:prstGeom prst="rect">
            <a:avLst/>
          </a:prstGeom>
        </p:spPr>
        <p:txBody>
          <a:bodyPr wrap="none">
            <a:spAutoFit/>
          </a:bodyPr>
          <a:lstStyle/>
          <a:p>
            <a:pPr algn="ctr"/>
            <a:r>
              <a:rPr lang="es-MX" sz="1200" i="1" dirty="0"/>
              <a:t>Fuente: </a:t>
            </a:r>
            <a:r>
              <a:rPr lang="es-MX" sz="1200" b="1" i="1" dirty="0"/>
              <a:t>Barómetro global de la corrupción 2013 </a:t>
            </a:r>
            <a:r>
              <a:rPr lang="es-MX" sz="1200" i="1" dirty="0"/>
              <a:t>(TI)</a:t>
            </a:r>
          </a:p>
        </p:txBody>
      </p:sp>
    </p:spTree>
    <p:extLst>
      <p:ext uri="{BB962C8B-B14F-4D97-AF65-F5344CB8AC3E}">
        <p14:creationId xmlns:p14="http://schemas.microsoft.com/office/powerpoint/2010/main" val="336543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5</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Percepción de la corrupción</a:t>
            </a:r>
          </a:p>
        </p:txBody>
      </p:sp>
      <p:sp>
        <p:nvSpPr>
          <p:cNvPr id="7" name="Rectángulo 1"/>
          <p:cNvSpPr/>
          <p:nvPr/>
        </p:nvSpPr>
        <p:spPr>
          <a:xfrm>
            <a:off x="539552" y="980728"/>
            <a:ext cx="8064896" cy="723916"/>
          </a:xfrm>
          <a:prstGeom prst="rect">
            <a:avLst/>
          </a:prstGeom>
        </p:spPr>
        <p:txBody>
          <a:bodyPr wrap="square">
            <a:spAutoFit/>
          </a:bodyPr>
          <a:lstStyle/>
          <a:p>
            <a:pPr marL="342900" lvl="0" indent="-342900" algn="just">
              <a:lnSpc>
                <a:spcPct val="114000"/>
              </a:lnSpc>
              <a:spcAft>
                <a:spcPts val="600"/>
              </a:spcAft>
              <a:buFont typeface="Symbol" panose="05050102010706020507" pitchFamily="18" charset="2"/>
              <a:buChar char=""/>
              <a:tabLst>
                <a:tab pos="3771900" algn="l"/>
              </a:tabLst>
            </a:pPr>
            <a:r>
              <a:rPr lang="es-MX" b="1" dirty="0">
                <a:latin typeface="Arial" panose="020B0604020202020204" pitchFamily="34" charset="0"/>
                <a:ea typeface="Calibri" panose="020F0502020204030204" pitchFamily="34" charset="0"/>
                <a:cs typeface="Times New Roman" panose="02020603050405020304" pitchFamily="18" charset="0"/>
              </a:rPr>
              <a:t>En una escala de calificación de 0 a 10 donde 0 es nada y 10 es mucho, por favor dígame ¿Qué tanto confía en…? </a:t>
            </a:r>
            <a:r>
              <a:rPr lang="es-MX" sz="1400" b="1" i="1" dirty="0">
                <a:latin typeface="Arial" panose="020B0604020202020204" pitchFamily="34" charset="0"/>
                <a:ea typeface="Calibri" panose="020F0502020204030204" pitchFamily="34" charset="0"/>
                <a:cs typeface="Times New Roman" panose="02020603050405020304" pitchFamily="18" charset="0"/>
              </a:rPr>
              <a:t>(ENCUP 2012)</a:t>
            </a:r>
            <a:endParaRPr lang="es-MX" b="1" i="1"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8" name="13 Gráfico"/>
          <p:cNvGraphicFramePr/>
          <p:nvPr>
            <p:extLst/>
          </p:nvPr>
        </p:nvGraphicFramePr>
        <p:xfrm>
          <a:off x="179512" y="1848660"/>
          <a:ext cx="8759824" cy="4028612"/>
        </p:xfrm>
        <a:graphic>
          <a:graphicData uri="http://schemas.openxmlformats.org/drawingml/2006/chart">
            <c:chart xmlns:c="http://schemas.openxmlformats.org/drawingml/2006/chart" xmlns:r="http://schemas.openxmlformats.org/officeDocument/2006/relationships" r:id="rId3"/>
          </a:graphicData>
        </a:graphic>
      </p:graphicFrame>
      <p:sp>
        <p:nvSpPr>
          <p:cNvPr id="9" name="3 CuadroTexto"/>
          <p:cNvSpPr txBox="1"/>
          <p:nvPr/>
        </p:nvSpPr>
        <p:spPr>
          <a:xfrm>
            <a:off x="467544" y="6021288"/>
            <a:ext cx="8208912" cy="338554"/>
          </a:xfrm>
          <a:prstGeom prst="rect">
            <a:avLst/>
          </a:prstGeom>
          <a:noFill/>
        </p:spPr>
        <p:txBody>
          <a:bodyPr wrap="square" rtlCol="0">
            <a:spAutoFit/>
          </a:bodyPr>
          <a:lstStyle/>
          <a:p>
            <a:r>
              <a:rPr lang="es-MX" sz="1600" i="1" dirty="0"/>
              <a:t>* En 2003 y 2005 la pregunta se refería al “Congreso”, en lugar de “Diputados y senadores”.</a:t>
            </a:r>
            <a:endParaRPr lang="es-ES" sz="1600" i="1" dirty="0"/>
          </a:p>
        </p:txBody>
      </p: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381328"/>
            <a:ext cx="46021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4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99992" y="1749342"/>
            <a:ext cx="144016" cy="940528"/>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Marcador de número de diapositiva"/>
          <p:cNvSpPr>
            <a:spLocks noGrp="1"/>
          </p:cNvSpPr>
          <p:nvPr>
            <p:ph type="sldNum" sz="quarter" idx="12"/>
          </p:nvPr>
        </p:nvSpPr>
        <p:spPr/>
        <p:txBody>
          <a:bodyPr/>
          <a:lstStyle/>
          <a:p>
            <a:fld id="{B22EEE92-B417-4ACB-84B0-576613EB8781}" type="slidenum">
              <a:rPr lang="es-MX" smtClean="0"/>
              <a:t>6</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Costos de la corrupción</a:t>
            </a:r>
          </a:p>
        </p:txBody>
      </p:sp>
      <p:sp>
        <p:nvSpPr>
          <p:cNvPr id="7" name="1 Rectángulo"/>
          <p:cNvSpPr/>
          <p:nvPr/>
        </p:nvSpPr>
        <p:spPr>
          <a:xfrm>
            <a:off x="251520" y="980728"/>
            <a:ext cx="8712968" cy="523220"/>
          </a:xfrm>
          <a:prstGeom prst="rect">
            <a:avLst/>
          </a:prstGeom>
        </p:spPr>
        <p:txBody>
          <a:bodyPr wrap="square">
            <a:spAutoFit/>
          </a:bodyPr>
          <a:lstStyle/>
          <a:p>
            <a:pPr lvl="0" algn="ctr" fontAlgn="base">
              <a:spcBef>
                <a:spcPct val="20000"/>
              </a:spcBef>
              <a:spcAft>
                <a:spcPct val="0"/>
              </a:spcAft>
              <a:buClr>
                <a:schemeClr val="hlink"/>
              </a:buClr>
              <a:buSzPct val="70000"/>
            </a:pPr>
            <a:r>
              <a:rPr kumimoji="1" lang="es-MX" sz="2800" b="1" cap="small" dirty="0">
                <a:solidFill>
                  <a:srgbClr val="C00000"/>
                </a:solidFill>
                <a:cs typeface="Arial" panose="020B0604020202020204" pitchFamily="34" charset="0"/>
              </a:rPr>
              <a:t>Corrupción vs PIB</a:t>
            </a:r>
            <a:endParaRPr kumimoji="1" lang="es-ES" sz="2800" b="1" cap="small" dirty="0">
              <a:solidFill>
                <a:srgbClr val="C00000"/>
              </a:solidFill>
              <a:cs typeface="Arial" panose="020B0604020202020204" pitchFamily="34" charset="0"/>
            </a:endParaRPr>
          </a:p>
        </p:txBody>
      </p:sp>
      <p:sp>
        <p:nvSpPr>
          <p:cNvPr id="8" name="Rectángulo 1"/>
          <p:cNvSpPr/>
          <p:nvPr/>
        </p:nvSpPr>
        <p:spPr>
          <a:xfrm>
            <a:off x="683568" y="1628800"/>
            <a:ext cx="2664296" cy="1160318"/>
          </a:xfrm>
          <a:prstGeom prst="rect">
            <a:avLst/>
          </a:prstGeom>
        </p:spPr>
        <p:txBody>
          <a:bodyPr wrap="square">
            <a:spAutoFit/>
          </a:bodyPr>
          <a:lstStyle/>
          <a:p>
            <a:pPr marL="342900" lvl="0" indent="-342900" algn="just">
              <a:lnSpc>
                <a:spcPct val="110000"/>
              </a:lnSpc>
              <a:spcAft>
                <a:spcPts val="600"/>
              </a:spcAft>
              <a:buFont typeface="Symbol" panose="05050102010706020507" pitchFamily="18" charset="2"/>
              <a:buChar char=""/>
            </a:pPr>
            <a:r>
              <a:rPr lang="es-MX" b="1" dirty="0">
                <a:ea typeface="Calibri" panose="020F0502020204030204" pitchFamily="34" charset="0"/>
                <a:cs typeface="Times New Roman" panose="02020603050405020304" pitchFamily="18" charset="0"/>
              </a:rPr>
              <a:t>Banco de México</a:t>
            </a:r>
          </a:p>
          <a:p>
            <a:pPr marL="342900" lvl="0" indent="-342900" algn="just">
              <a:lnSpc>
                <a:spcPct val="110000"/>
              </a:lnSpc>
              <a:spcAft>
                <a:spcPts val="600"/>
              </a:spcAft>
              <a:buFont typeface="Symbol" panose="05050102010706020507" pitchFamily="18" charset="2"/>
              <a:buChar char=""/>
            </a:pPr>
            <a:r>
              <a:rPr lang="es-MX" b="1" dirty="0">
                <a:ea typeface="Calibri" panose="020F0502020204030204" pitchFamily="34" charset="0"/>
                <a:cs typeface="Times New Roman" panose="02020603050405020304" pitchFamily="18" charset="0"/>
              </a:rPr>
              <a:t>Banco Mundial</a:t>
            </a:r>
          </a:p>
          <a:p>
            <a:pPr marL="342900" lvl="0" indent="-342900" algn="just">
              <a:lnSpc>
                <a:spcPct val="110000"/>
              </a:lnSpc>
              <a:spcAft>
                <a:spcPts val="600"/>
              </a:spcAft>
              <a:buFont typeface="Symbol" panose="05050102010706020507" pitchFamily="18" charset="2"/>
              <a:buChar char=""/>
            </a:pPr>
            <a:r>
              <a:rPr lang="es-MX" b="1" dirty="0">
                <a:ea typeface="Calibri" panose="020F0502020204030204" pitchFamily="34" charset="0"/>
                <a:cs typeface="Times New Roman" panose="02020603050405020304" pitchFamily="18" charset="0"/>
              </a:rPr>
              <a:t>FORBES</a:t>
            </a:r>
          </a:p>
        </p:txBody>
      </p:sp>
      <p:graphicFrame>
        <p:nvGraphicFramePr>
          <p:cNvPr id="11" name="2 Gráfico"/>
          <p:cNvGraphicFramePr/>
          <p:nvPr>
            <p:extLst/>
          </p:nvPr>
        </p:nvGraphicFramePr>
        <p:xfrm>
          <a:off x="107504" y="4471088"/>
          <a:ext cx="4680520" cy="1870728"/>
        </p:xfrm>
        <a:graphic>
          <a:graphicData uri="http://schemas.openxmlformats.org/drawingml/2006/chart">
            <c:chart xmlns:c="http://schemas.openxmlformats.org/drawingml/2006/chart" xmlns:r="http://schemas.openxmlformats.org/officeDocument/2006/relationships" r:id="rId3"/>
          </a:graphicData>
        </a:graphic>
      </p:graphicFrame>
      <p:sp>
        <p:nvSpPr>
          <p:cNvPr id="12" name="3 CuadroTexto"/>
          <p:cNvSpPr txBox="1"/>
          <p:nvPr/>
        </p:nvSpPr>
        <p:spPr>
          <a:xfrm>
            <a:off x="107504" y="3717032"/>
            <a:ext cx="4392488" cy="646331"/>
          </a:xfrm>
          <a:prstGeom prst="rect">
            <a:avLst/>
          </a:prstGeom>
          <a:noFill/>
        </p:spPr>
        <p:txBody>
          <a:bodyPr wrap="square" rtlCol="0">
            <a:spAutoFit/>
          </a:bodyPr>
          <a:lstStyle/>
          <a:p>
            <a:pPr algn="ctr"/>
            <a:r>
              <a:rPr lang="es-MX" b="1" dirty="0">
                <a:solidFill>
                  <a:srgbClr val="C00000"/>
                </a:solidFill>
              </a:rPr>
              <a:t>Motivos por los que se corrompen las empresas*</a:t>
            </a:r>
          </a:p>
        </p:txBody>
      </p:sp>
      <p:graphicFrame>
        <p:nvGraphicFramePr>
          <p:cNvPr id="13" name="12 Gráfico"/>
          <p:cNvGraphicFramePr/>
          <p:nvPr>
            <p:extLst/>
          </p:nvPr>
        </p:nvGraphicFramePr>
        <p:xfrm>
          <a:off x="4751512" y="4471089"/>
          <a:ext cx="4262313" cy="1870728"/>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4932040" y="3717032"/>
            <a:ext cx="4176464" cy="646331"/>
          </a:xfrm>
          <a:prstGeom prst="rect">
            <a:avLst/>
          </a:prstGeom>
          <a:noFill/>
        </p:spPr>
        <p:txBody>
          <a:bodyPr wrap="square" rtlCol="0">
            <a:spAutoFit/>
          </a:bodyPr>
          <a:lstStyle/>
          <a:p>
            <a:pPr algn="ctr"/>
            <a:r>
              <a:rPr lang="es-MX" b="1" dirty="0">
                <a:solidFill>
                  <a:schemeClr val="accent2">
                    <a:lumMod val="50000"/>
                  </a:schemeClr>
                </a:solidFill>
              </a:rPr>
              <a:t>A qué nivel de gobierno se destinan los pagos*</a:t>
            </a:r>
          </a:p>
        </p:txBody>
      </p:sp>
      <p:sp>
        <p:nvSpPr>
          <p:cNvPr id="15" name="Flecha derecha 3"/>
          <p:cNvSpPr/>
          <p:nvPr/>
        </p:nvSpPr>
        <p:spPr>
          <a:xfrm>
            <a:off x="4491980" y="5075893"/>
            <a:ext cx="608011" cy="702416"/>
          </a:xfrm>
          <a:prstGeom prst="rightArrow">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uadroTexto"/>
          <p:cNvSpPr txBox="1"/>
          <p:nvPr/>
        </p:nvSpPr>
        <p:spPr>
          <a:xfrm>
            <a:off x="107504" y="6381328"/>
            <a:ext cx="6696744" cy="307777"/>
          </a:xfrm>
          <a:prstGeom prst="rect">
            <a:avLst/>
          </a:prstGeom>
          <a:noFill/>
        </p:spPr>
        <p:txBody>
          <a:bodyPr wrap="square" rtlCol="0">
            <a:spAutoFit/>
          </a:bodyPr>
          <a:lstStyle/>
          <a:p>
            <a:r>
              <a:rPr lang="es-MX" sz="1400" dirty="0">
                <a:solidFill>
                  <a:schemeClr val="accent2">
                    <a:lumMod val="50000"/>
                  </a:schemeClr>
                </a:solidFill>
              </a:rPr>
              <a:t>* Datos  de la </a:t>
            </a:r>
            <a:r>
              <a:rPr lang="es-MX" sz="1400" i="1" dirty="0">
                <a:solidFill>
                  <a:schemeClr val="accent2">
                    <a:lumMod val="50000"/>
                  </a:schemeClr>
                </a:solidFill>
              </a:rPr>
              <a:t>Encuesta de Fraude y Corrupción en México 2008</a:t>
            </a:r>
            <a:r>
              <a:rPr lang="es-MX" sz="1400" dirty="0">
                <a:solidFill>
                  <a:schemeClr val="accent2">
                    <a:lumMod val="50000"/>
                  </a:schemeClr>
                </a:solidFill>
              </a:rPr>
              <a:t>, realizada por KPMG</a:t>
            </a:r>
          </a:p>
        </p:txBody>
      </p:sp>
      <p:sp>
        <p:nvSpPr>
          <p:cNvPr id="17" name="Flecha derecha 3"/>
          <p:cNvSpPr/>
          <p:nvPr/>
        </p:nvSpPr>
        <p:spPr>
          <a:xfrm>
            <a:off x="3035897" y="1749343"/>
            <a:ext cx="1608111" cy="940527"/>
          </a:xfrm>
          <a:prstGeom prst="rightArrow">
            <a:avLst>
              <a:gd name="adj1" fmla="val 60127"/>
              <a:gd name="adj2" fmla="val 47975"/>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Coinciden</a:t>
            </a:r>
          </a:p>
        </p:txBody>
      </p:sp>
      <p:sp>
        <p:nvSpPr>
          <p:cNvPr id="18" name="Rectángulo 1"/>
          <p:cNvSpPr/>
          <p:nvPr/>
        </p:nvSpPr>
        <p:spPr>
          <a:xfrm>
            <a:off x="4788024" y="1719858"/>
            <a:ext cx="3847012" cy="1006429"/>
          </a:xfrm>
          <a:prstGeom prst="rect">
            <a:avLst/>
          </a:prstGeom>
        </p:spPr>
        <p:txBody>
          <a:bodyPr wrap="square">
            <a:spAutoFit/>
          </a:bodyPr>
          <a:lstStyle/>
          <a:p>
            <a:pPr lvl="0" algn="just">
              <a:lnSpc>
                <a:spcPct val="110000"/>
              </a:lnSpc>
              <a:spcAft>
                <a:spcPts val="600"/>
              </a:spcAft>
            </a:pPr>
            <a:r>
              <a:rPr lang="es-MX" b="1" dirty="0">
                <a:ea typeface="Calibri" panose="020F0502020204030204" pitchFamily="34" charset="0"/>
                <a:cs typeface="Times New Roman" panose="02020603050405020304" pitchFamily="18" charset="0"/>
              </a:rPr>
              <a:t>Costo de la corrupción es del 9% del PIB en México</a:t>
            </a:r>
            <a:r>
              <a:rPr lang="es-MX" dirty="0">
                <a:ea typeface="Calibri" panose="020F0502020204030204" pitchFamily="34" charset="0"/>
                <a:cs typeface="Times New Roman" panose="02020603050405020304" pitchFamily="18" charset="0"/>
              </a:rPr>
              <a:t>, que equivale a más de 1.5 billones de pesos anuales.</a:t>
            </a:r>
            <a:endParaRPr lang="es-MX" sz="1400" dirty="0">
              <a:ea typeface="Calibri" panose="020F0502020204030204" pitchFamily="34" charset="0"/>
              <a:cs typeface="Times New Roman" panose="02020603050405020304" pitchFamily="18" charset="0"/>
            </a:endParaRPr>
          </a:p>
        </p:txBody>
      </p:sp>
      <p:sp>
        <p:nvSpPr>
          <p:cNvPr id="19" name="Rectángulo 1"/>
          <p:cNvSpPr/>
          <p:nvPr/>
        </p:nvSpPr>
        <p:spPr>
          <a:xfrm>
            <a:off x="611560" y="2907577"/>
            <a:ext cx="7951468" cy="701731"/>
          </a:xfrm>
          <a:prstGeom prst="rect">
            <a:avLst/>
          </a:prstGeom>
        </p:spPr>
        <p:txBody>
          <a:bodyPr wrap="square">
            <a:spAutoFit/>
          </a:bodyPr>
          <a:lstStyle/>
          <a:p>
            <a:pPr lvl="0" algn="just">
              <a:lnSpc>
                <a:spcPct val="110000"/>
              </a:lnSpc>
              <a:spcAft>
                <a:spcPts val="600"/>
              </a:spcAft>
            </a:pPr>
            <a:r>
              <a:rPr lang="es-MX" dirty="0">
                <a:ea typeface="Calibri" panose="020F0502020204030204" pitchFamily="34" charset="0"/>
                <a:cs typeface="Times New Roman" panose="02020603050405020304" pitchFamily="18" charset="0"/>
              </a:rPr>
              <a:t>Como dato comparativo, el gasto reciente destinado a la educación es de entre el 5 y 6 porciento del PIB.</a:t>
            </a:r>
            <a:endParaRPr lang="es-MX"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7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7</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Costos de la corrupción</a:t>
            </a:r>
          </a:p>
        </p:txBody>
      </p:sp>
      <p:graphicFrame>
        <p:nvGraphicFramePr>
          <p:cNvPr id="2" name="Tabla 1"/>
          <p:cNvGraphicFramePr>
            <a:graphicFrameLocks noGrp="1"/>
          </p:cNvGraphicFramePr>
          <p:nvPr>
            <p:extLst/>
          </p:nvPr>
        </p:nvGraphicFramePr>
        <p:xfrm>
          <a:off x="292940" y="1268760"/>
          <a:ext cx="8527532" cy="1662013"/>
        </p:xfrm>
        <a:graphic>
          <a:graphicData uri="http://schemas.openxmlformats.org/drawingml/2006/table">
            <a:tbl>
              <a:tblPr firstRow="1" bandRow="1">
                <a:tableStyleId>{21E4AEA4-8DFA-4A89-87EB-49C32662AFE0}</a:tableStyleId>
              </a:tblPr>
              <a:tblGrid>
                <a:gridCol w="1427139">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2203849">
                  <a:extLst>
                    <a:ext uri="{9D8B030D-6E8A-4147-A177-3AD203B41FA5}">
                      <a16:colId xmlns:a16="http://schemas.microsoft.com/office/drawing/2014/main" val="20002"/>
                    </a:ext>
                  </a:extLst>
                </a:gridCol>
              </a:tblGrid>
              <a:tr h="493149">
                <a:tc>
                  <a:txBody>
                    <a:bodyPr/>
                    <a:lstStyle/>
                    <a:p>
                      <a:pPr algn="ctr"/>
                      <a:r>
                        <a:rPr lang="es-MX" dirty="0"/>
                        <a:t>% población mexicana</a:t>
                      </a:r>
                    </a:p>
                  </a:txBody>
                  <a:tcPr anchor="ctr"/>
                </a:tc>
                <a:tc>
                  <a:txBody>
                    <a:bodyPr/>
                    <a:lstStyle/>
                    <a:p>
                      <a:pPr algn="ctr"/>
                      <a:r>
                        <a:rPr lang="es-MX" dirty="0"/>
                        <a:t>Concepto</a:t>
                      </a:r>
                    </a:p>
                  </a:txBody>
                  <a:tcPr anchor="ctr"/>
                </a:tc>
                <a:tc>
                  <a:txBody>
                    <a:bodyPr/>
                    <a:lstStyle/>
                    <a:p>
                      <a:pPr algn="ctr"/>
                      <a:r>
                        <a:rPr lang="es-MX" dirty="0"/>
                        <a:t>Fuente</a:t>
                      </a:r>
                    </a:p>
                  </a:txBody>
                  <a:tcPr anchor="ctr"/>
                </a:tc>
                <a:extLst>
                  <a:ext uri="{0D108BD9-81ED-4DB2-BD59-A6C34878D82A}">
                    <a16:rowId xmlns:a16="http://schemas.microsoft.com/office/drawing/2014/main" val="10000"/>
                  </a:ext>
                </a:extLst>
              </a:tr>
              <a:tr h="381853">
                <a:tc>
                  <a:txBody>
                    <a:bodyPr/>
                    <a:lstStyle/>
                    <a:p>
                      <a:pPr algn="ctr"/>
                      <a:r>
                        <a:rPr lang="es-MX" dirty="0"/>
                        <a:t>61%</a:t>
                      </a:r>
                    </a:p>
                  </a:txBody>
                  <a:tcPr anchor="ctr"/>
                </a:tc>
                <a:tc>
                  <a:txBody>
                    <a:bodyPr/>
                    <a:lstStyle/>
                    <a:p>
                      <a:pPr algn="l"/>
                      <a:r>
                        <a:rPr lang="es-MX" dirty="0"/>
                        <a:t>Aceptó haber pagado una “mordida” a la policía</a:t>
                      </a:r>
                    </a:p>
                  </a:txBody>
                  <a:tcPr anchor="ctr"/>
                </a:tc>
                <a:tc rowSpan="2">
                  <a:txBody>
                    <a:bodyPr/>
                    <a:lstStyle/>
                    <a:p>
                      <a:pPr algn="ctr"/>
                      <a:r>
                        <a:rPr lang="es-MX" dirty="0"/>
                        <a:t>Barómetro global de la corrupción 2013 (TI)</a:t>
                      </a:r>
                    </a:p>
                  </a:txBody>
                  <a:tcPr anchor="ctr"/>
                </a:tc>
                <a:extLst>
                  <a:ext uri="{0D108BD9-81ED-4DB2-BD59-A6C34878D82A}">
                    <a16:rowId xmlns:a16="http://schemas.microsoft.com/office/drawing/2014/main" val="10001"/>
                  </a:ext>
                </a:extLst>
              </a:tr>
              <a:tr h="493149">
                <a:tc>
                  <a:txBody>
                    <a:bodyPr/>
                    <a:lstStyle/>
                    <a:p>
                      <a:pPr algn="ctr"/>
                      <a:r>
                        <a:rPr lang="es-MX" dirty="0"/>
                        <a:t>55%</a:t>
                      </a:r>
                    </a:p>
                  </a:txBody>
                  <a:tcPr anchor="ctr"/>
                </a:tc>
                <a:tc>
                  <a:txBody>
                    <a:bodyPr/>
                    <a:lstStyle/>
                    <a:p>
                      <a:pPr algn="l"/>
                      <a:r>
                        <a:rPr lang="es-MX" dirty="0"/>
                        <a:t>Aceptó</a:t>
                      </a:r>
                      <a:r>
                        <a:rPr lang="es-MX" baseline="0" dirty="0"/>
                        <a:t> haber pagado algún soborno a las instituciones que imparten justicia</a:t>
                      </a:r>
                      <a:endParaRPr lang="es-MX" dirty="0"/>
                    </a:p>
                  </a:txBody>
                  <a:tcPr anchor="ctr"/>
                </a:tc>
                <a:tc vMerge="1">
                  <a:txBody>
                    <a:bodyPr/>
                    <a:lstStyle/>
                    <a:p>
                      <a:endParaRPr lang="es-MX" dirty="0"/>
                    </a:p>
                  </a:txBody>
                  <a:tcPr/>
                </a:tc>
                <a:extLst>
                  <a:ext uri="{0D108BD9-81ED-4DB2-BD59-A6C34878D82A}">
                    <a16:rowId xmlns:a16="http://schemas.microsoft.com/office/drawing/2014/main" val="10002"/>
                  </a:ext>
                </a:extLst>
              </a:tr>
            </a:tbl>
          </a:graphicData>
        </a:graphic>
      </p:graphicFrame>
      <p:graphicFrame>
        <p:nvGraphicFramePr>
          <p:cNvPr id="5" name="Tabla 4"/>
          <p:cNvGraphicFramePr>
            <a:graphicFrameLocks noGrp="1"/>
          </p:cNvGraphicFramePr>
          <p:nvPr>
            <p:extLst/>
          </p:nvPr>
        </p:nvGraphicFramePr>
        <p:xfrm>
          <a:off x="292940" y="3429000"/>
          <a:ext cx="8527532" cy="3200400"/>
        </p:xfrm>
        <a:graphic>
          <a:graphicData uri="http://schemas.openxmlformats.org/drawingml/2006/table">
            <a:tbl>
              <a:tblPr firstRow="1" bandRow="1">
                <a:tableStyleId>{5C22544A-7EE6-4342-B048-85BDC9FD1C3A}</a:tableStyleId>
              </a:tblPr>
              <a:tblGrid>
                <a:gridCol w="4810722">
                  <a:extLst>
                    <a:ext uri="{9D8B030D-6E8A-4147-A177-3AD203B41FA5}">
                      <a16:colId xmlns:a16="http://schemas.microsoft.com/office/drawing/2014/main" val="20000"/>
                    </a:ext>
                  </a:extLst>
                </a:gridCol>
                <a:gridCol w="1858405">
                  <a:extLst>
                    <a:ext uri="{9D8B030D-6E8A-4147-A177-3AD203B41FA5}">
                      <a16:colId xmlns:a16="http://schemas.microsoft.com/office/drawing/2014/main" val="20001"/>
                    </a:ext>
                  </a:extLst>
                </a:gridCol>
                <a:gridCol w="1858405">
                  <a:extLst>
                    <a:ext uri="{9D8B030D-6E8A-4147-A177-3AD203B41FA5}">
                      <a16:colId xmlns:a16="http://schemas.microsoft.com/office/drawing/2014/main" val="20002"/>
                    </a:ext>
                  </a:extLst>
                </a:gridCol>
              </a:tblGrid>
              <a:tr h="312721">
                <a:tc>
                  <a:txBody>
                    <a:bodyPr/>
                    <a:lstStyle/>
                    <a:p>
                      <a:pPr algn="ctr"/>
                      <a:r>
                        <a:rPr lang="es-MX" dirty="0"/>
                        <a:t>Concepto</a:t>
                      </a:r>
                    </a:p>
                  </a:txBody>
                  <a:tcPr anchor="ctr"/>
                </a:tc>
                <a:tc>
                  <a:txBody>
                    <a:bodyPr/>
                    <a:lstStyle/>
                    <a:p>
                      <a:pPr algn="ctr"/>
                      <a:r>
                        <a:rPr lang="es-MX" dirty="0"/>
                        <a:t>Costo</a:t>
                      </a:r>
                    </a:p>
                  </a:txBody>
                  <a:tcPr anchor="ctr"/>
                </a:tc>
                <a:tc>
                  <a:txBody>
                    <a:bodyPr/>
                    <a:lstStyle/>
                    <a:p>
                      <a:pPr algn="ctr"/>
                      <a:r>
                        <a:rPr lang="es-MX" dirty="0"/>
                        <a:t>Fuente</a:t>
                      </a:r>
                    </a:p>
                  </a:txBody>
                  <a:tcPr anchor="ctr"/>
                </a:tc>
                <a:extLst>
                  <a:ext uri="{0D108BD9-81ED-4DB2-BD59-A6C34878D82A}">
                    <a16:rowId xmlns:a16="http://schemas.microsoft.com/office/drawing/2014/main" val="10000"/>
                  </a:ext>
                </a:extLst>
              </a:tr>
              <a:tr h="547261">
                <a:tc>
                  <a:txBody>
                    <a:bodyPr/>
                    <a:lstStyle/>
                    <a:p>
                      <a:r>
                        <a:rPr lang="es-MX" dirty="0">
                          <a:ea typeface="Calibri" panose="020F0502020204030204" pitchFamily="34" charset="0"/>
                          <a:cs typeface="Times New Roman" panose="02020603050405020304" pitchFamily="18" charset="0"/>
                        </a:rPr>
                        <a:t>Costo promedio de una mordida para los hogares mexicanos </a:t>
                      </a:r>
                      <a:endParaRPr lang="es-MX" dirty="0"/>
                    </a:p>
                  </a:txBody>
                  <a:tcPr/>
                </a:tc>
                <a:tc>
                  <a:txBody>
                    <a:bodyPr/>
                    <a:lstStyle/>
                    <a:p>
                      <a:pPr algn="ctr"/>
                      <a:r>
                        <a:rPr lang="es-MX" dirty="0"/>
                        <a:t>165 pesos</a:t>
                      </a:r>
                    </a:p>
                  </a:txBody>
                  <a:tcPr anchor="ctr"/>
                </a:tc>
                <a:tc rowSpan="4">
                  <a:txBody>
                    <a:bodyPr/>
                    <a:lstStyle/>
                    <a:p>
                      <a:pPr algn="ctr"/>
                      <a:r>
                        <a:rPr lang="es-MX" dirty="0"/>
                        <a:t>Transparencia Mexicana</a:t>
                      </a:r>
                    </a:p>
                  </a:txBody>
                  <a:tcPr anchor="ctr"/>
                </a:tc>
                <a:extLst>
                  <a:ext uri="{0D108BD9-81ED-4DB2-BD59-A6C34878D82A}">
                    <a16:rowId xmlns:a16="http://schemas.microsoft.com/office/drawing/2014/main" val="10001"/>
                  </a:ext>
                </a:extLst>
              </a:tr>
              <a:tr h="781801">
                <a:tc>
                  <a:txBody>
                    <a:bodyPr/>
                    <a:lstStyle/>
                    <a:p>
                      <a:r>
                        <a:rPr lang="es-MX" dirty="0"/>
                        <a:t>Costo para acceder o facilitar algunos trámites o servicios básicos en las entidades federativas y en la federación</a:t>
                      </a:r>
                    </a:p>
                  </a:txBody>
                  <a:tcPr/>
                </a:tc>
                <a:tc>
                  <a:txBody>
                    <a:bodyPr/>
                    <a:lstStyle/>
                    <a:p>
                      <a:pPr algn="ctr"/>
                      <a:r>
                        <a:rPr lang="es-MX" dirty="0"/>
                        <a:t>32 mil millones de pesos al año</a:t>
                      </a:r>
                    </a:p>
                  </a:txBody>
                  <a:tcPr anchor="ctr"/>
                </a:tc>
                <a:tc vMerge="1">
                  <a:txBody>
                    <a:bodyPr/>
                    <a:lstStyle/>
                    <a:p>
                      <a:pPr algn="ctr"/>
                      <a:endParaRPr lang="es-MX" dirty="0"/>
                    </a:p>
                  </a:txBody>
                  <a:tcPr anchor="ctr"/>
                </a:tc>
                <a:extLst>
                  <a:ext uri="{0D108BD9-81ED-4DB2-BD59-A6C34878D82A}">
                    <a16:rowId xmlns:a16="http://schemas.microsoft.com/office/drawing/2014/main" val="10002"/>
                  </a:ext>
                </a:extLst>
              </a:tr>
              <a:tr h="547261">
                <a:tc>
                  <a:txBody>
                    <a:bodyPr/>
                    <a:lstStyle/>
                    <a:p>
                      <a:r>
                        <a:rPr lang="es-MX" dirty="0"/>
                        <a:t>Los hogares mexicanos</a:t>
                      </a:r>
                      <a:r>
                        <a:rPr lang="es-MX" baseline="0" dirty="0"/>
                        <a:t> destinan para facilitar trámites y servicios un porcentaje de:</a:t>
                      </a:r>
                      <a:endParaRPr lang="es-MX" dirty="0"/>
                    </a:p>
                  </a:txBody>
                  <a:tcPr/>
                </a:tc>
                <a:tc>
                  <a:txBody>
                    <a:bodyPr/>
                    <a:lstStyle/>
                    <a:p>
                      <a:pPr algn="ctr"/>
                      <a:r>
                        <a:rPr lang="es-MX" dirty="0"/>
                        <a:t>14%</a:t>
                      </a:r>
                    </a:p>
                  </a:txBody>
                  <a:tcPr anchor="ctr"/>
                </a:tc>
                <a:tc vMerge="1">
                  <a:txBody>
                    <a:bodyPr/>
                    <a:lstStyle/>
                    <a:p>
                      <a:pPr algn="ctr"/>
                      <a:endParaRPr lang="es-MX" dirty="0"/>
                    </a:p>
                  </a:txBody>
                  <a:tcPr anchor="ctr"/>
                </a:tc>
                <a:extLst>
                  <a:ext uri="{0D108BD9-81ED-4DB2-BD59-A6C34878D82A}">
                    <a16:rowId xmlns:a16="http://schemas.microsoft.com/office/drawing/2014/main" val="10003"/>
                  </a:ext>
                </a:extLst>
              </a:tr>
              <a:tr h="547261">
                <a:tc>
                  <a:txBody>
                    <a:bodyPr/>
                    <a:lstStyle/>
                    <a:p>
                      <a:r>
                        <a:rPr lang="es-MX" dirty="0"/>
                        <a:t>Para los hogares con un ingreso de 1 salario mínimo, este costo representa un:</a:t>
                      </a:r>
                    </a:p>
                  </a:txBody>
                  <a:tcPr/>
                </a:tc>
                <a:tc>
                  <a:txBody>
                    <a:bodyPr/>
                    <a:lstStyle/>
                    <a:p>
                      <a:pPr algn="ctr"/>
                      <a:r>
                        <a:rPr lang="es-MX" dirty="0"/>
                        <a:t>33%</a:t>
                      </a:r>
                    </a:p>
                  </a:txBody>
                  <a:tcPr anchor="ctr"/>
                </a:tc>
                <a:tc vMerge="1">
                  <a:txBody>
                    <a:bodyPr/>
                    <a:lstStyle/>
                    <a:p>
                      <a:pPr algn="ctr"/>
                      <a:endParaRPr lang="es-MX"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507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8</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Opacidad vs inversión</a:t>
            </a:r>
          </a:p>
        </p:txBody>
      </p:sp>
      <p:pic>
        <p:nvPicPr>
          <p:cNvPr id="5" name="Picture 1"/>
          <p:cNvPicPr>
            <a:picLocks noChangeAspect="1" noChangeArrowheads="1"/>
          </p:cNvPicPr>
          <p:nvPr/>
        </p:nvPicPr>
        <p:blipFill>
          <a:blip r:embed="rId3" cstate="print"/>
          <a:srcRect/>
          <a:stretch>
            <a:fillRect/>
          </a:stretch>
        </p:blipFill>
        <p:spPr bwMode="auto">
          <a:xfrm>
            <a:off x="323528" y="3933056"/>
            <a:ext cx="5019399" cy="2863219"/>
          </a:xfrm>
          <a:prstGeom prst="rect">
            <a:avLst/>
          </a:prstGeom>
          <a:noFill/>
          <a:ln w="9525">
            <a:noFill/>
            <a:miter lim="800000"/>
            <a:headEnd/>
            <a:tailEnd/>
          </a:ln>
        </p:spPr>
      </p:pic>
      <p:sp>
        <p:nvSpPr>
          <p:cNvPr id="7" name="4 Rectángulo"/>
          <p:cNvSpPr/>
          <p:nvPr/>
        </p:nvSpPr>
        <p:spPr>
          <a:xfrm>
            <a:off x="5436096" y="4365104"/>
            <a:ext cx="3528392" cy="1631216"/>
          </a:xfrm>
          <a:prstGeom prst="rect">
            <a:avLst/>
          </a:prstGeom>
        </p:spPr>
        <p:txBody>
          <a:bodyPr wrap="square">
            <a:spAutoFit/>
          </a:bodyPr>
          <a:lstStyle/>
          <a:p>
            <a:pPr lvl="0" algn="just" fontAlgn="base">
              <a:spcBef>
                <a:spcPct val="0"/>
              </a:spcBef>
              <a:spcAft>
                <a:spcPct val="0"/>
              </a:spcAft>
            </a:pPr>
            <a:r>
              <a:rPr lang="es-MX" sz="2000" b="1" i="1" dirty="0">
                <a:solidFill>
                  <a:srgbClr val="000000"/>
                </a:solidFill>
                <a:ea typeface="Calibri" pitchFamily="34" charset="0"/>
                <a:cs typeface="Arial" panose="020B0604020202020204" pitchFamily="34" charset="0"/>
              </a:rPr>
              <a:t>Por cada aumento de 1 punto en la opacidad, la inversión extranjera directa como porcentaje del PIB disminuye en 0.15 puntos porcentuales.</a:t>
            </a:r>
            <a:endParaRPr lang="es-MX" sz="2000" dirty="0">
              <a:cs typeface="Arial" pitchFamily="34" charset="0"/>
            </a:endParaRPr>
          </a:p>
        </p:txBody>
      </p:sp>
      <p:sp>
        <p:nvSpPr>
          <p:cNvPr id="8" name="4 Rectángulo"/>
          <p:cNvSpPr/>
          <p:nvPr/>
        </p:nvSpPr>
        <p:spPr>
          <a:xfrm>
            <a:off x="251520" y="1052736"/>
            <a:ext cx="8712968" cy="2592633"/>
          </a:xfrm>
          <a:prstGeom prst="rect">
            <a:avLst/>
          </a:prstGeom>
        </p:spPr>
        <p:txBody>
          <a:bodyPr wrap="square">
            <a:spAutoFit/>
          </a:bodyPr>
          <a:lstStyle/>
          <a:p>
            <a:pPr marL="273050" indent="-273050" algn="just">
              <a:lnSpc>
                <a:spcPct val="114000"/>
              </a:lnSpc>
              <a:spcAft>
                <a:spcPts val="1200"/>
              </a:spcAft>
              <a:buFont typeface="Calibri" pitchFamily="34" charset="0"/>
              <a:buChar char="→"/>
            </a:pPr>
            <a:r>
              <a:rPr lang="es-MX" u="sng" dirty="0">
                <a:cs typeface="Arial" panose="020B0604020202020204" pitchFamily="34" charset="0"/>
              </a:rPr>
              <a:t>Un crecimiento más lento del PIB se correlaciona con niveles de opacidad altos</a:t>
            </a:r>
            <a:r>
              <a:rPr lang="es-MX" dirty="0">
                <a:cs typeface="Arial" panose="020B0604020202020204" pitchFamily="34" charset="0"/>
              </a:rPr>
              <a:t>, al igual que otros factores, incluyendo una </a:t>
            </a:r>
            <a:r>
              <a:rPr lang="es-MX" u="sng" dirty="0">
                <a:cs typeface="Arial" panose="020B0604020202020204" pitchFamily="34" charset="0"/>
              </a:rPr>
              <a:t>disminución de la capacidad para atraer inversión extranjera directa</a:t>
            </a:r>
            <a:r>
              <a:rPr lang="es-MX" dirty="0">
                <a:cs typeface="Arial" panose="020B0604020202020204" pitchFamily="34" charset="0"/>
              </a:rPr>
              <a:t> (IED).</a:t>
            </a:r>
          </a:p>
          <a:p>
            <a:pPr marL="273050" indent="-273050" algn="just">
              <a:lnSpc>
                <a:spcPct val="114000"/>
              </a:lnSpc>
              <a:spcAft>
                <a:spcPts val="1200"/>
              </a:spcAft>
              <a:buFont typeface="Calibri" pitchFamily="34" charset="0"/>
              <a:buChar char="→"/>
            </a:pPr>
            <a:r>
              <a:rPr lang="es-MX" dirty="0">
                <a:cs typeface="Arial" panose="020B0604020202020204" pitchFamily="34" charset="0"/>
              </a:rPr>
              <a:t>La relación entre la opacidad y la IED es particularmente importante porque la IED desempeña el mismo papel en los países de mercados emergentes, que el capital de riesgo desempeña en los países desarrollados.</a:t>
            </a:r>
          </a:p>
          <a:p>
            <a:pPr marL="273050" indent="-273050" algn="just">
              <a:lnSpc>
                <a:spcPct val="114000"/>
              </a:lnSpc>
              <a:spcAft>
                <a:spcPts val="1200"/>
              </a:spcAft>
              <a:buFont typeface="Calibri" pitchFamily="34" charset="0"/>
              <a:buChar char="→"/>
            </a:pPr>
            <a:r>
              <a:rPr lang="es-MX" dirty="0">
                <a:cs typeface="Arial" panose="020B0604020202020204" pitchFamily="34" charset="0"/>
              </a:rPr>
              <a:t>Los países con altos niveles de opacidad salen perdiendo en este tipo de inversión.</a:t>
            </a:r>
          </a:p>
        </p:txBody>
      </p:sp>
    </p:spTree>
    <p:extLst>
      <p:ext uri="{BB962C8B-B14F-4D97-AF65-F5344CB8AC3E}">
        <p14:creationId xmlns:p14="http://schemas.microsoft.com/office/powerpoint/2010/main" val="45474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22EEE92-B417-4ACB-84B0-576613EB8781}" type="slidenum">
              <a:rPr lang="es-MX" smtClean="0"/>
              <a:t>9</a:t>
            </a:fld>
            <a:endParaRPr lang="es-MX"/>
          </a:p>
        </p:txBody>
      </p:sp>
      <p:sp>
        <p:nvSpPr>
          <p:cNvPr id="6" name="1 Título"/>
          <p:cNvSpPr txBox="1">
            <a:spLocks/>
          </p:cNvSpPr>
          <p:nvPr/>
        </p:nvSpPr>
        <p:spPr>
          <a:xfrm>
            <a:off x="1619672" y="202630"/>
            <a:ext cx="7231388" cy="634082"/>
          </a:xfrm>
          <a:prstGeom prst="rect">
            <a:avLst/>
          </a:prstGeom>
          <a:solidFill>
            <a:srgbClr val="7030A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cap="small" dirty="0">
                <a:solidFill>
                  <a:schemeClr val="bg1"/>
                </a:solidFill>
              </a:rPr>
              <a:t>Opacidad vs inversión</a:t>
            </a:r>
          </a:p>
        </p:txBody>
      </p:sp>
      <p:sp>
        <p:nvSpPr>
          <p:cNvPr id="8" name="4 Rectángulo"/>
          <p:cNvSpPr/>
          <p:nvPr/>
        </p:nvSpPr>
        <p:spPr>
          <a:xfrm>
            <a:off x="251520" y="1371514"/>
            <a:ext cx="8712968" cy="2057486"/>
          </a:xfrm>
          <a:prstGeom prst="rect">
            <a:avLst/>
          </a:prstGeom>
        </p:spPr>
        <p:txBody>
          <a:bodyPr wrap="square">
            <a:spAutoFit/>
          </a:bodyPr>
          <a:lstStyle/>
          <a:p>
            <a:pPr marL="360363" indent="-360363" algn="just">
              <a:lnSpc>
                <a:spcPct val="114000"/>
              </a:lnSpc>
              <a:spcAft>
                <a:spcPts val="1800"/>
              </a:spcAft>
              <a:buFont typeface="Calibri" pitchFamily="34" charset="0"/>
              <a:buChar char="→"/>
            </a:pPr>
            <a:r>
              <a:rPr lang="es-MX" sz="2000" dirty="0">
                <a:cs typeface="Arial" panose="020B0604020202020204" pitchFamily="34" charset="0"/>
              </a:rPr>
              <a:t>La opacidad limita los índices de crecimiento debido a los efectos de fricción que resultan del mal funcionamiento de las instituciones.</a:t>
            </a:r>
          </a:p>
          <a:p>
            <a:pPr marL="360363" indent="-360363" algn="just">
              <a:lnSpc>
                <a:spcPct val="114000"/>
              </a:lnSpc>
              <a:spcAft>
                <a:spcPts val="1800"/>
              </a:spcAft>
              <a:buFont typeface="Calibri" pitchFamily="34" charset="0"/>
              <a:buChar char="→"/>
            </a:pPr>
            <a:r>
              <a:rPr lang="es-MX" sz="2000" dirty="0">
                <a:cs typeface="Arial" panose="020B0604020202020204" pitchFamily="34" charset="0"/>
              </a:rPr>
              <a:t>Más que simplemente actuar como un freno para el crecimiento y el desarrollo, la opacidad también deprime la renta per cápita al desviar capital de usos más productivos.</a:t>
            </a:r>
          </a:p>
        </p:txBody>
      </p:sp>
      <p:pic>
        <p:nvPicPr>
          <p:cNvPr id="9" name="Picture 3"/>
          <p:cNvPicPr>
            <a:picLocks noChangeAspect="1" noChangeArrowheads="1"/>
          </p:cNvPicPr>
          <p:nvPr/>
        </p:nvPicPr>
        <p:blipFill>
          <a:blip r:embed="rId3" cstate="print"/>
          <a:srcRect/>
          <a:stretch>
            <a:fillRect/>
          </a:stretch>
        </p:blipFill>
        <p:spPr bwMode="auto">
          <a:xfrm>
            <a:off x="136348" y="3963802"/>
            <a:ext cx="4820404" cy="2683221"/>
          </a:xfrm>
          <a:prstGeom prst="rect">
            <a:avLst/>
          </a:prstGeom>
          <a:noFill/>
          <a:ln w="9525">
            <a:noFill/>
            <a:miter lim="800000"/>
            <a:headEnd/>
            <a:tailEnd/>
          </a:ln>
        </p:spPr>
      </p:pic>
      <p:sp>
        <p:nvSpPr>
          <p:cNvPr id="10" name="8 Rectángulo"/>
          <p:cNvSpPr/>
          <p:nvPr/>
        </p:nvSpPr>
        <p:spPr>
          <a:xfrm>
            <a:off x="4895428" y="4437112"/>
            <a:ext cx="4104456" cy="1495794"/>
          </a:xfrm>
          <a:prstGeom prst="rect">
            <a:avLst/>
          </a:prstGeom>
        </p:spPr>
        <p:txBody>
          <a:bodyPr wrap="square">
            <a:spAutoFit/>
          </a:bodyPr>
          <a:lstStyle/>
          <a:p>
            <a:pPr algn="just">
              <a:lnSpc>
                <a:spcPct val="114000"/>
              </a:lnSpc>
            </a:pPr>
            <a:r>
              <a:rPr lang="es-MX" sz="2000" b="1" dirty="0">
                <a:cs typeface="Arial" panose="020B0604020202020204" pitchFamily="34" charset="0"/>
              </a:rPr>
              <a:t>Por ejemplo, por cada aumento de 1 punto en la opacidad, el PIB per cápita disminuyó en 1,367 dólares en EE.UU.</a:t>
            </a:r>
          </a:p>
        </p:txBody>
      </p:sp>
    </p:spTree>
    <p:extLst>
      <p:ext uri="{BB962C8B-B14F-4D97-AF65-F5344CB8AC3E}">
        <p14:creationId xmlns:p14="http://schemas.microsoft.com/office/powerpoint/2010/main" val="30826601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10554</TotalTime>
  <Words>3235</Words>
  <Application>Microsoft Office PowerPoint</Application>
  <PresentationFormat>Presentación en pantalla (4:3)</PresentationFormat>
  <Paragraphs>307</Paragraphs>
  <Slides>28</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Blue Highway Linocut</vt:lpstr>
      <vt:lpstr>Calibri</vt:lpstr>
      <vt:lpstr>Helvetica</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edmundo.vazquez</dc:creator>
  <cp:lastModifiedBy>Jorge Barrera Reyes</cp:lastModifiedBy>
  <cp:revision>883</cp:revision>
  <cp:lastPrinted>2017-09-06T15:59:59Z</cp:lastPrinted>
  <dcterms:created xsi:type="dcterms:W3CDTF">2015-06-30T16:49:15Z</dcterms:created>
  <dcterms:modified xsi:type="dcterms:W3CDTF">2017-09-06T16:04:58Z</dcterms:modified>
</cp:coreProperties>
</file>