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83" r:id="rId3"/>
    <p:sldId id="284" r:id="rId4"/>
    <p:sldId id="285" r:id="rId5"/>
    <p:sldId id="286" r:id="rId6"/>
    <p:sldId id="287" r:id="rId7"/>
    <p:sldId id="288" r:id="rId8"/>
    <p:sldId id="300" r:id="rId9"/>
    <p:sldId id="289" r:id="rId10"/>
    <p:sldId id="290" r:id="rId11"/>
    <p:sldId id="291" r:id="rId12"/>
    <p:sldId id="292" r:id="rId13"/>
    <p:sldId id="293" r:id="rId14"/>
    <p:sldId id="294" r:id="rId15"/>
    <p:sldId id="295" r:id="rId16"/>
    <p:sldId id="296" r:id="rId17"/>
    <p:sldId id="297" r:id="rId18"/>
    <p:sldId id="302" r:id="rId19"/>
    <p:sldId id="303" r:id="rId20"/>
    <p:sldId id="306" r:id="rId21"/>
    <p:sldId id="305" r:id="rId22"/>
    <p:sldId id="301"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AA3B"/>
    <a:srgbClr val="D1C8A7"/>
    <a:srgbClr val="AE9F66"/>
    <a:srgbClr val="8F6615"/>
    <a:srgbClr val="AF7D19"/>
    <a:srgbClr val="C1B589"/>
    <a:srgbClr val="697965"/>
    <a:srgbClr val="A0AD9D"/>
    <a:srgbClr val="655B35"/>
    <a:srgbClr val="AD9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36"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2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D67D67-6823-48F8-A785-3908C3B515D0}" type="doc">
      <dgm:prSet loTypeId="urn:microsoft.com/office/officeart/2005/8/layout/cycle8" loCatId="cycle" qsTypeId="urn:microsoft.com/office/officeart/2005/8/quickstyle/3d3" qsCatId="3D" csTypeId="urn:microsoft.com/office/officeart/2005/8/colors/accent3_3" csCatId="accent3" phldr="1"/>
      <dgm:spPr/>
    </dgm:pt>
    <dgm:pt modelId="{F68BEC82-D27E-4363-8C80-17EAC76C325E}">
      <dgm:prSet phldrT="[Texto]" custT="1"/>
      <dgm:spPr/>
      <dgm:t>
        <a:bodyPr/>
        <a:lstStyle/>
        <a:p>
          <a:r>
            <a:rPr lang="es-MX" sz="1800" b="1" dirty="0" smtClean="0">
              <a:solidFill>
                <a:schemeClr val="tx1"/>
              </a:solidFill>
              <a:latin typeface="Arial" pitchFamily="34" charset="0"/>
              <a:cs typeface="Arial" pitchFamily="34" charset="0"/>
            </a:rPr>
            <a:t>300 a 1000 </a:t>
          </a:r>
          <a:r>
            <a:rPr lang="es-MX" sz="1800" dirty="0" smtClean="0">
              <a:solidFill>
                <a:schemeClr val="tx1"/>
              </a:solidFill>
              <a:latin typeface="Arial" pitchFamily="34" charset="0"/>
              <a:cs typeface="Arial" pitchFamily="34" charset="0"/>
            </a:rPr>
            <a:t>días de salario, fracciones III a IX del artículo 60</a:t>
          </a:r>
          <a:endParaRPr lang="es-MX" sz="1800" dirty="0">
            <a:solidFill>
              <a:schemeClr val="tx1"/>
            </a:solidFill>
            <a:latin typeface="Arial" pitchFamily="34" charset="0"/>
            <a:cs typeface="Arial" pitchFamily="34" charset="0"/>
          </a:endParaRPr>
        </a:p>
      </dgm:t>
    </dgm:pt>
    <dgm:pt modelId="{C963F605-44BB-4FB0-A569-A418332DA05E}" type="parTrans" cxnId="{9813FEB5-47D3-402B-AB20-C7706F81C105}">
      <dgm:prSet/>
      <dgm:spPr/>
      <dgm:t>
        <a:bodyPr/>
        <a:lstStyle/>
        <a:p>
          <a:endParaRPr lang="es-MX">
            <a:solidFill>
              <a:schemeClr val="tx1"/>
            </a:solidFill>
            <a:latin typeface="Arial" pitchFamily="34" charset="0"/>
            <a:cs typeface="Arial" pitchFamily="34" charset="0"/>
          </a:endParaRPr>
        </a:p>
      </dgm:t>
    </dgm:pt>
    <dgm:pt modelId="{6D387CC9-6F60-49CB-9FB6-585A651A196A}" type="sibTrans" cxnId="{9813FEB5-47D3-402B-AB20-C7706F81C105}">
      <dgm:prSet/>
      <dgm:spPr/>
      <dgm:t>
        <a:bodyPr/>
        <a:lstStyle/>
        <a:p>
          <a:endParaRPr lang="es-MX">
            <a:solidFill>
              <a:schemeClr val="tx1"/>
            </a:solidFill>
            <a:latin typeface="Arial" pitchFamily="34" charset="0"/>
            <a:cs typeface="Arial" pitchFamily="34" charset="0"/>
          </a:endParaRPr>
        </a:p>
      </dgm:t>
    </dgm:pt>
    <dgm:pt modelId="{B51AEE10-0389-4EB3-904A-B947FCC75E60}">
      <dgm:prSet phldrT="[Texto]" custT="1"/>
      <dgm:spPr/>
      <dgm:t>
        <a:bodyPr/>
        <a:lstStyle/>
        <a:p>
          <a:r>
            <a:rPr lang="es-MX" sz="1800" b="1" dirty="0" smtClean="0">
              <a:solidFill>
                <a:schemeClr val="tx1"/>
              </a:solidFill>
              <a:latin typeface="Arial" pitchFamily="34" charset="0"/>
              <a:cs typeface="Arial" pitchFamily="34" charset="0"/>
            </a:rPr>
            <a:t>1000 a 10,000 </a:t>
          </a:r>
          <a:r>
            <a:rPr lang="es-MX" sz="1800" dirty="0" smtClean="0">
              <a:solidFill>
                <a:schemeClr val="tx1"/>
              </a:solidFill>
              <a:latin typeface="Arial" pitchFamily="34" charset="0"/>
              <a:cs typeface="Arial" pitchFamily="34" charset="0"/>
            </a:rPr>
            <a:t>días de salario, fracciones X a XV del artículo 60</a:t>
          </a:r>
          <a:endParaRPr lang="es-MX" sz="1800" dirty="0">
            <a:solidFill>
              <a:schemeClr val="tx1"/>
            </a:solidFill>
            <a:latin typeface="Arial" pitchFamily="34" charset="0"/>
            <a:cs typeface="Arial" pitchFamily="34" charset="0"/>
          </a:endParaRPr>
        </a:p>
      </dgm:t>
    </dgm:pt>
    <dgm:pt modelId="{D7918868-4E32-4713-9484-6293BC53B321}" type="parTrans" cxnId="{BE8CB20E-D141-4F68-A7E2-B107FF9D7BF7}">
      <dgm:prSet/>
      <dgm:spPr/>
      <dgm:t>
        <a:bodyPr/>
        <a:lstStyle/>
        <a:p>
          <a:endParaRPr lang="es-MX">
            <a:solidFill>
              <a:schemeClr val="tx1"/>
            </a:solidFill>
            <a:latin typeface="Arial" pitchFamily="34" charset="0"/>
            <a:cs typeface="Arial" pitchFamily="34" charset="0"/>
          </a:endParaRPr>
        </a:p>
      </dgm:t>
    </dgm:pt>
    <dgm:pt modelId="{524326B0-EE52-461E-AD42-1DAE5E9B19D1}" type="sibTrans" cxnId="{BE8CB20E-D141-4F68-A7E2-B107FF9D7BF7}">
      <dgm:prSet/>
      <dgm:spPr/>
      <dgm:t>
        <a:bodyPr/>
        <a:lstStyle/>
        <a:p>
          <a:endParaRPr lang="es-MX">
            <a:solidFill>
              <a:schemeClr val="tx1"/>
            </a:solidFill>
            <a:latin typeface="Arial" pitchFamily="34" charset="0"/>
            <a:cs typeface="Arial" pitchFamily="34" charset="0"/>
          </a:endParaRPr>
        </a:p>
      </dgm:t>
    </dgm:pt>
    <dgm:pt modelId="{09BCFEE5-36D5-4070-B056-B8258053B4DF}">
      <dgm:prSet phldrT="[Texto]" custT="1"/>
      <dgm:spPr/>
      <dgm:t>
        <a:bodyPr/>
        <a:lstStyle/>
        <a:p>
          <a:r>
            <a:rPr lang="es-MX" sz="1800" b="1" dirty="0" smtClean="0">
              <a:solidFill>
                <a:schemeClr val="tx1"/>
              </a:solidFill>
              <a:latin typeface="Arial" pitchFamily="34" charset="0"/>
              <a:cs typeface="Arial" pitchFamily="34" charset="0"/>
            </a:rPr>
            <a:t>50 a 500</a:t>
          </a:r>
          <a:r>
            <a:rPr lang="es-MX" sz="1800" dirty="0" smtClean="0">
              <a:solidFill>
                <a:schemeClr val="tx1"/>
              </a:solidFill>
              <a:latin typeface="Arial" pitchFamily="34" charset="0"/>
              <a:cs typeface="Arial" pitchFamily="34" charset="0"/>
            </a:rPr>
            <a:t> días de salario fracciones I y II, artículo 60</a:t>
          </a:r>
          <a:endParaRPr lang="es-MX" sz="1800" dirty="0">
            <a:solidFill>
              <a:schemeClr val="tx1"/>
            </a:solidFill>
            <a:latin typeface="Arial" pitchFamily="34" charset="0"/>
            <a:cs typeface="Arial" pitchFamily="34" charset="0"/>
          </a:endParaRPr>
        </a:p>
      </dgm:t>
    </dgm:pt>
    <dgm:pt modelId="{A3ED16B2-7ADF-44D9-83BA-65FAB38C58ED}" type="parTrans" cxnId="{BE0B6D87-0CC3-425B-9467-74BF992F9B04}">
      <dgm:prSet/>
      <dgm:spPr/>
      <dgm:t>
        <a:bodyPr/>
        <a:lstStyle/>
        <a:p>
          <a:endParaRPr lang="es-MX">
            <a:solidFill>
              <a:schemeClr val="tx1"/>
            </a:solidFill>
            <a:latin typeface="Arial" pitchFamily="34" charset="0"/>
            <a:cs typeface="Arial" pitchFamily="34" charset="0"/>
          </a:endParaRPr>
        </a:p>
      </dgm:t>
    </dgm:pt>
    <dgm:pt modelId="{80CB1B5A-EFC2-435B-92BD-B575DF1A3EF5}" type="sibTrans" cxnId="{BE0B6D87-0CC3-425B-9467-74BF992F9B04}">
      <dgm:prSet/>
      <dgm:spPr/>
      <dgm:t>
        <a:bodyPr/>
        <a:lstStyle/>
        <a:p>
          <a:endParaRPr lang="es-MX">
            <a:solidFill>
              <a:schemeClr val="tx1"/>
            </a:solidFill>
            <a:latin typeface="Arial" pitchFamily="34" charset="0"/>
            <a:cs typeface="Arial" pitchFamily="34" charset="0"/>
          </a:endParaRPr>
        </a:p>
      </dgm:t>
    </dgm:pt>
    <dgm:pt modelId="{46A5120D-420A-45ED-876C-5868C6384E79}" type="pres">
      <dgm:prSet presAssocID="{54D67D67-6823-48F8-A785-3908C3B515D0}" presName="compositeShape" presStyleCnt="0">
        <dgm:presLayoutVars>
          <dgm:chMax val="7"/>
          <dgm:dir/>
          <dgm:resizeHandles val="exact"/>
        </dgm:presLayoutVars>
      </dgm:prSet>
      <dgm:spPr/>
    </dgm:pt>
    <dgm:pt modelId="{9DB9FFBB-27C0-4F1F-9B74-414AF93310DE}" type="pres">
      <dgm:prSet presAssocID="{54D67D67-6823-48F8-A785-3908C3B515D0}" presName="wedge1" presStyleLbl="node1" presStyleIdx="0" presStyleCnt="3" custLinFactNeighborY="1219"/>
      <dgm:spPr/>
      <dgm:t>
        <a:bodyPr/>
        <a:lstStyle/>
        <a:p>
          <a:endParaRPr lang="es-MX"/>
        </a:p>
      </dgm:t>
    </dgm:pt>
    <dgm:pt modelId="{94E008D3-2E36-49DE-B4B2-70B4E98AAFD0}" type="pres">
      <dgm:prSet presAssocID="{54D67D67-6823-48F8-A785-3908C3B515D0}" presName="dummy1a" presStyleCnt="0"/>
      <dgm:spPr/>
    </dgm:pt>
    <dgm:pt modelId="{910DFC9E-8F0A-46D9-9C90-90AA1D31FA4C}" type="pres">
      <dgm:prSet presAssocID="{54D67D67-6823-48F8-A785-3908C3B515D0}" presName="dummy1b" presStyleCnt="0"/>
      <dgm:spPr/>
    </dgm:pt>
    <dgm:pt modelId="{49E0F076-35C0-439E-9656-2AAAEEF414B0}" type="pres">
      <dgm:prSet presAssocID="{54D67D67-6823-48F8-A785-3908C3B515D0}" presName="wedge1Tx" presStyleLbl="node1" presStyleIdx="0" presStyleCnt="3">
        <dgm:presLayoutVars>
          <dgm:chMax val="0"/>
          <dgm:chPref val="0"/>
          <dgm:bulletEnabled val="1"/>
        </dgm:presLayoutVars>
      </dgm:prSet>
      <dgm:spPr/>
      <dgm:t>
        <a:bodyPr/>
        <a:lstStyle/>
        <a:p>
          <a:endParaRPr lang="es-MX"/>
        </a:p>
      </dgm:t>
    </dgm:pt>
    <dgm:pt modelId="{170F678B-0BA5-40DA-81BF-4330BE3DFA73}" type="pres">
      <dgm:prSet presAssocID="{54D67D67-6823-48F8-A785-3908C3B515D0}" presName="wedge2" presStyleLbl="node1" presStyleIdx="1" presStyleCnt="3" custLinFactNeighborX="-910" custLinFactNeighborY="1541"/>
      <dgm:spPr/>
      <dgm:t>
        <a:bodyPr/>
        <a:lstStyle/>
        <a:p>
          <a:endParaRPr lang="es-MX"/>
        </a:p>
      </dgm:t>
    </dgm:pt>
    <dgm:pt modelId="{8E51BF97-8C34-4457-9CBD-E9D5A648E61A}" type="pres">
      <dgm:prSet presAssocID="{54D67D67-6823-48F8-A785-3908C3B515D0}" presName="dummy2a" presStyleCnt="0"/>
      <dgm:spPr/>
    </dgm:pt>
    <dgm:pt modelId="{82D375E4-E7D9-46A4-80BB-EBF3C28A77B1}" type="pres">
      <dgm:prSet presAssocID="{54D67D67-6823-48F8-A785-3908C3B515D0}" presName="dummy2b" presStyleCnt="0"/>
      <dgm:spPr/>
    </dgm:pt>
    <dgm:pt modelId="{D640D0A0-B88B-4238-BEB3-BB353FF5C048}" type="pres">
      <dgm:prSet presAssocID="{54D67D67-6823-48F8-A785-3908C3B515D0}" presName="wedge2Tx" presStyleLbl="node1" presStyleIdx="1" presStyleCnt="3">
        <dgm:presLayoutVars>
          <dgm:chMax val="0"/>
          <dgm:chPref val="0"/>
          <dgm:bulletEnabled val="1"/>
        </dgm:presLayoutVars>
      </dgm:prSet>
      <dgm:spPr/>
      <dgm:t>
        <a:bodyPr/>
        <a:lstStyle/>
        <a:p>
          <a:endParaRPr lang="es-MX"/>
        </a:p>
      </dgm:t>
    </dgm:pt>
    <dgm:pt modelId="{BB2EC90A-DD54-4415-B64B-F70C52442A2F}" type="pres">
      <dgm:prSet presAssocID="{54D67D67-6823-48F8-A785-3908C3B515D0}" presName="wedge3" presStyleLbl="node1" presStyleIdx="2" presStyleCnt="3" custScaleY="99356" custLinFactNeighborY="1219"/>
      <dgm:spPr/>
      <dgm:t>
        <a:bodyPr/>
        <a:lstStyle/>
        <a:p>
          <a:endParaRPr lang="es-MX"/>
        </a:p>
      </dgm:t>
    </dgm:pt>
    <dgm:pt modelId="{015E8647-62FD-4E9F-BE96-F885A71A4B16}" type="pres">
      <dgm:prSet presAssocID="{54D67D67-6823-48F8-A785-3908C3B515D0}" presName="dummy3a" presStyleCnt="0"/>
      <dgm:spPr/>
    </dgm:pt>
    <dgm:pt modelId="{13A0B352-1155-4BE9-9221-975001072AE0}" type="pres">
      <dgm:prSet presAssocID="{54D67D67-6823-48F8-A785-3908C3B515D0}" presName="dummy3b" presStyleCnt="0"/>
      <dgm:spPr/>
    </dgm:pt>
    <dgm:pt modelId="{6D1F00DB-9EAA-4476-8BB9-7B55BE02E055}" type="pres">
      <dgm:prSet presAssocID="{54D67D67-6823-48F8-A785-3908C3B515D0}" presName="wedge3Tx" presStyleLbl="node1" presStyleIdx="2" presStyleCnt="3">
        <dgm:presLayoutVars>
          <dgm:chMax val="0"/>
          <dgm:chPref val="0"/>
          <dgm:bulletEnabled val="1"/>
        </dgm:presLayoutVars>
      </dgm:prSet>
      <dgm:spPr/>
      <dgm:t>
        <a:bodyPr/>
        <a:lstStyle/>
        <a:p>
          <a:endParaRPr lang="es-MX"/>
        </a:p>
      </dgm:t>
    </dgm:pt>
    <dgm:pt modelId="{6C21CA4A-AABA-4BF7-AAF7-F5F85866F39F}" type="pres">
      <dgm:prSet presAssocID="{6D387CC9-6F60-49CB-9FB6-585A651A196A}" presName="arrowWedge1" presStyleLbl="fgSibTrans2D1" presStyleIdx="0" presStyleCnt="3"/>
      <dgm:spPr/>
    </dgm:pt>
    <dgm:pt modelId="{AD1C9076-E4A7-4E7B-A91C-CDF5BB061A85}" type="pres">
      <dgm:prSet presAssocID="{524326B0-EE52-461E-AD42-1DAE5E9B19D1}" presName="arrowWedge2" presStyleLbl="fgSibTrans2D1" presStyleIdx="1" presStyleCnt="3" custLinFactNeighborY="1085"/>
      <dgm:spPr/>
    </dgm:pt>
    <dgm:pt modelId="{B1835C56-7092-4717-BCC5-FB4A21C1F4AF}" type="pres">
      <dgm:prSet presAssocID="{80CB1B5A-EFC2-435B-92BD-B575DF1A3EF5}" presName="arrowWedge3" presStyleLbl="fgSibTrans2D1" presStyleIdx="2" presStyleCnt="3"/>
      <dgm:spPr/>
    </dgm:pt>
  </dgm:ptLst>
  <dgm:cxnLst>
    <dgm:cxn modelId="{ABB053E7-ACAB-4602-9ED6-C37EADA8CB2A}" type="presOf" srcId="{F68BEC82-D27E-4363-8C80-17EAC76C325E}" destId="{9DB9FFBB-27C0-4F1F-9B74-414AF93310DE}" srcOrd="0" destOrd="0" presId="urn:microsoft.com/office/officeart/2005/8/layout/cycle8"/>
    <dgm:cxn modelId="{ECEBDD13-435A-4254-B57C-600D3F4FF811}" type="presOf" srcId="{09BCFEE5-36D5-4070-B056-B8258053B4DF}" destId="{BB2EC90A-DD54-4415-B64B-F70C52442A2F}" srcOrd="0" destOrd="0" presId="urn:microsoft.com/office/officeart/2005/8/layout/cycle8"/>
    <dgm:cxn modelId="{6F8ED74E-C2A7-4315-B4F0-F921FA63F0CC}" type="presOf" srcId="{09BCFEE5-36D5-4070-B056-B8258053B4DF}" destId="{6D1F00DB-9EAA-4476-8BB9-7B55BE02E055}" srcOrd="1" destOrd="0" presId="urn:microsoft.com/office/officeart/2005/8/layout/cycle8"/>
    <dgm:cxn modelId="{5D5C178A-7C3F-4EC3-AA32-5E862B653096}" type="presOf" srcId="{B51AEE10-0389-4EB3-904A-B947FCC75E60}" destId="{170F678B-0BA5-40DA-81BF-4330BE3DFA73}" srcOrd="0" destOrd="0" presId="urn:microsoft.com/office/officeart/2005/8/layout/cycle8"/>
    <dgm:cxn modelId="{CBF3C2F7-8A34-4EE5-8460-F001025A486E}" type="presOf" srcId="{B51AEE10-0389-4EB3-904A-B947FCC75E60}" destId="{D640D0A0-B88B-4238-BEB3-BB353FF5C048}" srcOrd="1" destOrd="0" presId="urn:microsoft.com/office/officeart/2005/8/layout/cycle8"/>
    <dgm:cxn modelId="{BE8CB20E-D141-4F68-A7E2-B107FF9D7BF7}" srcId="{54D67D67-6823-48F8-A785-3908C3B515D0}" destId="{B51AEE10-0389-4EB3-904A-B947FCC75E60}" srcOrd="1" destOrd="0" parTransId="{D7918868-4E32-4713-9484-6293BC53B321}" sibTransId="{524326B0-EE52-461E-AD42-1DAE5E9B19D1}"/>
    <dgm:cxn modelId="{BE0B6D87-0CC3-425B-9467-74BF992F9B04}" srcId="{54D67D67-6823-48F8-A785-3908C3B515D0}" destId="{09BCFEE5-36D5-4070-B056-B8258053B4DF}" srcOrd="2" destOrd="0" parTransId="{A3ED16B2-7ADF-44D9-83BA-65FAB38C58ED}" sibTransId="{80CB1B5A-EFC2-435B-92BD-B575DF1A3EF5}"/>
    <dgm:cxn modelId="{9813FEB5-47D3-402B-AB20-C7706F81C105}" srcId="{54D67D67-6823-48F8-A785-3908C3B515D0}" destId="{F68BEC82-D27E-4363-8C80-17EAC76C325E}" srcOrd="0" destOrd="0" parTransId="{C963F605-44BB-4FB0-A569-A418332DA05E}" sibTransId="{6D387CC9-6F60-49CB-9FB6-585A651A196A}"/>
    <dgm:cxn modelId="{F2579BAF-E74C-49AC-A485-3F997CB8CEF0}" type="presOf" srcId="{54D67D67-6823-48F8-A785-3908C3B515D0}" destId="{46A5120D-420A-45ED-876C-5868C6384E79}" srcOrd="0" destOrd="0" presId="urn:microsoft.com/office/officeart/2005/8/layout/cycle8"/>
    <dgm:cxn modelId="{34908BCB-8524-4EE3-B30C-4C118C9D1DA4}" type="presOf" srcId="{F68BEC82-D27E-4363-8C80-17EAC76C325E}" destId="{49E0F076-35C0-439E-9656-2AAAEEF414B0}" srcOrd="1" destOrd="0" presId="urn:microsoft.com/office/officeart/2005/8/layout/cycle8"/>
    <dgm:cxn modelId="{E7425D24-1A42-4242-B2AB-B0747EABDF6D}" type="presParOf" srcId="{46A5120D-420A-45ED-876C-5868C6384E79}" destId="{9DB9FFBB-27C0-4F1F-9B74-414AF93310DE}" srcOrd="0" destOrd="0" presId="urn:microsoft.com/office/officeart/2005/8/layout/cycle8"/>
    <dgm:cxn modelId="{AA0F2732-F756-4E63-AE1B-540FECEAC671}" type="presParOf" srcId="{46A5120D-420A-45ED-876C-5868C6384E79}" destId="{94E008D3-2E36-49DE-B4B2-70B4E98AAFD0}" srcOrd="1" destOrd="0" presId="urn:microsoft.com/office/officeart/2005/8/layout/cycle8"/>
    <dgm:cxn modelId="{7C92CD89-FF33-403F-B636-0D7F31BBD3B6}" type="presParOf" srcId="{46A5120D-420A-45ED-876C-5868C6384E79}" destId="{910DFC9E-8F0A-46D9-9C90-90AA1D31FA4C}" srcOrd="2" destOrd="0" presId="urn:microsoft.com/office/officeart/2005/8/layout/cycle8"/>
    <dgm:cxn modelId="{E2F60D4A-9679-4899-9AE2-12A105E64E59}" type="presParOf" srcId="{46A5120D-420A-45ED-876C-5868C6384E79}" destId="{49E0F076-35C0-439E-9656-2AAAEEF414B0}" srcOrd="3" destOrd="0" presId="urn:microsoft.com/office/officeart/2005/8/layout/cycle8"/>
    <dgm:cxn modelId="{E2994DB8-9AC1-47D6-9F89-80A0EA089947}" type="presParOf" srcId="{46A5120D-420A-45ED-876C-5868C6384E79}" destId="{170F678B-0BA5-40DA-81BF-4330BE3DFA73}" srcOrd="4" destOrd="0" presId="urn:microsoft.com/office/officeart/2005/8/layout/cycle8"/>
    <dgm:cxn modelId="{ACC8DA23-495A-41C8-A52C-7AEF9866F583}" type="presParOf" srcId="{46A5120D-420A-45ED-876C-5868C6384E79}" destId="{8E51BF97-8C34-4457-9CBD-E9D5A648E61A}" srcOrd="5" destOrd="0" presId="urn:microsoft.com/office/officeart/2005/8/layout/cycle8"/>
    <dgm:cxn modelId="{E39A0B31-2F71-491B-B302-F116509A3B9C}" type="presParOf" srcId="{46A5120D-420A-45ED-876C-5868C6384E79}" destId="{82D375E4-E7D9-46A4-80BB-EBF3C28A77B1}" srcOrd="6" destOrd="0" presId="urn:microsoft.com/office/officeart/2005/8/layout/cycle8"/>
    <dgm:cxn modelId="{BDFA68E6-AC35-4638-98DE-C27AD53E3D56}" type="presParOf" srcId="{46A5120D-420A-45ED-876C-5868C6384E79}" destId="{D640D0A0-B88B-4238-BEB3-BB353FF5C048}" srcOrd="7" destOrd="0" presId="urn:microsoft.com/office/officeart/2005/8/layout/cycle8"/>
    <dgm:cxn modelId="{7320E3E0-7C76-4B87-8791-C81B391A6F67}" type="presParOf" srcId="{46A5120D-420A-45ED-876C-5868C6384E79}" destId="{BB2EC90A-DD54-4415-B64B-F70C52442A2F}" srcOrd="8" destOrd="0" presId="urn:microsoft.com/office/officeart/2005/8/layout/cycle8"/>
    <dgm:cxn modelId="{F1ADC5E1-0942-4777-87C1-5C90F5800F52}" type="presParOf" srcId="{46A5120D-420A-45ED-876C-5868C6384E79}" destId="{015E8647-62FD-4E9F-BE96-F885A71A4B16}" srcOrd="9" destOrd="0" presId="urn:microsoft.com/office/officeart/2005/8/layout/cycle8"/>
    <dgm:cxn modelId="{9D25AAFA-79AC-45CB-8771-33B56A13124F}" type="presParOf" srcId="{46A5120D-420A-45ED-876C-5868C6384E79}" destId="{13A0B352-1155-4BE9-9221-975001072AE0}" srcOrd="10" destOrd="0" presId="urn:microsoft.com/office/officeart/2005/8/layout/cycle8"/>
    <dgm:cxn modelId="{17781CD9-7AA4-45A9-BDDC-CFA71E0EEA4E}" type="presParOf" srcId="{46A5120D-420A-45ED-876C-5868C6384E79}" destId="{6D1F00DB-9EAA-4476-8BB9-7B55BE02E055}" srcOrd="11" destOrd="0" presId="urn:microsoft.com/office/officeart/2005/8/layout/cycle8"/>
    <dgm:cxn modelId="{716204AA-EF77-492B-806E-FE5F24BBC061}" type="presParOf" srcId="{46A5120D-420A-45ED-876C-5868C6384E79}" destId="{6C21CA4A-AABA-4BF7-AAF7-F5F85866F39F}" srcOrd="12" destOrd="0" presId="urn:microsoft.com/office/officeart/2005/8/layout/cycle8"/>
    <dgm:cxn modelId="{181E3F1E-1935-49A9-B243-A0F4FE0CEA63}" type="presParOf" srcId="{46A5120D-420A-45ED-876C-5868C6384E79}" destId="{AD1C9076-E4A7-4E7B-A91C-CDF5BB061A85}" srcOrd="13" destOrd="0" presId="urn:microsoft.com/office/officeart/2005/8/layout/cycle8"/>
    <dgm:cxn modelId="{1940C9F0-5A5D-4262-8124-5DFF731DBFE4}" type="presParOf" srcId="{46A5120D-420A-45ED-876C-5868C6384E79}" destId="{B1835C56-7092-4717-BCC5-FB4A21C1F4AF}"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9FFBB-27C0-4F1F-9B74-414AF93310DE}">
      <dsp:nvSpPr>
        <dsp:cNvPr id="0" name=""/>
        <dsp:cNvSpPr/>
      </dsp:nvSpPr>
      <dsp:spPr>
        <a:xfrm>
          <a:off x="1798419" y="514798"/>
          <a:ext cx="5747385" cy="5747385"/>
        </a:xfrm>
        <a:prstGeom prst="pie">
          <a:avLst>
            <a:gd name="adj1" fmla="val 16200000"/>
            <a:gd name="adj2" fmla="val 1800000"/>
          </a:avLst>
        </a:prstGeom>
        <a:solidFill>
          <a:schemeClr val="accent3">
            <a:shade val="80000"/>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itchFamily="34" charset="0"/>
              <a:cs typeface="Arial" pitchFamily="34" charset="0"/>
            </a:rPr>
            <a:t>300 a 1000 </a:t>
          </a:r>
          <a:r>
            <a:rPr lang="es-MX" sz="1800" kern="1200" dirty="0" smtClean="0">
              <a:solidFill>
                <a:schemeClr val="tx1"/>
              </a:solidFill>
              <a:latin typeface="Arial" pitchFamily="34" charset="0"/>
              <a:cs typeface="Arial" pitchFamily="34" charset="0"/>
            </a:rPr>
            <a:t>días de salario, fracciones III a IX del artículo 60</a:t>
          </a:r>
          <a:endParaRPr lang="es-MX" sz="1800" kern="1200" dirty="0">
            <a:solidFill>
              <a:schemeClr val="tx1"/>
            </a:solidFill>
            <a:latin typeface="Arial" pitchFamily="34" charset="0"/>
            <a:cs typeface="Arial" pitchFamily="34" charset="0"/>
          </a:endParaRPr>
        </a:p>
      </dsp:txBody>
      <dsp:txXfrm>
        <a:off x="4827428" y="1732697"/>
        <a:ext cx="2052637" cy="1710531"/>
      </dsp:txXfrm>
    </dsp:sp>
    <dsp:sp modelId="{170F678B-0BA5-40DA-81BF-4330BE3DFA73}">
      <dsp:nvSpPr>
        <dsp:cNvPr id="0" name=""/>
        <dsp:cNvSpPr/>
      </dsp:nvSpPr>
      <dsp:spPr>
        <a:xfrm>
          <a:off x="1627749" y="738569"/>
          <a:ext cx="5747385" cy="5747385"/>
        </a:xfrm>
        <a:prstGeom prst="pie">
          <a:avLst>
            <a:gd name="adj1" fmla="val 1800000"/>
            <a:gd name="adj2" fmla="val 9000000"/>
          </a:avLst>
        </a:prstGeom>
        <a:solidFill>
          <a:schemeClr val="accent3">
            <a:shade val="80000"/>
            <a:hueOff val="-197230"/>
            <a:satOff val="-2071"/>
            <a:lumOff val="13408"/>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itchFamily="34" charset="0"/>
              <a:cs typeface="Arial" pitchFamily="34" charset="0"/>
            </a:rPr>
            <a:t>1000 a 10,000 </a:t>
          </a:r>
          <a:r>
            <a:rPr lang="es-MX" sz="1800" kern="1200" dirty="0" smtClean="0">
              <a:solidFill>
                <a:schemeClr val="tx1"/>
              </a:solidFill>
              <a:latin typeface="Arial" pitchFamily="34" charset="0"/>
              <a:cs typeface="Arial" pitchFamily="34" charset="0"/>
            </a:rPr>
            <a:t>días de salario, fracciones X a XV del artículo 60</a:t>
          </a:r>
          <a:endParaRPr lang="es-MX" sz="1800" kern="1200" dirty="0">
            <a:solidFill>
              <a:schemeClr val="tx1"/>
            </a:solidFill>
            <a:latin typeface="Arial" pitchFamily="34" charset="0"/>
            <a:cs typeface="Arial" pitchFamily="34" charset="0"/>
          </a:endParaRPr>
        </a:p>
      </dsp:txBody>
      <dsp:txXfrm>
        <a:off x="2996174" y="4467527"/>
        <a:ext cx="3078956" cy="1505267"/>
      </dsp:txXfrm>
    </dsp:sp>
    <dsp:sp modelId="{BB2EC90A-DD54-4415-B64B-F70C52442A2F}">
      <dsp:nvSpPr>
        <dsp:cNvPr id="0" name=""/>
        <dsp:cNvSpPr/>
      </dsp:nvSpPr>
      <dsp:spPr>
        <a:xfrm>
          <a:off x="1561681" y="533305"/>
          <a:ext cx="5747385" cy="5710372"/>
        </a:xfrm>
        <a:prstGeom prst="pie">
          <a:avLst>
            <a:gd name="adj1" fmla="val 9000000"/>
            <a:gd name="adj2" fmla="val 16200000"/>
          </a:avLst>
        </a:prstGeom>
        <a:solidFill>
          <a:schemeClr val="accent3">
            <a:shade val="80000"/>
            <a:hueOff val="-394459"/>
            <a:satOff val="-4143"/>
            <a:lumOff val="26817"/>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itchFamily="34" charset="0"/>
              <a:cs typeface="Arial" pitchFamily="34" charset="0"/>
            </a:rPr>
            <a:t>50 a 500</a:t>
          </a:r>
          <a:r>
            <a:rPr lang="es-MX" sz="1800" kern="1200" dirty="0" smtClean="0">
              <a:solidFill>
                <a:schemeClr val="tx1"/>
              </a:solidFill>
              <a:latin typeface="Arial" pitchFamily="34" charset="0"/>
              <a:cs typeface="Arial" pitchFamily="34" charset="0"/>
            </a:rPr>
            <a:t> días de salario fracciones I y II, artículo 60</a:t>
          </a:r>
          <a:endParaRPr lang="es-MX" sz="1800" kern="1200" dirty="0">
            <a:solidFill>
              <a:schemeClr val="tx1"/>
            </a:solidFill>
            <a:latin typeface="Arial" pitchFamily="34" charset="0"/>
            <a:cs typeface="Arial" pitchFamily="34" charset="0"/>
          </a:endParaRPr>
        </a:p>
      </dsp:txBody>
      <dsp:txXfrm>
        <a:off x="2227420" y="1743360"/>
        <a:ext cx="2052637" cy="1699515"/>
      </dsp:txXfrm>
    </dsp:sp>
    <dsp:sp modelId="{6C21CA4A-AABA-4BF7-AAF7-F5F85866F39F}">
      <dsp:nvSpPr>
        <dsp:cNvPr id="0" name=""/>
        <dsp:cNvSpPr/>
      </dsp:nvSpPr>
      <dsp:spPr>
        <a:xfrm>
          <a:off x="1443103" y="159008"/>
          <a:ext cx="6458966" cy="6458966"/>
        </a:xfrm>
        <a:prstGeom prst="circularArrow">
          <a:avLst>
            <a:gd name="adj1" fmla="val 5085"/>
            <a:gd name="adj2" fmla="val 327528"/>
            <a:gd name="adj3" fmla="val 1472472"/>
            <a:gd name="adj4" fmla="val 16199432"/>
            <a:gd name="adj5" fmla="val 5932"/>
          </a:avLst>
        </a:prstGeom>
        <a:solidFill>
          <a:schemeClr val="accent3">
            <a:shade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D1C9076-E4A7-4E7B-A91C-CDF5BB061A85}">
      <dsp:nvSpPr>
        <dsp:cNvPr id="0" name=""/>
        <dsp:cNvSpPr/>
      </dsp:nvSpPr>
      <dsp:spPr>
        <a:xfrm>
          <a:off x="1271958" y="452495"/>
          <a:ext cx="6458966" cy="6458966"/>
        </a:xfrm>
        <a:prstGeom prst="circularArrow">
          <a:avLst>
            <a:gd name="adj1" fmla="val 5085"/>
            <a:gd name="adj2" fmla="val 327528"/>
            <a:gd name="adj3" fmla="val 8671970"/>
            <a:gd name="adj4" fmla="val 1800502"/>
            <a:gd name="adj5" fmla="val 5932"/>
          </a:avLst>
        </a:prstGeom>
        <a:solidFill>
          <a:schemeClr val="accent3">
            <a:shade val="90000"/>
            <a:hueOff val="-197241"/>
            <a:satOff val="-1982"/>
            <a:lumOff val="1207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1835C56-7092-4717-BCC5-FB4A21C1F4AF}">
      <dsp:nvSpPr>
        <dsp:cNvPr id="0" name=""/>
        <dsp:cNvSpPr/>
      </dsp:nvSpPr>
      <dsp:spPr>
        <a:xfrm>
          <a:off x="1205416" y="159124"/>
          <a:ext cx="6458966" cy="6458966"/>
        </a:xfrm>
        <a:prstGeom prst="circularArrow">
          <a:avLst>
            <a:gd name="adj1" fmla="val 5085"/>
            <a:gd name="adj2" fmla="val 327528"/>
            <a:gd name="adj3" fmla="val 15873039"/>
            <a:gd name="adj4" fmla="val 9000000"/>
            <a:gd name="adj5" fmla="val 5932"/>
          </a:avLst>
        </a:prstGeom>
        <a:solidFill>
          <a:schemeClr val="accent3">
            <a:shade val="90000"/>
            <a:hueOff val="-394482"/>
            <a:satOff val="-3965"/>
            <a:lumOff val="2415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369528-C63C-4A20-9676-6B5202C75590}" type="datetimeFigureOut">
              <a:rPr lang="es-MX" smtClean="0"/>
              <a:pPr/>
              <a:t>24/08/2016</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60424C-F9FD-40A1-86BA-1C1F0B555723}" type="slidenum">
              <a:rPr lang="es-MX" smtClean="0"/>
              <a:pPr/>
              <a:t>‹Nº›</a:t>
            </a:fld>
            <a:endParaRPr lang="es-MX"/>
          </a:p>
        </p:txBody>
      </p:sp>
    </p:spTree>
    <p:extLst>
      <p:ext uri="{BB962C8B-B14F-4D97-AF65-F5344CB8AC3E}">
        <p14:creationId xmlns:p14="http://schemas.microsoft.com/office/powerpoint/2010/main" val="1455093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1FF3B3-990B-43DC-9961-761BCB7F52E8}" type="datetimeFigureOut">
              <a:rPr lang="es-ES" smtClean="0"/>
              <a:t>24/08/2016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FAC84-9149-48A3-A692-C3251E86E2B2}" type="slidenum">
              <a:rPr lang="es-ES" smtClean="0"/>
              <a:t>‹Nº›</a:t>
            </a:fld>
            <a:endParaRPr lang="es-ES"/>
          </a:p>
        </p:txBody>
      </p:sp>
    </p:spTree>
    <p:extLst>
      <p:ext uri="{BB962C8B-B14F-4D97-AF65-F5344CB8AC3E}">
        <p14:creationId xmlns:p14="http://schemas.microsoft.com/office/powerpoint/2010/main" val="3232467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9F5FAC84-9149-48A3-A692-C3251E86E2B2}" type="slidenum">
              <a:rPr lang="es-ES" smtClean="0"/>
              <a:t>1</a:t>
            </a:fld>
            <a:endParaRPr lang="es-ES"/>
          </a:p>
        </p:txBody>
      </p:sp>
    </p:spTree>
    <p:extLst>
      <p:ext uri="{BB962C8B-B14F-4D97-AF65-F5344CB8AC3E}">
        <p14:creationId xmlns:p14="http://schemas.microsoft.com/office/powerpoint/2010/main" val="72973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ltLang="es-MX" smtClean="0"/>
              <a:t> </a:t>
            </a:r>
          </a:p>
        </p:txBody>
      </p:sp>
      <p:sp>
        <p:nvSpPr>
          <p:cNvPr id="9933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7A55DA-F7CB-4645-A943-456131832490}" type="slidenum">
              <a:rPr lang="es-ES" altLang="es-MX" smtClean="0">
                <a:solidFill>
                  <a:srgbClr val="000000"/>
                </a:solidFill>
              </a:rPr>
              <a:pPr>
                <a:spcBef>
                  <a:spcPct val="0"/>
                </a:spcBef>
              </a:pPr>
              <a:t>18</a:t>
            </a:fld>
            <a:endParaRPr lang="es-ES" altLang="es-MX" smtClean="0">
              <a:solidFill>
                <a:srgbClr val="000000"/>
              </a:solidFill>
            </a:endParaRPr>
          </a:p>
        </p:txBody>
      </p:sp>
    </p:spTree>
    <p:extLst>
      <p:ext uri="{BB962C8B-B14F-4D97-AF65-F5344CB8AC3E}">
        <p14:creationId xmlns:p14="http://schemas.microsoft.com/office/powerpoint/2010/main" val="1106970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MX" smtClean="0"/>
          </a:p>
        </p:txBody>
      </p:sp>
      <p:sp>
        <p:nvSpPr>
          <p:cNvPr id="10138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F97A4C-EFCF-4CA4-802B-ED29EE819A70}" type="slidenum">
              <a:rPr lang="es-ES" altLang="es-MX" smtClean="0">
                <a:solidFill>
                  <a:srgbClr val="000000"/>
                </a:solidFill>
              </a:rPr>
              <a:pPr>
                <a:spcBef>
                  <a:spcPct val="0"/>
                </a:spcBef>
              </a:pPr>
              <a:t>19</a:t>
            </a:fld>
            <a:endParaRPr lang="es-ES" altLang="es-MX" smtClean="0">
              <a:solidFill>
                <a:srgbClr val="000000"/>
              </a:solidFill>
            </a:endParaRPr>
          </a:p>
        </p:txBody>
      </p:sp>
    </p:spTree>
    <p:extLst>
      <p:ext uri="{BB962C8B-B14F-4D97-AF65-F5344CB8AC3E}">
        <p14:creationId xmlns:p14="http://schemas.microsoft.com/office/powerpoint/2010/main" val="282670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9F5FAC84-9149-48A3-A692-C3251E86E2B2}" type="slidenum">
              <a:rPr lang="es-ES" smtClean="0"/>
              <a:t>22</a:t>
            </a:fld>
            <a:endParaRPr lang="es-ES"/>
          </a:p>
        </p:txBody>
      </p:sp>
    </p:spTree>
    <p:extLst>
      <p:ext uri="{BB962C8B-B14F-4D97-AF65-F5344CB8AC3E}">
        <p14:creationId xmlns:p14="http://schemas.microsoft.com/office/powerpoint/2010/main" val="3234057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0" name="29 Marcador de fecha"/>
          <p:cNvSpPr>
            <a:spLocks noGrp="1"/>
          </p:cNvSpPr>
          <p:nvPr>
            <p:ph type="dt" sz="half" idx="10"/>
          </p:nvPr>
        </p:nvSpPr>
        <p:spPr/>
        <p:txBody>
          <a:bodyPr/>
          <a:lstStyle>
            <a:lvl1pPr>
              <a:defRPr>
                <a:solidFill>
                  <a:srgbClr val="FFFFFF"/>
                </a:solidFill>
              </a:defRPr>
            </a:lvl1pPr>
            <a:extLst/>
          </a:lstStyle>
          <a:p>
            <a:fld id="{D0D58E45-4859-4109-8A1B-38C441111C2E}" type="datetimeFigureOut">
              <a:rPr lang="es-MX" smtClean="0"/>
              <a:pPr/>
              <a:t>24/08/2016</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70879AA1-DE5E-4B59-B6A9-FB96C61AACC5}" type="slidenum">
              <a:rPr lang="es-MX" smtClean="0"/>
              <a:pPr/>
              <a:t>‹Nº›</a:t>
            </a:fld>
            <a:endParaRPr lang="es-MX"/>
          </a:p>
        </p:txBody>
      </p:sp>
      <p:pic>
        <p:nvPicPr>
          <p:cNvPr id="14" name="Imagen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171784" y="3146668"/>
            <a:ext cx="6858001" cy="5646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hasCustomPrompt="1"/>
          </p:nvPr>
        </p:nvSpPr>
        <p:spPr>
          <a:xfrm>
            <a:off x="755576" y="1481328"/>
            <a:ext cx="8229600" cy="4525963"/>
          </a:xfrm>
          <a:prstGeom prst="rect">
            <a:avLst/>
          </a:prstGeom>
        </p:spPr>
        <p:txBody>
          <a:bodyPr/>
          <a:lstStyle>
            <a:lvl1pPr marL="109728" indent="0" algn="just">
              <a:buNone/>
              <a:defRPr kumimoji="0" lang="es-ES" sz="2700" kern="1200" dirty="0" smtClean="0">
                <a:solidFill>
                  <a:schemeClr val="tx1"/>
                </a:solidFill>
                <a:latin typeface="Arial Narrow" panose="020B0606020202030204" pitchFamily="34" charset="0"/>
                <a:ea typeface="+mn-ea"/>
                <a:cs typeface="+mn-cs"/>
              </a:defRPr>
            </a:lvl1pPr>
            <a:lvl2pPr marL="393192" indent="0">
              <a:buNone/>
              <a:defRPr kumimoji="0" lang="es-ES" sz="2700" kern="1200" dirty="0" smtClean="0">
                <a:solidFill>
                  <a:srgbClr val="AE9F66"/>
                </a:solidFill>
                <a:latin typeface="Arial Narrow" panose="020B0606020202030204" pitchFamily="34" charset="0"/>
                <a:ea typeface="+mn-ea"/>
                <a:cs typeface="+mn-cs"/>
              </a:defRPr>
            </a:lvl2pPr>
            <a:lvl3pPr>
              <a:defRPr kumimoji="0" lang="es-ES" sz="2700" kern="1200" dirty="0" smtClean="0">
                <a:solidFill>
                  <a:srgbClr val="AE9F66"/>
                </a:solidFill>
                <a:latin typeface="Arial Narrow" panose="020B0606020202030204" pitchFamily="34" charset="0"/>
                <a:ea typeface="+mn-ea"/>
                <a:cs typeface="+mn-cs"/>
              </a:defRPr>
            </a:lvl3pPr>
            <a:lvl4pPr>
              <a:defRPr>
                <a:latin typeface="Arial Narrow" panose="020B0606020202030204" pitchFamily="34" charset="0"/>
              </a:defRPr>
            </a:lvl4pPr>
            <a:lvl5pPr>
              <a:defRPr>
                <a:latin typeface="Arial Narrow" panose="020B0606020202030204" pitchFamily="34" charset="0"/>
              </a:defRPr>
            </a:lvl5pPr>
            <a:extLst/>
          </a:lstStyle>
          <a:p>
            <a:pPr lvl="0" eaLnBrk="1" latinLnBrk="0" hangingPunct="1"/>
            <a:r>
              <a:rPr lang="es-ES" dirty="0" smtClean="0"/>
              <a:t>Subtítulo</a:t>
            </a:r>
          </a:p>
        </p:txBody>
      </p:sp>
      <p:sp>
        <p:nvSpPr>
          <p:cNvPr id="4" name="3 Marcador de fecha"/>
          <p:cNvSpPr>
            <a:spLocks noGrp="1"/>
          </p:cNvSpPr>
          <p:nvPr>
            <p:ph type="dt" sz="half" idx="10"/>
          </p:nvPr>
        </p:nvSpPr>
        <p:spPr/>
        <p:txBody>
          <a:bodyPr/>
          <a:lstStyle>
            <a:extLst/>
          </a:lstStyle>
          <a:p>
            <a:fld id="{D0D58E45-4859-4109-8A1B-38C441111C2E}" type="datetimeFigureOut">
              <a:rPr lang="es-MX" smtClean="0"/>
              <a:pPr/>
              <a:t>24/08/2016</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0879AA1-DE5E-4B59-B6A9-FB96C61AACC5}" type="slidenum">
              <a:rPr lang="es-MX" smtClean="0"/>
              <a:pPr/>
              <a:t>‹Nº›</a:t>
            </a:fld>
            <a:endParaRPr lang="es-MX"/>
          </a:p>
        </p:txBody>
      </p:sp>
      <p:pic>
        <p:nvPicPr>
          <p:cNvPr id="2" name="Image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05" y="5877272"/>
            <a:ext cx="396239" cy="787018"/>
          </a:xfrm>
          <a:prstGeom prst="rect">
            <a:avLst/>
          </a:prstGeom>
        </p:spPr>
      </p:pic>
      <p:sp>
        <p:nvSpPr>
          <p:cNvPr id="9" name="16 Subtítulo"/>
          <p:cNvSpPr>
            <a:spLocks noGrp="1"/>
          </p:cNvSpPr>
          <p:nvPr>
            <p:ph type="subTitle" idx="13" hasCustomPrompt="1"/>
          </p:nvPr>
        </p:nvSpPr>
        <p:spPr>
          <a:xfrm>
            <a:off x="755576" y="141064"/>
            <a:ext cx="8229600" cy="1199704"/>
          </a:xfrm>
          <a:prstGeom prst="rect">
            <a:avLst/>
          </a:prstGeom>
        </p:spPr>
        <p:txBody>
          <a:bodyPr lIns="45720" rIns="45720"/>
          <a:lstStyle>
            <a:lvl1pPr marL="0" marR="64008" indent="0" algn="l">
              <a:buNone/>
              <a:defRPr kumimoji="0" lang="en-US" sz="3500" b="1" kern="1200" dirty="0">
                <a:solidFill>
                  <a:srgbClr val="594228"/>
                </a:solidFill>
                <a:latin typeface="Arial Narrow" panose="020B0606020202030204" pitchFamily="34" charset="0"/>
                <a:ea typeface="+mn-ea"/>
                <a:cs typeface="+mn-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Título del tema</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D7684F15-3F23-4100-9995-7792A3C8BE9E}" type="datetimeFigureOut">
              <a:rPr lang="es-MX"/>
              <a:pPr>
                <a:defRPr/>
              </a:pPr>
              <a:t>24/08/2016</a:t>
            </a:fld>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201C282A-A338-474B-B1FA-1B9E9DA8401D}" type="slidenum">
              <a:rPr lang="es-MX" altLang="es-MX"/>
              <a:pPr>
                <a:defRPr/>
              </a:pPr>
              <a:t>‹Nº›</a:t>
            </a:fld>
            <a:endParaRPr lang="es-MX" altLang="es-MX"/>
          </a:p>
        </p:txBody>
      </p:sp>
    </p:spTree>
    <p:extLst>
      <p:ext uri="{BB962C8B-B14F-4D97-AF65-F5344CB8AC3E}">
        <p14:creationId xmlns:p14="http://schemas.microsoft.com/office/powerpoint/2010/main" val="2003491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D58E45-4859-4109-8A1B-38C441111C2E}" type="datetimeFigureOut">
              <a:rPr lang="es-MX" smtClean="0"/>
              <a:pPr/>
              <a:t>24/08/2016</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879AA1-DE5E-4B59-B6A9-FB96C61AACC5}" type="slidenum">
              <a:rPr lang="es-MX" smtClean="0"/>
              <a:pPr/>
              <a:t>‹Nº›</a:t>
            </a:fld>
            <a:endParaRPr lang="es-MX"/>
          </a:p>
        </p:txBody>
      </p:sp>
      <p:pic>
        <p:nvPicPr>
          <p:cNvPr id="16" name="Imagen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5400000">
            <a:off x="-2746429" y="2721313"/>
            <a:ext cx="6007293" cy="56466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irodriguez@verivai.org.m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8832" y="404664"/>
            <a:ext cx="1146336" cy="2276872"/>
          </a:xfrm>
          <a:prstGeom prst="rect">
            <a:avLst/>
          </a:prstGeom>
        </p:spPr>
      </p:pic>
      <p:sp>
        <p:nvSpPr>
          <p:cNvPr id="5" name="16 Subtítulo"/>
          <p:cNvSpPr txBox="1">
            <a:spLocks/>
          </p:cNvSpPr>
          <p:nvPr/>
        </p:nvSpPr>
        <p:spPr>
          <a:xfrm>
            <a:off x="685800" y="2996952"/>
            <a:ext cx="7772400" cy="2198196"/>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L="0" marR="64008"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s-ES" sz="5400" b="1" dirty="0" smtClean="0">
                <a:solidFill>
                  <a:srgbClr val="594228"/>
                </a:solidFill>
                <a:latin typeface="Arial Narrow" panose="020B0606020202030204" pitchFamily="34" charset="0"/>
              </a:rPr>
              <a:t>Declarativas </a:t>
            </a:r>
            <a:r>
              <a:rPr lang="es-ES" sz="5400" b="1" dirty="0" smtClean="0">
                <a:solidFill>
                  <a:srgbClr val="594228"/>
                </a:solidFill>
                <a:latin typeface="Arial Narrow" panose="020B0606020202030204" pitchFamily="34" charset="0"/>
              </a:rPr>
              <a:t>de </a:t>
            </a:r>
            <a:r>
              <a:rPr lang="es-ES" sz="5400" b="1" dirty="0" smtClean="0">
                <a:solidFill>
                  <a:srgbClr val="594228"/>
                </a:solidFill>
                <a:latin typeface="Arial Narrow" panose="020B0606020202030204" pitchFamily="34" charset="0"/>
              </a:rPr>
              <a:t>Privacidad y medidas de seguridad</a:t>
            </a:r>
            <a:endParaRPr kumimoji="0" lang="en-US" sz="5400" b="1" kern="1200" dirty="0" smtClean="0">
              <a:solidFill>
                <a:srgbClr val="594228"/>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ángulo 1"/>
          <p:cNvSpPr>
            <a:spLocks noChangeArrowheads="1"/>
          </p:cNvSpPr>
          <p:nvPr/>
        </p:nvSpPr>
        <p:spPr bwMode="auto">
          <a:xfrm>
            <a:off x="683568" y="1052736"/>
            <a:ext cx="8208912"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MX" altLang="es-MX" sz="2000" dirty="0"/>
              <a:t>El responsable del Sistema de datos personales es (8) _____________, quien está obligado o facultado de responder a las preguntas que le sean planteadas por el titular de los datos personales y la dirección donde podrá ejercer los derechos de acceso, rectificación, cancelación y oposición, así como la revocación del consentimiento es el (9) ___________________. </a:t>
            </a:r>
          </a:p>
          <a:p>
            <a:pPr algn="just"/>
            <a:r>
              <a:rPr lang="es-MX" altLang="es-MX" sz="2000" dirty="0"/>
              <a:t> </a:t>
            </a:r>
          </a:p>
          <a:p>
            <a:pPr algn="just"/>
            <a:r>
              <a:rPr lang="es-MX" altLang="es-MX" sz="2000" dirty="0"/>
              <a:t>El interesado podrá dirigirse al Instituto Veracruzano de Acceso a la Información, donde recibirá asesoría sobre los derechos que tutela la Ley 581 para la Tutela de los Datos Personales en el Estado de Veracruz al teléfono: (228) 8420270 ext. 406; correo electrónico: contacto@verivai.org.mx o contactodatospersonales@verivai.org.mx http://www.ivai.org.mx </a:t>
            </a:r>
          </a:p>
        </p:txBody>
      </p:sp>
      <p:sp>
        <p:nvSpPr>
          <p:cNvPr id="3" name="1 Título"/>
          <p:cNvSpPr txBox="1">
            <a:spLocks/>
          </p:cNvSpPr>
          <p:nvPr/>
        </p:nvSpPr>
        <p:spPr>
          <a:xfrm>
            <a:off x="0" y="245534"/>
            <a:ext cx="8686800" cy="720725"/>
          </a:xfrm>
          <a:prstGeom prst="rect">
            <a:avLst/>
          </a:prstGeom>
        </p:spPr>
        <p:txBody>
          <a:bodyPr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hangingPunct="1">
              <a:defRPr/>
            </a:pPr>
            <a:r>
              <a:rPr lang="es-MX" altLang="es-MX" sz="3600" dirty="0" smtClean="0">
                <a:solidFill>
                  <a:srgbClr val="E3AA3B"/>
                </a:solidFill>
                <a:effectLst/>
                <a:latin typeface="Arial Narrow" panose="020B0606020202030204" pitchFamily="34" charset="0"/>
                <a:cs typeface="Arial" panose="020B0604020202020204" pitchFamily="34" charset="0"/>
              </a:rPr>
              <a:t>Declarativa de Privacidad </a:t>
            </a:r>
          </a:p>
        </p:txBody>
      </p:sp>
    </p:spTree>
    <p:extLst>
      <p:ext uri="{BB962C8B-B14F-4D97-AF65-F5344CB8AC3E}">
        <p14:creationId xmlns:p14="http://schemas.microsoft.com/office/powerpoint/2010/main" val="1857371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65666561"/>
              </p:ext>
            </p:extLst>
          </p:nvPr>
        </p:nvGraphicFramePr>
        <p:xfrm>
          <a:off x="611559" y="260350"/>
          <a:ext cx="8064897" cy="6035674"/>
        </p:xfrm>
        <a:graphic>
          <a:graphicData uri="http://schemas.openxmlformats.org/drawingml/2006/table">
            <a:tbl>
              <a:tblPr firstRow="1" firstCol="1" bandRow="1">
                <a:tableStyleId>{E8B1032C-EA38-4F05-BA0D-38AFFFC7BED3}</a:tableStyleId>
              </a:tblPr>
              <a:tblGrid>
                <a:gridCol w="3699493"/>
                <a:gridCol w="4365404"/>
              </a:tblGrid>
              <a:tr h="274349">
                <a:tc>
                  <a:txBody>
                    <a:bodyPr/>
                    <a:lstStyle/>
                    <a:p>
                      <a:pPr algn="ctr">
                        <a:spcAft>
                          <a:spcPts val="0"/>
                        </a:spcAft>
                      </a:pPr>
                      <a:r>
                        <a:rPr lang="es-MX" sz="1800" dirty="0">
                          <a:effectLst/>
                          <a:latin typeface="Arial" panose="020B0604020202020204" pitchFamily="34" charset="0"/>
                          <a:cs typeface="Arial" panose="020B0604020202020204" pitchFamily="34" charset="0"/>
                        </a:rPr>
                        <a:t>CONCEPTO</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c>
                  <a:txBody>
                    <a:bodyPr/>
                    <a:lstStyle/>
                    <a:p>
                      <a:pPr algn="ctr">
                        <a:spcAft>
                          <a:spcPts val="0"/>
                        </a:spcAft>
                      </a:pPr>
                      <a:r>
                        <a:rPr lang="es-MX" sz="1800">
                          <a:effectLst/>
                          <a:latin typeface="Arial" panose="020B0604020202020204" pitchFamily="34" charset="0"/>
                          <a:cs typeface="Arial" panose="020B0604020202020204" pitchFamily="34" charset="0"/>
                        </a:rPr>
                        <a:t>DESCRIPCIÓN</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r>
              <a:tr h="1371744">
                <a:tc>
                  <a:txBody>
                    <a:bodyPr/>
                    <a:lstStyle/>
                    <a:p>
                      <a:pPr algn="just">
                        <a:spcAft>
                          <a:spcPts val="0"/>
                        </a:spcAft>
                      </a:pPr>
                      <a:r>
                        <a:rPr lang="es-MX" sz="1800" dirty="0">
                          <a:effectLst/>
                          <a:latin typeface="Arial" panose="020B0604020202020204" pitchFamily="34" charset="0"/>
                          <a:cs typeface="Arial" panose="020B0604020202020204" pitchFamily="34" charset="0"/>
                        </a:rPr>
                        <a:t>1. Nombre del sistema de datos personales </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c>
                  <a:txBody>
                    <a:bodyPr/>
                    <a:lstStyle/>
                    <a:p>
                      <a:pPr algn="just">
                        <a:spcAft>
                          <a:spcPts val="0"/>
                        </a:spcAft>
                      </a:pPr>
                      <a:r>
                        <a:rPr lang="es-MX" sz="1800">
                          <a:effectLst/>
                          <a:latin typeface="Arial" panose="020B0604020202020204" pitchFamily="34" charset="0"/>
                          <a:cs typeface="Arial" panose="020B0604020202020204" pitchFamily="34" charset="0"/>
                        </a:rPr>
                        <a:t>Se insertará el nombre que haya sido establecido en el Acuerdo de Creación de los Sistemas de Datos Personales, sin alterar su nombre o contenido.</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r>
              <a:tr h="1646093">
                <a:tc>
                  <a:txBody>
                    <a:bodyPr/>
                    <a:lstStyle/>
                    <a:p>
                      <a:pPr algn="just">
                        <a:spcAft>
                          <a:spcPts val="0"/>
                        </a:spcAft>
                      </a:pPr>
                      <a:r>
                        <a:rPr lang="es-MX" sz="1800" dirty="0">
                          <a:effectLst/>
                          <a:latin typeface="Arial" panose="020B0604020202020204" pitchFamily="34" charset="0"/>
                          <a:cs typeface="Arial" panose="020B0604020202020204" pitchFamily="34" charset="0"/>
                        </a:rPr>
                        <a:t>2. Fundamento legal que faculta al Ente público para recabar los datos personales</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c>
                  <a:txBody>
                    <a:bodyPr/>
                    <a:lstStyle/>
                    <a:p>
                      <a:pPr algn="just">
                        <a:spcAft>
                          <a:spcPts val="0"/>
                        </a:spcAft>
                      </a:pPr>
                      <a:r>
                        <a:rPr lang="es-MX" sz="1800">
                          <a:effectLst/>
                          <a:latin typeface="Arial" panose="020B0604020202020204" pitchFamily="34" charset="0"/>
                          <a:cs typeface="Arial" panose="020B0604020202020204" pitchFamily="34" charset="0"/>
                        </a:rPr>
                        <a:t>Se debe indicar  la disposición o disposiciones del ente público que regulen el procedimiento o función por el que se recopilan los datos personales a que se refiera el sistema creado.</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r>
              <a:tr h="1097395">
                <a:tc>
                  <a:txBody>
                    <a:bodyPr/>
                    <a:lstStyle/>
                    <a:p>
                      <a:pPr algn="just">
                        <a:spcAft>
                          <a:spcPts val="0"/>
                        </a:spcAft>
                      </a:pPr>
                      <a:r>
                        <a:rPr lang="es-MX" sz="1800" dirty="0">
                          <a:effectLst/>
                          <a:latin typeface="Arial" panose="020B0604020202020204" pitchFamily="34" charset="0"/>
                          <a:cs typeface="Arial" panose="020B0604020202020204" pitchFamily="34" charset="0"/>
                        </a:rPr>
                        <a:t>3. Describir la finalidad del sistema</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c>
                  <a:txBody>
                    <a:bodyPr/>
                    <a:lstStyle/>
                    <a:p>
                      <a:pPr algn="just">
                        <a:spcAft>
                          <a:spcPts val="0"/>
                        </a:spcAft>
                      </a:pPr>
                      <a:r>
                        <a:rPr lang="es-MX" sz="1800">
                          <a:effectLst/>
                          <a:latin typeface="Arial" panose="020B0604020202020204" pitchFamily="34" charset="0"/>
                          <a:cs typeface="Arial" panose="020B0604020202020204" pitchFamily="34" charset="0"/>
                        </a:rPr>
                        <a:t>Se deberá insertar el contenido de la fracción I. Finalidad y uso previsto del Sistema de Datos Personales de que se trate.</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r>
              <a:tr h="1646093">
                <a:tc>
                  <a:txBody>
                    <a:bodyPr/>
                    <a:lstStyle/>
                    <a:p>
                      <a:pPr algn="just">
                        <a:spcAft>
                          <a:spcPts val="0"/>
                        </a:spcAft>
                      </a:pPr>
                      <a:r>
                        <a:rPr lang="es-MX" sz="1800" dirty="0">
                          <a:effectLst/>
                          <a:latin typeface="Arial" panose="020B0604020202020204" pitchFamily="34" charset="0"/>
                          <a:cs typeface="Arial" panose="020B0604020202020204" pitchFamily="34" charset="0"/>
                        </a:rPr>
                        <a:t>4. Destinatario y finalidad de la transmisión</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c>
                  <a:txBody>
                    <a:bodyPr/>
                    <a:lstStyle/>
                    <a:p>
                      <a:pPr algn="just">
                        <a:spcAft>
                          <a:spcPts val="0"/>
                        </a:spcAft>
                      </a:pPr>
                      <a:r>
                        <a:rPr lang="es-MX" sz="1800" dirty="0">
                          <a:effectLst/>
                          <a:latin typeface="Arial" panose="020B0604020202020204" pitchFamily="34" charset="0"/>
                          <a:cs typeface="Arial" panose="020B0604020202020204" pitchFamily="34" charset="0"/>
                        </a:rPr>
                        <a:t>Se deberá insertar el contenido de la fracción VI. Cesión de la que pueden ser objeto, del Sistema de Datos Personales de que se trate, así como las finalidades para las que se transmiten los datos personales.</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5" marR="37715" marT="0" marB="0"/>
                </a:tc>
              </a:tr>
            </a:tbl>
          </a:graphicData>
        </a:graphic>
      </p:graphicFrame>
    </p:spTree>
    <p:extLst>
      <p:ext uri="{BB962C8B-B14F-4D97-AF65-F5344CB8AC3E}">
        <p14:creationId xmlns:p14="http://schemas.microsoft.com/office/powerpoint/2010/main" val="388408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511388132"/>
              </p:ext>
            </p:extLst>
          </p:nvPr>
        </p:nvGraphicFramePr>
        <p:xfrm>
          <a:off x="611560" y="115888"/>
          <a:ext cx="8208590" cy="6553472"/>
        </p:xfrm>
        <a:graphic>
          <a:graphicData uri="http://schemas.openxmlformats.org/drawingml/2006/table">
            <a:tbl>
              <a:tblPr firstRow="1" firstCol="1" bandRow="1">
                <a:tableStyleId>{E8B1032C-EA38-4F05-BA0D-38AFFFC7BED3}</a:tableStyleId>
              </a:tblPr>
              <a:tblGrid>
                <a:gridCol w="3439790"/>
                <a:gridCol w="4768800"/>
              </a:tblGrid>
              <a:tr h="297888">
                <a:tc>
                  <a:txBody>
                    <a:bodyPr/>
                    <a:lstStyle/>
                    <a:p>
                      <a:pPr algn="ctr">
                        <a:spcAft>
                          <a:spcPts val="0"/>
                        </a:spcAft>
                      </a:pPr>
                      <a:r>
                        <a:rPr lang="es-MX" sz="1800" dirty="0">
                          <a:effectLst/>
                          <a:latin typeface="Arial" panose="020B0604020202020204" pitchFamily="34" charset="0"/>
                          <a:cs typeface="Arial" panose="020B0604020202020204" pitchFamily="34" charset="0"/>
                        </a:rPr>
                        <a:t>CONCEPTO</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ctr">
                        <a:spcAft>
                          <a:spcPts val="0"/>
                        </a:spcAft>
                      </a:pPr>
                      <a:r>
                        <a:rPr lang="es-MX" sz="1800">
                          <a:effectLst/>
                          <a:latin typeface="Arial" panose="020B0604020202020204" pitchFamily="34" charset="0"/>
                          <a:cs typeface="Arial" panose="020B0604020202020204" pitchFamily="34" charset="0"/>
                        </a:rPr>
                        <a:t>DESCRIPCIÓN</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r h="1787324">
                <a:tc>
                  <a:txBody>
                    <a:bodyPr/>
                    <a:lstStyle/>
                    <a:p>
                      <a:pPr algn="just">
                        <a:spcAft>
                          <a:spcPts val="0"/>
                        </a:spcAft>
                      </a:pPr>
                      <a:r>
                        <a:rPr lang="es-MX" sz="1800" dirty="0">
                          <a:effectLst/>
                          <a:latin typeface="Arial" panose="020B0604020202020204" pitchFamily="34" charset="0"/>
                          <a:cs typeface="Arial" panose="020B0604020202020204" pitchFamily="34" charset="0"/>
                        </a:rPr>
                        <a:t>5. Los datos marcados con un asterisco (*) </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just">
                        <a:spcAft>
                          <a:spcPts val="0"/>
                        </a:spcAft>
                      </a:pPr>
                      <a:r>
                        <a:rPr lang="es-MX" sz="1800" dirty="0">
                          <a:effectLst/>
                          <a:latin typeface="Arial" panose="020B0604020202020204" pitchFamily="34" charset="0"/>
                          <a:cs typeface="Arial" panose="020B0604020202020204" pitchFamily="34" charset="0"/>
                        </a:rPr>
                        <a:t>Si se utiliza un formato o formulario (físico o electrónico) se le colocará en la parte superior de la palabra que sea un dato personal, y en caso de que no se utilice formato, se deberá señalar qué datos personales son </a:t>
                      </a:r>
                      <a:r>
                        <a:rPr lang="es-MX" sz="1800" dirty="0" smtClean="0">
                          <a:effectLst/>
                          <a:latin typeface="Arial" panose="020B0604020202020204" pitchFamily="34" charset="0"/>
                          <a:cs typeface="Arial" panose="020B0604020202020204" pitchFamily="34" charset="0"/>
                        </a:rPr>
                        <a:t>los </a:t>
                      </a:r>
                      <a:r>
                        <a:rPr lang="es-MX" sz="1800" dirty="0">
                          <a:effectLst/>
                          <a:latin typeface="Arial" panose="020B0604020202020204" pitchFamily="34" charset="0"/>
                          <a:cs typeface="Arial" panose="020B0604020202020204" pitchFamily="34" charset="0"/>
                        </a:rPr>
                        <a:t>que se recaban de forma obligatoria.</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r h="893613">
                <a:tc>
                  <a:txBody>
                    <a:bodyPr/>
                    <a:lstStyle/>
                    <a:p>
                      <a:pPr algn="just">
                        <a:spcAft>
                          <a:spcPts val="0"/>
                        </a:spcAft>
                      </a:pPr>
                      <a:r>
                        <a:rPr lang="es-MX" sz="1800" dirty="0">
                          <a:effectLst/>
                          <a:latin typeface="Arial" panose="020B0604020202020204" pitchFamily="34" charset="0"/>
                          <a:cs typeface="Arial" panose="020B0604020202020204" pitchFamily="34" charset="0"/>
                        </a:rPr>
                        <a:t>6. Indicar el servicio o trámite de que se trate</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just">
                        <a:spcAft>
                          <a:spcPts val="0"/>
                        </a:spcAft>
                      </a:pPr>
                      <a:r>
                        <a:rPr lang="es-MX" sz="1800">
                          <a:effectLst/>
                          <a:latin typeface="Arial" panose="020B0604020202020204" pitchFamily="34" charset="0"/>
                          <a:cs typeface="Arial" panose="020B0604020202020204" pitchFamily="34" charset="0"/>
                        </a:rPr>
                        <a:t>Señalar el nombre del procedimiento o función de que se trate el Sistema de Datos Personales.</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r h="893662">
                <a:tc>
                  <a:txBody>
                    <a:bodyPr/>
                    <a:lstStyle/>
                    <a:p>
                      <a:pPr algn="just">
                        <a:spcAft>
                          <a:spcPts val="0"/>
                        </a:spcAft>
                      </a:pPr>
                      <a:r>
                        <a:rPr lang="es-MX" sz="1800" dirty="0">
                          <a:effectLst/>
                          <a:latin typeface="Arial" panose="020B0604020202020204" pitchFamily="34" charset="0"/>
                          <a:cs typeface="Arial" panose="020B0604020202020204" pitchFamily="34" charset="0"/>
                        </a:rPr>
                        <a:t>7. Indicar el nivel de las medidas de seguridad correspondiente</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just">
                        <a:spcAft>
                          <a:spcPts val="0"/>
                        </a:spcAft>
                      </a:pPr>
                      <a:r>
                        <a:rPr lang="es-MX" sz="1800">
                          <a:effectLst/>
                          <a:latin typeface="Arial" panose="020B0604020202020204" pitchFamily="34" charset="0"/>
                          <a:cs typeface="Arial" panose="020B0604020202020204" pitchFamily="34" charset="0"/>
                        </a:rPr>
                        <a:t>Se deberá insertar el contenido de la fracción X. Nivel de protección exigible del Sistema de Datos Personales que se haya creado.</a:t>
                      </a:r>
                      <a:endParaRPr lang="es-MX"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r h="1489436">
                <a:tc>
                  <a:txBody>
                    <a:bodyPr/>
                    <a:lstStyle/>
                    <a:p>
                      <a:pPr algn="just">
                        <a:spcAft>
                          <a:spcPts val="0"/>
                        </a:spcAft>
                      </a:pPr>
                      <a:r>
                        <a:rPr lang="es-MX" sz="1800" dirty="0">
                          <a:effectLst/>
                          <a:latin typeface="Arial" panose="020B0604020202020204" pitchFamily="34" charset="0"/>
                          <a:cs typeface="Arial" panose="020B0604020202020204" pitchFamily="34" charset="0"/>
                        </a:rPr>
                        <a:t>8. Nombre del responsable y cargo</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just">
                        <a:spcAft>
                          <a:spcPts val="0"/>
                        </a:spcAft>
                      </a:pPr>
                      <a:r>
                        <a:rPr lang="es-MX" sz="1800" dirty="0">
                          <a:effectLst/>
                          <a:latin typeface="Arial" panose="020B0604020202020204" pitchFamily="34" charset="0"/>
                          <a:cs typeface="Arial" panose="020B0604020202020204" pitchFamily="34" charset="0"/>
                        </a:rPr>
                        <a:t>Se deberá incorporar el nombre (en este caso </a:t>
                      </a:r>
                      <a:r>
                        <a:rPr lang="es-MX" sz="1800" dirty="0" smtClean="0">
                          <a:effectLst/>
                          <a:latin typeface="Arial" panose="020B0604020202020204" pitchFamily="34" charset="0"/>
                          <a:cs typeface="Arial" panose="020B0604020202020204" pitchFamily="34" charset="0"/>
                        </a:rPr>
                        <a:t>sí </a:t>
                      </a:r>
                      <a:r>
                        <a:rPr lang="es-MX" sz="1800" dirty="0">
                          <a:effectLst/>
                          <a:latin typeface="Arial" panose="020B0604020202020204" pitchFamily="34" charset="0"/>
                          <a:cs typeface="Arial" panose="020B0604020202020204" pitchFamily="34" charset="0"/>
                        </a:rPr>
                        <a:t>se coloca el nombre del servidor público) y cargo de titular del área responsable, establecido en el requisito número VII del Sistema de Datos personales.</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r h="1191549">
                <a:tc>
                  <a:txBody>
                    <a:bodyPr/>
                    <a:lstStyle/>
                    <a:p>
                      <a:pPr algn="just">
                        <a:spcAft>
                          <a:spcPts val="0"/>
                        </a:spcAft>
                      </a:pPr>
                      <a:r>
                        <a:rPr lang="es-MX" sz="1800" dirty="0">
                          <a:effectLst/>
                          <a:latin typeface="Arial" panose="020B0604020202020204" pitchFamily="34" charset="0"/>
                          <a:cs typeface="Arial" panose="020B0604020202020204" pitchFamily="34" charset="0"/>
                        </a:rPr>
                        <a:t>9. Indicar el domicilio de la </a:t>
                      </a:r>
                      <a:r>
                        <a:rPr lang="es-MX" sz="1800" dirty="0" smtClean="0">
                          <a:effectLst/>
                          <a:latin typeface="Arial" panose="020B0604020202020204" pitchFamily="34" charset="0"/>
                          <a:cs typeface="Arial" panose="020B0604020202020204" pitchFamily="34" charset="0"/>
                        </a:rPr>
                        <a:t>UAIP correspondiente</a:t>
                      </a:r>
                      <a:r>
                        <a:rPr lang="es-MX" sz="1800" dirty="0">
                          <a:effectLst/>
                          <a:latin typeface="Arial" panose="020B0604020202020204" pitchFamily="34" charset="0"/>
                          <a:cs typeface="Arial" panose="020B0604020202020204" pitchFamily="34" charset="0"/>
                        </a:rPr>
                        <a:t>, teléfono y correo electrónico</a:t>
                      </a:r>
                    </a:p>
                    <a:p>
                      <a:pPr algn="just">
                        <a:spcAft>
                          <a:spcPts val="0"/>
                        </a:spcAft>
                      </a:pPr>
                      <a:r>
                        <a:rPr lang="es-MX" sz="1800" dirty="0">
                          <a:effectLst/>
                          <a:latin typeface="Arial" panose="020B0604020202020204" pitchFamily="34" charset="0"/>
                          <a:cs typeface="Arial" panose="020B0604020202020204" pitchFamily="34" charset="0"/>
                        </a:rPr>
                        <a:t> </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c>
                  <a:txBody>
                    <a:bodyPr/>
                    <a:lstStyle/>
                    <a:p>
                      <a:pPr algn="just">
                        <a:spcAft>
                          <a:spcPts val="0"/>
                        </a:spcAft>
                      </a:pPr>
                      <a:r>
                        <a:rPr lang="es-MX" sz="1800" dirty="0">
                          <a:effectLst/>
                          <a:latin typeface="Arial" panose="020B0604020202020204" pitchFamily="34" charset="0"/>
                          <a:cs typeface="Arial" panose="020B0604020202020204" pitchFamily="34" charset="0"/>
                        </a:rPr>
                        <a:t>Se deberá insertar el contenido de la fracción VIII. Unidad ante quien se ejercen los derechos ARCO, del Sistema de Datos Personales que se haya creado.</a:t>
                      </a:r>
                      <a:endParaRPr lang="es-MX"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7718" marR="37718" marT="0" marB="0"/>
                </a:tc>
              </a:tr>
            </a:tbl>
          </a:graphicData>
        </a:graphic>
      </p:graphicFrame>
    </p:spTree>
    <p:extLst>
      <p:ext uri="{BB962C8B-B14F-4D97-AF65-F5344CB8AC3E}">
        <p14:creationId xmlns:p14="http://schemas.microsoft.com/office/powerpoint/2010/main" val="2471828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ángulo 1"/>
          <p:cNvSpPr>
            <a:spLocks noChangeArrowheads="1"/>
          </p:cNvSpPr>
          <p:nvPr/>
        </p:nvSpPr>
        <p:spPr bwMode="auto">
          <a:xfrm>
            <a:off x="827088" y="1484313"/>
            <a:ext cx="7561262"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MX" altLang="es-MX" sz="2800">
                <a:solidFill>
                  <a:srgbClr val="FF0000"/>
                </a:solidFill>
              </a:rPr>
              <a:t>Principio de información: </a:t>
            </a:r>
            <a:r>
              <a:rPr lang="es-MX" altLang="es-MX" sz="2800"/>
              <a:t>el ente público está obligado a dar a conocer al titular de los datos personales de forma expresa y por escrito el tratamiento que realice de los datos personales.</a:t>
            </a:r>
          </a:p>
          <a:p>
            <a:pPr algn="just"/>
            <a:endParaRPr lang="es-MX" altLang="es-MX" sz="2800"/>
          </a:p>
          <a:p>
            <a:pPr algn="just"/>
            <a:r>
              <a:rPr lang="es-MX" altLang="es-MX" sz="2800">
                <a:solidFill>
                  <a:srgbClr val="FF0000"/>
                </a:solidFill>
              </a:rPr>
              <a:t>Principio de consentimiento: </a:t>
            </a:r>
            <a:r>
              <a:rPr lang="es-MX" altLang="es-MX" sz="2800"/>
              <a:t>sólo el titular de los datos puede autorizar el manejo de su información personal.</a:t>
            </a:r>
          </a:p>
          <a:p>
            <a:pPr algn="just"/>
            <a:endParaRPr lang="es-MX" altLang="es-MX" sz="2800"/>
          </a:p>
          <a:p>
            <a:pPr algn="just"/>
            <a:endParaRPr lang="es-MX" altLang="es-MX" sz="2800"/>
          </a:p>
        </p:txBody>
      </p:sp>
      <p:sp>
        <p:nvSpPr>
          <p:cNvPr id="3" name="1 Título"/>
          <p:cNvSpPr txBox="1">
            <a:spLocks/>
          </p:cNvSpPr>
          <p:nvPr/>
        </p:nvSpPr>
        <p:spPr>
          <a:xfrm>
            <a:off x="0" y="245534"/>
            <a:ext cx="8686800" cy="720725"/>
          </a:xfrm>
          <a:prstGeom prst="rect">
            <a:avLst/>
          </a:prstGeom>
        </p:spPr>
        <p:txBody>
          <a:bodyPr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hangingPunct="1">
              <a:defRPr/>
            </a:pPr>
            <a:r>
              <a:rPr lang="es-MX" altLang="es-MX" sz="3200" dirty="0" smtClean="0">
                <a:solidFill>
                  <a:srgbClr val="0070C0"/>
                </a:solidFill>
                <a:effectLst/>
                <a:latin typeface="Arial" panose="020B0604020202020204" pitchFamily="34" charset="0"/>
                <a:cs typeface="Arial" panose="020B0604020202020204" pitchFamily="34" charset="0"/>
              </a:rPr>
              <a:t>Principios que rigen a la declarativa</a:t>
            </a:r>
          </a:p>
        </p:txBody>
      </p:sp>
    </p:spTree>
    <p:extLst>
      <p:ext uri="{BB962C8B-B14F-4D97-AF65-F5344CB8AC3E}">
        <p14:creationId xmlns:p14="http://schemas.microsoft.com/office/powerpoint/2010/main" val="18144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ángulo 1"/>
          <p:cNvSpPr>
            <a:spLocks noChangeArrowheads="1"/>
          </p:cNvSpPr>
          <p:nvPr/>
        </p:nvSpPr>
        <p:spPr bwMode="auto">
          <a:xfrm>
            <a:off x="827088" y="1484313"/>
            <a:ext cx="75612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endParaRPr lang="es-MX" altLang="es-MX" sz="2800"/>
          </a:p>
          <a:p>
            <a:pPr algn="just"/>
            <a:endParaRPr lang="es-MX" altLang="es-MX" sz="2800"/>
          </a:p>
        </p:txBody>
      </p:sp>
      <p:sp>
        <p:nvSpPr>
          <p:cNvPr id="3" name="1 Título"/>
          <p:cNvSpPr txBox="1">
            <a:spLocks/>
          </p:cNvSpPr>
          <p:nvPr/>
        </p:nvSpPr>
        <p:spPr>
          <a:xfrm>
            <a:off x="0" y="245534"/>
            <a:ext cx="8686800" cy="720725"/>
          </a:xfrm>
          <a:prstGeom prst="rect">
            <a:avLst/>
          </a:prstGeom>
        </p:spPr>
        <p:txBody>
          <a:bodyPr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hangingPunct="1">
              <a:defRPr/>
            </a:pPr>
            <a:r>
              <a:rPr lang="es-MX" altLang="es-MX" sz="3200" dirty="0" smtClean="0">
                <a:solidFill>
                  <a:srgbClr val="0070C0"/>
                </a:solidFill>
                <a:effectLst/>
                <a:latin typeface="Arial" panose="020B0604020202020204" pitchFamily="34" charset="0"/>
                <a:cs typeface="Arial" panose="020B0604020202020204" pitchFamily="34" charset="0"/>
              </a:rPr>
              <a:t>Excepciones al deber de información</a:t>
            </a:r>
          </a:p>
        </p:txBody>
      </p:sp>
      <p:sp>
        <p:nvSpPr>
          <p:cNvPr id="21508" name="Rectángulo 3"/>
          <p:cNvSpPr>
            <a:spLocks noChangeArrowheads="1"/>
          </p:cNvSpPr>
          <p:nvPr/>
        </p:nvSpPr>
        <p:spPr bwMode="auto">
          <a:xfrm>
            <a:off x="563563" y="966788"/>
            <a:ext cx="8256587"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MX" altLang="es-MX" sz="2200" dirty="0"/>
              <a:t>En el caso de datos personales que no hayan  sido obtenidos del titular y resulte material o jurídicamente imposible cumplir con el deber de información  o requiera esfuerzos desproporcionados  o implique un costo excesivo o dicha actividad sea disruptiva de las que se llevan a cabo cotidianamente, ya sea porque se carezca de datos de contacto con los titulares, porque los mismos se encuentren desactualizados, incorrectos, incompletos, o inexactos o en razón  del número de titulares o de la antigüedad de los datos, los entes públicos </a:t>
            </a:r>
            <a:r>
              <a:rPr lang="es-MX" altLang="es-MX" sz="2200" u="sng" dirty="0">
                <a:solidFill>
                  <a:srgbClr val="FF0000"/>
                </a:solidFill>
              </a:rPr>
              <a:t>deberán implementar mecanismos alternos para cumplir con dicho deber de información a través de medios masivos de comunicación u otros medios de amplio alcance, tales como diarios de circulación nacional, diarios locales, página </a:t>
            </a:r>
            <a:r>
              <a:rPr lang="es-MX" altLang="es-MX" sz="2200" u="sng">
                <a:solidFill>
                  <a:srgbClr val="FF0000"/>
                </a:solidFill>
              </a:rPr>
              <a:t>de </a:t>
            </a:r>
            <a:r>
              <a:rPr lang="es-MX" altLang="es-MX" sz="2200" u="sng" smtClean="0">
                <a:solidFill>
                  <a:srgbClr val="FF0000"/>
                </a:solidFill>
              </a:rPr>
              <a:t>internet </a:t>
            </a:r>
            <a:r>
              <a:rPr lang="es-MX" altLang="es-MX" sz="2200" u="sng">
                <a:solidFill>
                  <a:srgbClr val="FF0000"/>
                </a:solidFill>
              </a:rPr>
              <a:t>del ente público e informar al Instituto.</a:t>
            </a:r>
          </a:p>
          <a:p>
            <a:pPr algn="just"/>
            <a:endParaRPr lang="es-MX" altLang="es-MX" sz="2200" dirty="0"/>
          </a:p>
          <a:p>
            <a:pPr algn="just"/>
            <a:endParaRPr lang="es-MX" altLang="es-MX" sz="2200" dirty="0"/>
          </a:p>
        </p:txBody>
      </p:sp>
    </p:spTree>
    <p:extLst>
      <p:ext uri="{BB962C8B-B14F-4D97-AF65-F5344CB8AC3E}">
        <p14:creationId xmlns:p14="http://schemas.microsoft.com/office/powerpoint/2010/main" val="1041878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Título"/>
          <p:cNvSpPr>
            <a:spLocks noGrp="1"/>
          </p:cNvSpPr>
          <p:nvPr>
            <p:ph type="title" idx="4294967295"/>
          </p:nvPr>
        </p:nvSpPr>
        <p:spPr>
          <a:xfrm>
            <a:off x="0" y="245534"/>
            <a:ext cx="8686800" cy="720725"/>
          </a:xfrm>
          <a:prstGeom prst="rect">
            <a:avLst/>
          </a:prstGeom>
        </p:spPr>
        <p:txBody>
          <a:bodyPr>
            <a:normAutofit fontScale="90000"/>
          </a:bodyPr>
          <a:lstStyle/>
          <a:p>
            <a:pPr algn="ctr" eaLnBrk="1" hangingPunct="1">
              <a:defRPr/>
            </a:pPr>
            <a:r>
              <a:rPr lang="es-MX" altLang="es-MX" sz="3200" dirty="0" smtClean="0">
                <a:solidFill>
                  <a:srgbClr val="E3AA3B"/>
                </a:solidFill>
                <a:effectLst/>
                <a:latin typeface="Arial Narrow" panose="020B0606020202030204" pitchFamily="34" charset="0"/>
                <a:cs typeface="Arial" panose="020B0604020202020204" pitchFamily="34" charset="0"/>
              </a:rPr>
              <a:t>DECLARATIVA DE PRIVACIDAD</a:t>
            </a:r>
            <a:br>
              <a:rPr lang="es-MX" altLang="es-MX" sz="3200" dirty="0" smtClean="0">
                <a:solidFill>
                  <a:srgbClr val="E3AA3B"/>
                </a:solidFill>
                <a:effectLst/>
                <a:latin typeface="Arial Narrow" panose="020B0606020202030204" pitchFamily="34" charset="0"/>
                <a:cs typeface="Arial" panose="020B0604020202020204" pitchFamily="34" charset="0"/>
              </a:rPr>
            </a:br>
            <a:r>
              <a:rPr lang="es-MX" altLang="es-MX" sz="3200" dirty="0" smtClean="0">
                <a:solidFill>
                  <a:srgbClr val="E3AA3B"/>
                </a:solidFill>
                <a:effectLst/>
                <a:latin typeface="Arial Narrow" panose="020B0606020202030204" pitchFamily="34" charset="0"/>
                <a:cs typeface="Arial" panose="020B0604020202020204" pitchFamily="34" charset="0"/>
              </a:rPr>
              <a:t>(caso de excepción) </a:t>
            </a:r>
          </a:p>
        </p:txBody>
      </p:sp>
      <p:sp>
        <p:nvSpPr>
          <p:cNvPr id="3" name="2 Marcador de contenido"/>
          <p:cNvSpPr>
            <a:spLocks noGrp="1"/>
          </p:cNvSpPr>
          <p:nvPr>
            <p:ph idx="4294967295"/>
          </p:nvPr>
        </p:nvSpPr>
        <p:spPr>
          <a:xfrm>
            <a:off x="611560" y="836613"/>
            <a:ext cx="7992690" cy="5616575"/>
          </a:xfrm>
          <a:prstGeom prst="rect">
            <a:avLst/>
          </a:prstGeom>
        </p:spPr>
        <p:txBody>
          <a:bodyPr rtlCol="0">
            <a:noAutofit/>
          </a:bodyPr>
          <a:lstStyle/>
          <a:p>
            <a:pPr marL="0" indent="0" algn="just" eaLnBrk="1" fontAlgn="auto" hangingPunct="1">
              <a:spcAft>
                <a:spcPts val="0"/>
              </a:spcAft>
              <a:buFont typeface="Wingdings 2" pitchFamily="18" charset="2"/>
              <a:buNone/>
              <a:defRPr/>
            </a:pPr>
            <a:endParaRPr lang="es-MX" sz="2000" dirty="0" smtClean="0">
              <a:latin typeface="Arial" panose="020B0604020202020204" pitchFamily="34" charset="0"/>
              <a:cs typeface="Arial" panose="020B0604020202020204" pitchFamily="34" charset="0"/>
            </a:endParaRPr>
          </a:p>
          <a:p>
            <a:pPr marL="109537" indent="0" algn="just">
              <a:buFont typeface="Wingdings 3" panose="05040102010807070707" pitchFamily="18" charset="2"/>
              <a:buNone/>
              <a:defRPr/>
            </a:pPr>
            <a:r>
              <a:rPr lang="es-MX" sz="2000" dirty="0">
                <a:latin typeface="Arial" panose="020B0604020202020204" pitchFamily="34" charset="0"/>
                <a:cs typeface="Arial" panose="020B0604020202020204" pitchFamily="34" charset="0"/>
              </a:rPr>
              <a:t>Los datos personales recabados serán protegidos, incorporados y tratados en el Sistema de Datos Personales  de </a:t>
            </a:r>
            <a:r>
              <a:rPr lang="es-MX" sz="2000" dirty="0" smtClean="0">
                <a:latin typeface="Arial" panose="020B0604020202020204" pitchFamily="34" charset="0"/>
                <a:cs typeface="Arial" panose="020B0604020202020204" pitchFamily="34" charset="0"/>
              </a:rPr>
              <a:t> ________________________, </a:t>
            </a:r>
            <a:r>
              <a:rPr lang="es-MX" sz="2000" dirty="0">
                <a:latin typeface="Arial" panose="020B0604020202020204" pitchFamily="34" charset="0"/>
                <a:cs typeface="Arial" panose="020B0604020202020204" pitchFamily="34" charset="0"/>
              </a:rPr>
              <a:t>el cual tiene su fundamento en </a:t>
            </a:r>
            <a:r>
              <a:rPr lang="es-MX" sz="2000" dirty="0" smtClean="0">
                <a:latin typeface="Arial" panose="020B0604020202020204" pitchFamily="34" charset="0"/>
                <a:cs typeface="Arial" panose="020B0604020202020204" pitchFamily="34" charset="0"/>
              </a:rPr>
              <a:t> ________________, </a:t>
            </a:r>
            <a:r>
              <a:rPr lang="es-MX" sz="2000" dirty="0">
                <a:latin typeface="Arial" panose="020B0604020202020204" pitchFamily="34" charset="0"/>
                <a:cs typeface="Arial" panose="020B0604020202020204" pitchFamily="34" charset="0"/>
              </a:rPr>
              <a:t>cuya finalidad es </a:t>
            </a:r>
            <a:r>
              <a:rPr lang="es-MX" sz="2000" dirty="0" smtClean="0">
                <a:latin typeface="Arial" panose="020B0604020202020204" pitchFamily="34" charset="0"/>
                <a:cs typeface="Arial" panose="020B0604020202020204" pitchFamily="34" charset="0"/>
              </a:rPr>
              <a:t>  ____________________; </a:t>
            </a:r>
            <a:r>
              <a:rPr lang="es-MX" sz="2000" dirty="0">
                <a:latin typeface="Arial" panose="020B0604020202020204" pitchFamily="34" charset="0"/>
                <a:cs typeface="Arial" panose="020B0604020202020204" pitchFamily="34" charset="0"/>
              </a:rPr>
              <a:t>y podrán ser transmitidos </a:t>
            </a:r>
            <a:r>
              <a:rPr lang="es-MX" sz="2000" dirty="0" smtClean="0">
                <a:latin typeface="Arial" panose="020B0604020202020204" pitchFamily="34" charset="0"/>
                <a:cs typeface="Arial" panose="020B0604020202020204" pitchFamily="34" charset="0"/>
              </a:rPr>
              <a:t>a  __________________, </a:t>
            </a:r>
            <a:r>
              <a:rPr lang="es-MX" sz="2000" dirty="0">
                <a:latin typeface="Arial" panose="020B0604020202020204" pitchFamily="34" charset="0"/>
                <a:cs typeface="Arial" panose="020B0604020202020204" pitchFamily="34" charset="0"/>
              </a:rPr>
              <a:t>además de otras transmisiones previstas en la Ley 581 para la Tutela de los Datos Personales en el Estado de Veracruz. </a:t>
            </a:r>
          </a:p>
          <a:p>
            <a:pPr marL="109537" indent="0">
              <a:buFont typeface="Wingdings 3" panose="05040102010807070707" pitchFamily="18" charset="2"/>
              <a:buNone/>
              <a:defRPr/>
            </a:pPr>
            <a:r>
              <a:rPr lang="es-MX" sz="2000" dirty="0"/>
              <a:t> </a:t>
            </a:r>
          </a:p>
          <a:p>
            <a:pPr marL="109537" indent="0" algn="just">
              <a:buFont typeface="Wingdings 3" panose="05040102010807070707" pitchFamily="18" charset="2"/>
              <a:buNone/>
              <a:defRPr/>
            </a:pPr>
            <a:r>
              <a:rPr lang="es-MX" sz="2000" dirty="0">
                <a:solidFill>
                  <a:srgbClr val="FF0000"/>
                </a:solidFill>
                <a:latin typeface="Arial" panose="020B0604020202020204" pitchFamily="34" charset="0"/>
                <a:cs typeface="Arial" panose="020B0604020202020204" pitchFamily="34" charset="0"/>
              </a:rPr>
              <a:t>Los datos </a:t>
            </a:r>
            <a:r>
              <a:rPr lang="es-MX" sz="2000" dirty="0" smtClean="0">
                <a:solidFill>
                  <a:srgbClr val="FF0000"/>
                </a:solidFill>
                <a:latin typeface="Arial" panose="020B0604020202020204" pitchFamily="34" charset="0"/>
                <a:cs typeface="Arial" panose="020B0604020202020204" pitchFamily="34" charset="0"/>
              </a:rPr>
              <a:t>relativos a __________________</a:t>
            </a:r>
            <a:r>
              <a:rPr lang="es-MX" sz="2000" dirty="0" smtClean="0">
                <a:latin typeface="Arial" panose="020B0604020202020204" pitchFamily="34" charset="0"/>
                <a:cs typeface="Arial" panose="020B0604020202020204" pitchFamily="34" charset="0"/>
              </a:rPr>
              <a:t>son </a:t>
            </a:r>
            <a:r>
              <a:rPr lang="es-MX" sz="2000" dirty="0">
                <a:latin typeface="Arial" panose="020B0604020202020204" pitchFamily="34" charset="0"/>
                <a:cs typeface="Arial" panose="020B0604020202020204" pitchFamily="34" charset="0"/>
              </a:rPr>
              <a:t>obligatorios y sin ellos no podrá acceder al servicio o completar </a:t>
            </a:r>
            <a:r>
              <a:rPr lang="es-MX" sz="2000" dirty="0" smtClean="0">
                <a:latin typeface="Arial" panose="020B0604020202020204" pitchFamily="34" charset="0"/>
                <a:cs typeface="Arial" panose="020B0604020202020204" pitchFamily="34" charset="0"/>
              </a:rPr>
              <a:t>el trámite de _______, </a:t>
            </a:r>
            <a:r>
              <a:rPr lang="es-MX" sz="2000" dirty="0">
                <a:latin typeface="Arial" panose="020B0604020202020204" pitchFamily="34" charset="0"/>
                <a:cs typeface="Arial" panose="020B0604020202020204" pitchFamily="34" charset="0"/>
              </a:rPr>
              <a:t>o puede tener problemas con éste por la inexactitud de los datos</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Asimismo, se le informa que sus datos son resguardados con las medidas de seguridad de nivel </a:t>
            </a:r>
            <a:r>
              <a:rPr lang="es-MX" sz="2000" dirty="0" smtClean="0">
                <a:latin typeface="Arial" panose="020B0604020202020204" pitchFamily="34" charset="0"/>
                <a:cs typeface="Arial" panose="020B0604020202020204" pitchFamily="34" charset="0"/>
              </a:rPr>
              <a:t>_________ </a:t>
            </a:r>
            <a:r>
              <a:rPr lang="es-MX" sz="2000" dirty="0">
                <a:latin typeface="Arial" panose="020B0604020202020204" pitchFamily="34" charset="0"/>
                <a:cs typeface="Arial" panose="020B0604020202020204" pitchFamily="34" charset="0"/>
              </a:rPr>
              <a:t>y no podrán ser difundidos sin su consentimiento expreso, salvo las excepciones previstas en la Ley. </a:t>
            </a:r>
          </a:p>
        </p:txBody>
      </p:sp>
    </p:spTree>
    <p:extLst>
      <p:ext uri="{BB962C8B-B14F-4D97-AF65-F5344CB8AC3E}">
        <p14:creationId xmlns:p14="http://schemas.microsoft.com/office/powerpoint/2010/main" val="3274719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ángulo 1"/>
          <p:cNvSpPr>
            <a:spLocks noChangeArrowheads="1"/>
          </p:cNvSpPr>
          <p:nvPr/>
        </p:nvSpPr>
        <p:spPr bwMode="auto">
          <a:xfrm>
            <a:off x="611560" y="966788"/>
            <a:ext cx="820859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s-MX" altLang="es-MX" dirty="0"/>
              <a:t>El responsable del Sistema de datos personales es _____________, quien está obligado o facultado de responder a las preguntas que le sean planteadas por el titular de los datos personales y la dirección donde podrá ejercer los derechos de acceso, rectificación, cancelación y oposición, así como la revocación del consentimiento es el  ___________________. </a:t>
            </a:r>
          </a:p>
          <a:p>
            <a:pPr algn="just"/>
            <a:r>
              <a:rPr lang="es-MX" altLang="es-MX" dirty="0"/>
              <a:t> </a:t>
            </a:r>
          </a:p>
          <a:p>
            <a:pPr algn="just"/>
            <a:r>
              <a:rPr lang="es-MX" altLang="es-MX" dirty="0"/>
              <a:t>El interesado podrá dirigirse al Instituto Veracruzano de Acceso a la Información, donde recibirá asesoría sobre los derechos que tutela la Ley 581 para la Tutela de los Datos Personales en el Estado de Veracruz al teléfono: (228) 8420270 ext. 406; correo electrónico: contacto@verivai.org.mx o contactodatospersonales@verivai.org.mx http://www.ivai.org.mx </a:t>
            </a:r>
          </a:p>
          <a:p>
            <a:pPr algn="just"/>
            <a:endParaRPr lang="es-MX" altLang="es-MX" dirty="0"/>
          </a:p>
          <a:p>
            <a:pPr algn="just"/>
            <a:r>
              <a:rPr lang="es-MX" altLang="es-MX" dirty="0">
                <a:solidFill>
                  <a:srgbClr val="FF0000"/>
                </a:solidFill>
              </a:rPr>
              <a:t>En términos del artículo 26 de los Lineamientos  para la Tutela de los Datos Personales en Estado de Veracruz, el titular de los datos cuenta con un plazo de 15 días hábiles a partir de la entrega para manifestar su negativa  para el tratamiento, bajo la advertencia  que en caso de no pronunciarse a tal efecto se entenderá que consiente la finalidad y usos señalados en la presente declarativa.</a:t>
            </a:r>
          </a:p>
          <a:p>
            <a:pPr algn="just"/>
            <a:endParaRPr lang="es-MX" altLang="es-MX" dirty="0">
              <a:solidFill>
                <a:srgbClr val="FF0000"/>
              </a:solidFill>
            </a:endParaRPr>
          </a:p>
          <a:p>
            <a:pPr algn="just"/>
            <a:endParaRPr lang="es-MX" altLang="es-MX" dirty="0"/>
          </a:p>
        </p:txBody>
      </p:sp>
      <p:sp>
        <p:nvSpPr>
          <p:cNvPr id="3" name="1 Título"/>
          <p:cNvSpPr txBox="1">
            <a:spLocks/>
          </p:cNvSpPr>
          <p:nvPr/>
        </p:nvSpPr>
        <p:spPr>
          <a:xfrm>
            <a:off x="17160" y="188640"/>
            <a:ext cx="8686800" cy="720725"/>
          </a:xfrm>
          <a:prstGeom prst="rect">
            <a:avLst/>
          </a:prstGeom>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hangingPunct="1">
              <a:defRPr/>
            </a:pPr>
            <a:r>
              <a:rPr lang="es-MX" altLang="es-MX" sz="3200" dirty="0" smtClean="0">
                <a:solidFill>
                  <a:srgbClr val="E3AA3B"/>
                </a:solidFill>
                <a:effectLst/>
                <a:latin typeface="Arial Narrow" panose="020B0606020202030204" pitchFamily="34" charset="0"/>
                <a:cs typeface="Arial" panose="020B0604020202020204" pitchFamily="34" charset="0"/>
              </a:rPr>
              <a:t>DECLARATIVA DE PRIVACIDAD</a:t>
            </a:r>
          </a:p>
          <a:p>
            <a:pPr algn="ctr" eaLnBrk="1" hangingPunct="1">
              <a:defRPr/>
            </a:pPr>
            <a:r>
              <a:rPr lang="es-MX" altLang="es-MX" sz="3200" dirty="0" smtClean="0">
                <a:solidFill>
                  <a:srgbClr val="E3AA3B"/>
                </a:solidFill>
                <a:effectLst/>
                <a:latin typeface="Arial Narrow" panose="020B0606020202030204" pitchFamily="34" charset="0"/>
                <a:cs typeface="Arial" panose="020B0604020202020204" pitchFamily="34" charset="0"/>
              </a:rPr>
              <a:t>(caso de excepción) </a:t>
            </a:r>
          </a:p>
        </p:txBody>
      </p:sp>
    </p:spTree>
    <p:extLst>
      <p:ext uri="{BB962C8B-B14F-4D97-AF65-F5344CB8AC3E}">
        <p14:creationId xmlns:p14="http://schemas.microsoft.com/office/powerpoint/2010/main" val="370423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1556792"/>
            <a:ext cx="7559675" cy="4586287"/>
          </a:xfrm>
          <a:prstGeom prst="rect">
            <a:avLst/>
          </a:prstGeom>
        </p:spPr>
        <p:txBody>
          <a:bodyPr>
            <a:spAutoFit/>
          </a:bodyPr>
          <a:lstStyle/>
          <a:p>
            <a:pPr marL="457200" indent="-457200" algn="just">
              <a:buFont typeface="Arial" panose="020B0604020202020204" pitchFamily="34" charset="0"/>
              <a:buChar char="•"/>
              <a:defRPr/>
            </a:pPr>
            <a:r>
              <a:rPr lang="es-MX" sz="2400" dirty="0">
                <a:latin typeface="Arial" panose="020B0604020202020204" pitchFamily="34" charset="0"/>
                <a:cs typeface="Arial" panose="020B0604020202020204" pitchFamily="34" charset="0"/>
              </a:rPr>
              <a:t>No basta que se elabore la declarativa de forma aislada, deberá implementarse a través de su incorporación en el instrumento de recolección. (agregar a formato, contrato, lista, etc.)</a:t>
            </a:r>
          </a:p>
          <a:p>
            <a:pPr marL="457200" indent="-457200" algn="just">
              <a:buFont typeface="Arial" panose="020B0604020202020204" pitchFamily="34" charset="0"/>
              <a:buChar char="•"/>
              <a:defRPr/>
            </a:pPr>
            <a:r>
              <a:rPr lang="es-MX" sz="2400" dirty="0">
                <a:latin typeface="Arial" panose="020B0604020202020204" pitchFamily="34" charset="0"/>
                <a:cs typeface="Arial" panose="020B0604020202020204" pitchFamily="34" charset="0"/>
              </a:rPr>
              <a:t> En los casos de excepción a través del medio de difusión que haya implementado el ente público.</a:t>
            </a:r>
          </a:p>
          <a:p>
            <a:pPr marL="457200" indent="-457200" algn="just">
              <a:buFont typeface="Arial" panose="020B0604020202020204" pitchFamily="34" charset="0"/>
              <a:buChar char="•"/>
              <a:defRPr/>
            </a:pPr>
            <a:r>
              <a:rPr lang="es-MX" sz="2400" dirty="0">
                <a:latin typeface="Arial" panose="020B0604020202020204" pitchFamily="34" charset="0"/>
                <a:cs typeface="Arial" panose="020B0604020202020204" pitchFamily="34" charset="0"/>
              </a:rPr>
              <a:t>Para el cumplimiento de la obligación ante el IVAI,  el ente público deberá remitir las constancias que comprueben la implementación, en caso contrario, no puede establecerse su observancia, ni incluirse en el indicador a que se refiere el informe anual.</a:t>
            </a:r>
          </a:p>
          <a:p>
            <a:pPr algn="just">
              <a:defRPr/>
            </a:pPr>
            <a:endParaRPr lang="es-MX" sz="2800" dirty="0">
              <a:latin typeface="Arial" panose="020B0604020202020204" pitchFamily="34" charset="0"/>
              <a:cs typeface="Arial" panose="020B0604020202020204" pitchFamily="34" charset="0"/>
            </a:endParaRPr>
          </a:p>
        </p:txBody>
      </p:sp>
      <p:sp>
        <p:nvSpPr>
          <p:cNvPr id="3" name="1 Título"/>
          <p:cNvSpPr txBox="1">
            <a:spLocks/>
          </p:cNvSpPr>
          <p:nvPr/>
        </p:nvSpPr>
        <p:spPr>
          <a:xfrm>
            <a:off x="0" y="332656"/>
            <a:ext cx="8686800" cy="720725"/>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hangingPunct="1">
              <a:defRPr/>
            </a:pPr>
            <a:r>
              <a:rPr lang="es-MX" altLang="es-MX" sz="3600" dirty="0" smtClean="0">
                <a:solidFill>
                  <a:srgbClr val="E3AA3B"/>
                </a:solidFill>
                <a:effectLst/>
                <a:latin typeface="Arial Narrow" panose="020B0606020202030204" pitchFamily="34" charset="0"/>
                <a:cs typeface="Arial" panose="020B0604020202020204" pitchFamily="34" charset="0"/>
              </a:rPr>
              <a:t>Implementación de la declarativa </a:t>
            </a:r>
          </a:p>
          <a:p>
            <a:pPr algn="ctr" eaLnBrk="1" hangingPunct="1">
              <a:defRPr/>
            </a:pPr>
            <a:r>
              <a:rPr lang="es-MX" altLang="es-MX" sz="3600" dirty="0" smtClean="0">
                <a:solidFill>
                  <a:srgbClr val="E3AA3B"/>
                </a:solidFill>
                <a:effectLst/>
                <a:latin typeface="Arial Narrow" panose="020B0606020202030204" pitchFamily="34" charset="0"/>
                <a:cs typeface="Arial" panose="020B0604020202020204" pitchFamily="34" charset="0"/>
              </a:rPr>
              <a:t>y cumplimiento ante el Instituto</a:t>
            </a:r>
          </a:p>
        </p:txBody>
      </p:sp>
    </p:spTree>
    <p:extLst>
      <p:ext uri="{BB962C8B-B14F-4D97-AF65-F5344CB8AC3E}">
        <p14:creationId xmlns:p14="http://schemas.microsoft.com/office/powerpoint/2010/main" val="403751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uadroTexto 1"/>
          <p:cNvSpPr txBox="1">
            <a:spLocks noChangeArrowheads="1"/>
          </p:cNvSpPr>
          <p:nvPr/>
        </p:nvSpPr>
        <p:spPr bwMode="auto">
          <a:xfrm>
            <a:off x="468313" y="260350"/>
            <a:ext cx="72739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3200" b="1">
                <a:solidFill>
                  <a:srgbClr val="000000"/>
                </a:solidFill>
                <a:latin typeface="Arial" panose="020B0604020202020204" pitchFamily="34" charset="0"/>
              </a:rPr>
              <a:t>CAPÍTULO VII</a:t>
            </a:r>
          </a:p>
          <a:p>
            <a:pPr algn="ctr" eaLnBrk="1" hangingPunct="1">
              <a:spcBef>
                <a:spcPct val="0"/>
              </a:spcBef>
              <a:buClrTx/>
              <a:buSzTx/>
              <a:buFontTx/>
              <a:buNone/>
            </a:pPr>
            <a:r>
              <a:rPr lang="es-ES" altLang="es-MX" sz="3200" b="1">
                <a:solidFill>
                  <a:srgbClr val="000000"/>
                </a:solidFill>
                <a:latin typeface="Arial" panose="020B0604020202020204" pitchFamily="34" charset="0"/>
              </a:rPr>
              <a:t>Medidas de Seguridad</a:t>
            </a:r>
          </a:p>
        </p:txBody>
      </p:sp>
      <p:sp>
        <p:nvSpPr>
          <p:cNvPr id="98307" name="CuadroTexto 3"/>
          <p:cNvSpPr txBox="1">
            <a:spLocks noChangeArrowheads="1"/>
          </p:cNvSpPr>
          <p:nvPr/>
        </p:nvSpPr>
        <p:spPr bwMode="auto">
          <a:xfrm>
            <a:off x="611188" y="2636838"/>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s-ES" altLang="es-MX" sz="1800">
                <a:solidFill>
                  <a:srgbClr val="000000"/>
                </a:solidFill>
                <a:latin typeface="Calibri" panose="020F0502020204030204" pitchFamily="34" charset="0"/>
              </a:rPr>
              <a:t>     </a:t>
            </a:r>
          </a:p>
        </p:txBody>
      </p:sp>
      <p:sp>
        <p:nvSpPr>
          <p:cNvPr id="98308" name="CuadroTexto 2"/>
          <p:cNvSpPr txBox="1">
            <a:spLocks noChangeArrowheads="1"/>
          </p:cNvSpPr>
          <p:nvPr/>
        </p:nvSpPr>
        <p:spPr bwMode="auto">
          <a:xfrm>
            <a:off x="323850" y="1989138"/>
            <a:ext cx="773588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just" eaLnBrk="1" hangingPunct="1">
              <a:spcBef>
                <a:spcPct val="0"/>
              </a:spcBef>
              <a:buClrTx/>
              <a:buSzTx/>
              <a:buFontTx/>
              <a:buNone/>
            </a:pPr>
            <a:r>
              <a:rPr lang="es-ES" altLang="es-MX" sz="2400" b="1">
                <a:solidFill>
                  <a:srgbClr val="000000"/>
                </a:solidFill>
                <a:latin typeface="Arial" panose="020B0604020202020204" pitchFamily="34" charset="0"/>
              </a:rPr>
              <a:t>Artículo 29</a:t>
            </a:r>
            <a:r>
              <a:rPr lang="es-ES" altLang="es-MX" sz="2400">
                <a:solidFill>
                  <a:srgbClr val="000000"/>
                </a:solidFill>
                <a:latin typeface="Arial" panose="020B0604020202020204" pitchFamily="34" charset="0"/>
              </a:rPr>
              <a:t>. Los entes públicos </a:t>
            </a:r>
            <a:r>
              <a:rPr lang="es-ES" altLang="es-MX" sz="2400" u="sng">
                <a:solidFill>
                  <a:srgbClr val="000000"/>
                </a:solidFill>
                <a:latin typeface="Arial" panose="020B0604020202020204" pitchFamily="34" charset="0"/>
              </a:rPr>
              <a:t>establecerán las medidas de seguridad</a:t>
            </a:r>
            <a:r>
              <a:rPr lang="es-ES" altLang="es-MX" sz="2400">
                <a:solidFill>
                  <a:srgbClr val="000000"/>
                </a:solidFill>
                <a:latin typeface="Arial" panose="020B0604020202020204" pitchFamily="34" charset="0"/>
              </a:rPr>
              <a:t> técnica y organizativa para garantizar la confidencialidad e integridad de cada sistema de datos personales que posean…</a:t>
            </a:r>
          </a:p>
          <a:p>
            <a:pPr algn="just" eaLnBrk="1" hangingPunct="1">
              <a:spcBef>
                <a:spcPct val="0"/>
              </a:spcBef>
              <a:buClrTx/>
              <a:buSzTx/>
              <a:buFontTx/>
              <a:buNone/>
            </a:pPr>
            <a:r>
              <a:rPr lang="es-ES" altLang="es-MX" sz="2400">
                <a:solidFill>
                  <a:srgbClr val="000000"/>
                </a:solidFill>
                <a:latin typeface="Arial" panose="020B0604020202020204" pitchFamily="34" charset="0"/>
              </a:rPr>
              <a:t>… Las medidas serán adoptadas en relación con el menor o mayor grado de protección que ameriten los datos personales, </a:t>
            </a:r>
            <a:r>
              <a:rPr lang="es-ES" altLang="es-MX" sz="2400" u="sng">
                <a:solidFill>
                  <a:srgbClr val="000000"/>
                </a:solidFill>
                <a:latin typeface="Arial" panose="020B0604020202020204" pitchFamily="34" charset="0"/>
              </a:rPr>
              <a:t>deberán constar por escrito y ser comunicadas al Instituto para su registro…</a:t>
            </a:r>
          </a:p>
        </p:txBody>
      </p:sp>
      <p:grpSp>
        <p:nvGrpSpPr>
          <p:cNvPr id="8" name="Agrupar 7"/>
          <p:cNvGrpSpPr>
            <a:grpSpLocks/>
          </p:cNvGrpSpPr>
          <p:nvPr/>
        </p:nvGrpSpPr>
        <p:grpSpPr bwMode="auto">
          <a:xfrm>
            <a:off x="6804025" y="260350"/>
            <a:ext cx="1412875" cy="1641475"/>
            <a:chOff x="6876256" y="836712"/>
            <a:chExt cx="1412767" cy="1640682"/>
          </a:xfrm>
        </p:grpSpPr>
        <p:pic>
          <p:nvPicPr>
            <p:cNvPr id="98312" name="Imagen 5" descr="rbm2_2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836712"/>
              <a:ext cx="1412767" cy="164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3" name="CuadroTexto 6"/>
            <p:cNvSpPr txBox="1">
              <a:spLocks noChangeArrowheads="1"/>
            </p:cNvSpPr>
            <p:nvPr/>
          </p:nvSpPr>
          <p:spPr bwMode="auto">
            <a:xfrm>
              <a:off x="7092280" y="1268760"/>
              <a:ext cx="106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s-ES" altLang="es-MX" sz="1400">
                  <a:solidFill>
                    <a:srgbClr val="FFFFFF"/>
                  </a:solidFill>
                  <a:latin typeface="Arial Black" panose="020B0A04020102020204" pitchFamily="34" charset="0"/>
                </a:rPr>
                <a:t>T U A I P</a:t>
              </a:r>
            </a:p>
          </p:txBody>
        </p:sp>
      </p:grpSp>
      <p:sp>
        <p:nvSpPr>
          <p:cNvPr id="98310" name="3 CuadroTexto"/>
          <p:cNvSpPr txBox="1">
            <a:spLocks noChangeArrowheads="1"/>
          </p:cNvSpPr>
          <p:nvPr/>
        </p:nvSpPr>
        <p:spPr bwMode="auto">
          <a:xfrm>
            <a:off x="796925" y="5589588"/>
            <a:ext cx="7262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MX" altLang="es-MX" sz="3200" b="1">
                <a:solidFill>
                  <a:srgbClr val="0070C0"/>
                </a:solidFill>
                <a:latin typeface="Arial" panose="020B0604020202020204" pitchFamily="34" charset="0"/>
              </a:rPr>
              <a:t>3. DOCUMENTO DE SEGURIDAD</a:t>
            </a:r>
          </a:p>
        </p:txBody>
      </p:sp>
      <p:sp>
        <p:nvSpPr>
          <p:cNvPr id="11" name="10 Flecha abajo"/>
          <p:cNvSpPr/>
          <p:nvPr/>
        </p:nvSpPr>
        <p:spPr>
          <a:xfrm>
            <a:off x="4284663" y="4724400"/>
            <a:ext cx="503237" cy="719138"/>
          </a:xfrm>
          <a:prstGeom prst="down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rgbClr val="FFFFFF"/>
              </a:solidFill>
            </a:endParaRPr>
          </a:p>
        </p:txBody>
      </p:sp>
    </p:spTree>
    <p:extLst>
      <p:ext uri="{BB962C8B-B14F-4D97-AF65-F5344CB8AC3E}">
        <p14:creationId xmlns:p14="http://schemas.microsoft.com/office/powerpoint/2010/main" val="2885865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200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Agrupar 48"/>
          <p:cNvGrpSpPr>
            <a:grpSpLocks/>
          </p:cNvGrpSpPr>
          <p:nvPr/>
        </p:nvGrpSpPr>
        <p:grpSpPr bwMode="auto">
          <a:xfrm>
            <a:off x="539552" y="957114"/>
            <a:ext cx="8207375" cy="5065712"/>
            <a:chOff x="467544" y="1460126"/>
            <a:chExt cx="8208912" cy="5065218"/>
          </a:xfrm>
        </p:grpSpPr>
        <p:sp>
          <p:nvSpPr>
            <p:cNvPr id="36" name="Rectángulo redondeado 35"/>
            <p:cNvSpPr/>
            <p:nvPr/>
          </p:nvSpPr>
          <p:spPr>
            <a:xfrm>
              <a:off x="467544" y="1460126"/>
              <a:ext cx="8208912" cy="5039820"/>
            </a:xfrm>
            <a:prstGeom prst="roundRect">
              <a:avLst/>
            </a:prstGeom>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100374" name="CuadroTexto 37"/>
            <p:cNvSpPr txBox="1">
              <a:spLocks noChangeArrowheads="1"/>
            </p:cNvSpPr>
            <p:nvPr/>
          </p:nvSpPr>
          <p:spPr bwMode="auto">
            <a:xfrm>
              <a:off x="2843808" y="4556470"/>
              <a:ext cx="18722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2800">
                  <a:latin typeface="Calibri" panose="020F0502020204030204" pitchFamily="34" charset="0"/>
                </a:rPr>
                <a:t>Alto</a:t>
              </a:r>
            </a:p>
          </p:txBody>
        </p:sp>
        <p:sp>
          <p:nvSpPr>
            <p:cNvPr id="100375" name="CuadroTexto 38"/>
            <p:cNvSpPr txBox="1">
              <a:spLocks noChangeArrowheads="1"/>
            </p:cNvSpPr>
            <p:nvPr/>
          </p:nvSpPr>
          <p:spPr bwMode="auto">
            <a:xfrm>
              <a:off x="971600" y="5007367"/>
              <a:ext cx="424847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just" eaLnBrk="1" hangingPunct="1">
                <a:spcBef>
                  <a:spcPct val="0"/>
                </a:spcBef>
                <a:buClrTx/>
                <a:buSzTx/>
                <a:buFontTx/>
                <a:buNone/>
              </a:pPr>
              <a:r>
                <a:rPr lang="es-ES" altLang="es-MX" sz="1400">
                  <a:latin typeface="Calibri" panose="020F0502020204030204" pitchFamily="34" charset="0"/>
                </a:rPr>
                <a:t>Datos concernientes a la ideología, religión, creencias, afiliación política, origen étnico, salud, biométricos, genéticos o vida sexual, así como los que contengan datos recabados para fines policiales, de seguridad, prevención, investigación y persecución de delitos.</a:t>
              </a:r>
              <a:endParaRPr lang="es-ES" altLang="es-MX" sz="1800">
                <a:latin typeface="Calibri" panose="020F0502020204030204" pitchFamily="34" charset="0"/>
              </a:endParaRPr>
            </a:p>
          </p:txBody>
        </p:sp>
        <p:cxnSp>
          <p:nvCxnSpPr>
            <p:cNvPr id="41" name="Conector recto 40"/>
            <p:cNvCxnSpPr/>
            <p:nvPr/>
          </p:nvCxnSpPr>
          <p:spPr>
            <a:xfrm>
              <a:off x="5219821" y="4484018"/>
              <a:ext cx="0" cy="204132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grpSp>
        <p:nvGrpSpPr>
          <p:cNvPr id="100355" name="Agrupar 47"/>
          <p:cNvGrpSpPr>
            <a:grpSpLocks/>
          </p:cNvGrpSpPr>
          <p:nvPr/>
        </p:nvGrpSpPr>
        <p:grpSpPr bwMode="auto">
          <a:xfrm>
            <a:off x="1042789" y="957114"/>
            <a:ext cx="7704138" cy="3319462"/>
            <a:chOff x="971600" y="1460126"/>
            <a:chExt cx="7704856" cy="3319919"/>
          </a:xfrm>
        </p:grpSpPr>
        <p:sp>
          <p:nvSpPr>
            <p:cNvPr id="21" name="Rectángulo redondeado 20"/>
            <p:cNvSpPr/>
            <p:nvPr/>
          </p:nvSpPr>
          <p:spPr>
            <a:xfrm>
              <a:off x="971600" y="1460126"/>
              <a:ext cx="7704856" cy="3096051"/>
            </a:xfrm>
            <a:prstGeom prst="roundRect">
              <a:avLst/>
            </a:prstGeom>
            <a:solidFill>
              <a:schemeClr val="tx2">
                <a:lumMod val="40000"/>
                <a:lumOff val="6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dirty="0">
                <a:solidFill>
                  <a:srgbClr val="FFFFFF"/>
                </a:solidFill>
              </a:endParaRPr>
            </a:p>
          </p:txBody>
        </p:sp>
        <p:sp>
          <p:nvSpPr>
            <p:cNvPr id="100370" name="CuadroTexto 27"/>
            <p:cNvSpPr txBox="1">
              <a:spLocks noChangeArrowheads="1"/>
            </p:cNvSpPr>
            <p:nvPr/>
          </p:nvSpPr>
          <p:spPr bwMode="auto">
            <a:xfrm>
              <a:off x="2915816" y="3385178"/>
              <a:ext cx="18722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2800">
                  <a:solidFill>
                    <a:srgbClr val="2F2B20"/>
                  </a:solidFill>
                  <a:latin typeface="Calibri" panose="020F0502020204030204" pitchFamily="34" charset="0"/>
                </a:rPr>
                <a:t>Medio</a:t>
              </a:r>
            </a:p>
          </p:txBody>
        </p:sp>
        <p:sp>
          <p:nvSpPr>
            <p:cNvPr id="100371" name="CuadroTexto 28"/>
            <p:cNvSpPr txBox="1">
              <a:spLocks noChangeArrowheads="1"/>
            </p:cNvSpPr>
            <p:nvPr/>
          </p:nvSpPr>
          <p:spPr bwMode="auto">
            <a:xfrm>
              <a:off x="1259632" y="3764382"/>
              <a:ext cx="396044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just" eaLnBrk="1" hangingPunct="1">
                <a:spcBef>
                  <a:spcPct val="0"/>
                </a:spcBef>
                <a:buClrTx/>
                <a:buSzTx/>
                <a:buFontTx/>
                <a:buNone/>
              </a:pPr>
              <a:r>
                <a:rPr lang="es-ES" altLang="es-MX" sz="1400">
                  <a:solidFill>
                    <a:srgbClr val="2F2B20"/>
                  </a:solidFill>
                  <a:latin typeface="Calibri" panose="020F0502020204030204" pitchFamily="34" charset="0"/>
                </a:rPr>
                <a:t>Datos relativos a la comisión de infracciones administrativas o penales, hacienda pública, servicios financieros, datos patrimoniales</a:t>
              </a:r>
            </a:p>
            <a:p>
              <a:pPr algn="just" eaLnBrk="1" hangingPunct="1">
                <a:spcBef>
                  <a:spcPct val="0"/>
                </a:spcBef>
                <a:buClrTx/>
                <a:buSzTx/>
                <a:buFontTx/>
                <a:buNone/>
              </a:pPr>
              <a:endParaRPr lang="es-ES" altLang="es-MX" sz="1800">
                <a:solidFill>
                  <a:srgbClr val="2F2B20"/>
                </a:solidFill>
                <a:latin typeface="Calibri" panose="020F0502020204030204" pitchFamily="34" charset="0"/>
              </a:endParaRPr>
            </a:p>
          </p:txBody>
        </p:sp>
        <p:cxnSp>
          <p:nvCxnSpPr>
            <p:cNvPr id="35" name="Conector recto 34"/>
            <p:cNvCxnSpPr/>
            <p:nvPr/>
          </p:nvCxnSpPr>
          <p:spPr>
            <a:xfrm>
              <a:off x="5220146" y="2781108"/>
              <a:ext cx="0" cy="177506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grpSp>
        <p:nvGrpSpPr>
          <p:cNvPr id="100356" name="Agrupar 46"/>
          <p:cNvGrpSpPr>
            <a:grpSpLocks/>
          </p:cNvGrpSpPr>
          <p:nvPr/>
        </p:nvGrpSpPr>
        <p:grpSpPr bwMode="auto">
          <a:xfrm>
            <a:off x="1619052" y="404664"/>
            <a:ext cx="7127875" cy="2568575"/>
            <a:chOff x="1547664" y="908720"/>
            <a:chExt cx="7128792" cy="2567630"/>
          </a:xfrm>
        </p:grpSpPr>
        <p:sp>
          <p:nvSpPr>
            <p:cNvPr id="9" name="Rectángulo redondeado 8"/>
            <p:cNvSpPr/>
            <p:nvPr/>
          </p:nvSpPr>
          <p:spPr>
            <a:xfrm>
              <a:off x="1547664" y="1459379"/>
              <a:ext cx="7128792" cy="2016971"/>
            </a:xfrm>
            <a:prstGeom prst="roundRect">
              <a:avLst/>
            </a:prstGeom>
            <a:solidFill>
              <a:schemeClr val="tx2">
                <a:lumMod val="20000"/>
                <a:lumOff val="80000"/>
              </a:schemeClr>
            </a:soli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solidFill>
                  <a:srgbClr val="FFFFFF"/>
                </a:solidFill>
              </a:endParaRPr>
            </a:p>
          </p:txBody>
        </p:sp>
        <p:cxnSp>
          <p:nvCxnSpPr>
            <p:cNvPr id="11" name="Conector recto 10"/>
            <p:cNvCxnSpPr/>
            <p:nvPr/>
          </p:nvCxnSpPr>
          <p:spPr>
            <a:xfrm>
              <a:off x="5220023" y="1459379"/>
              <a:ext cx="0" cy="201697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00365" name="CuadroTexto 14"/>
            <p:cNvSpPr txBox="1">
              <a:spLocks noChangeArrowheads="1"/>
            </p:cNvSpPr>
            <p:nvPr/>
          </p:nvSpPr>
          <p:spPr bwMode="auto">
            <a:xfrm>
              <a:off x="2843808" y="1532134"/>
              <a:ext cx="18722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2800">
                  <a:solidFill>
                    <a:srgbClr val="2F2B20"/>
                  </a:solidFill>
                  <a:latin typeface="Calibri" panose="020F0502020204030204" pitchFamily="34" charset="0"/>
                </a:rPr>
                <a:t>Básico</a:t>
              </a:r>
            </a:p>
          </p:txBody>
        </p:sp>
        <p:sp>
          <p:nvSpPr>
            <p:cNvPr id="100366" name="CuadroTexto 15"/>
            <p:cNvSpPr txBox="1">
              <a:spLocks noChangeArrowheads="1"/>
            </p:cNvSpPr>
            <p:nvPr/>
          </p:nvSpPr>
          <p:spPr bwMode="auto">
            <a:xfrm>
              <a:off x="2690694" y="908720"/>
              <a:ext cx="1377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2800">
                  <a:solidFill>
                    <a:srgbClr val="FF0000"/>
                  </a:solidFill>
                  <a:latin typeface="Calibri" panose="020F0502020204030204" pitchFamily="34" charset="0"/>
                </a:rPr>
                <a:t>NIVELES</a:t>
              </a:r>
              <a:endParaRPr lang="es-ES" altLang="es-MX" sz="1800">
                <a:solidFill>
                  <a:srgbClr val="2F2B20"/>
                </a:solidFill>
                <a:latin typeface="Calibri" panose="020F0502020204030204" pitchFamily="34" charset="0"/>
              </a:endParaRPr>
            </a:p>
          </p:txBody>
        </p:sp>
        <p:sp>
          <p:nvSpPr>
            <p:cNvPr id="100367" name="CuadroTexto 16"/>
            <p:cNvSpPr txBox="1">
              <a:spLocks noChangeArrowheads="1"/>
            </p:cNvSpPr>
            <p:nvPr/>
          </p:nvSpPr>
          <p:spPr bwMode="auto">
            <a:xfrm>
              <a:off x="5859046" y="908720"/>
              <a:ext cx="15720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2800">
                  <a:solidFill>
                    <a:srgbClr val="FF0000"/>
                  </a:solidFill>
                  <a:latin typeface="Calibri" panose="020F0502020204030204" pitchFamily="34" charset="0"/>
                </a:rPr>
                <a:t>MEDIDAS</a:t>
              </a:r>
              <a:endParaRPr lang="es-ES" altLang="es-MX" sz="1800">
                <a:solidFill>
                  <a:srgbClr val="2F2B20"/>
                </a:solidFill>
                <a:latin typeface="Calibri" panose="020F0502020204030204" pitchFamily="34" charset="0"/>
              </a:endParaRPr>
            </a:p>
          </p:txBody>
        </p:sp>
        <p:sp>
          <p:nvSpPr>
            <p:cNvPr id="100368" name="CuadroTexto 17"/>
            <p:cNvSpPr txBox="1">
              <a:spLocks noChangeArrowheads="1"/>
            </p:cNvSpPr>
            <p:nvPr/>
          </p:nvSpPr>
          <p:spPr bwMode="auto">
            <a:xfrm>
              <a:off x="1835696" y="2180206"/>
              <a:ext cx="324036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1400" dirty="0">
                  <a:solidFill>
                    <a:srgbClr val="2F2B20"/>
                  </a:solidFill>
                  <a:latin typeface="Calibri" panose="020F0502020204030204" pitchFamily="34" charset="0"/>
                </a:rPr>
                <a:t>Todos los sistemas de datos personales</a:t>
              </a:r>
            </a:p>
            <a:p>
              <a:pPr algn="ctr" eaLnBrk="1" hangingPunct="1">
                <a:spcBef>
                  <a:spcPct val="0"/>
                </a:spcBef>
                <a:buClrTx/>
                <a:buSzTx/>
                <a:buFontTx/>
                <a:buNone/>
              </a:pPr>
              <a:endParaRPr lang="es-ES" altLang="es-MX" sz="1800" dirty="0">
                <a:solidFill>
                  <a:srgbClr val="2F2B20"/>
                </a:solidFill>
                <a:latin typeface="Calibri" panose="020F0502020204030204" pitchFamily="34" charset="0"/>
              </a:endParaRPr>
            </a:p>
          </p:txBody>
        </p:sp>
      </p:grpSp>
      <p:sp>
        <p:nvSpPr>
          <p:cNvPr id="100357" name="CuadroTexto 11"/>
          <p:cNvSpPr txBox="1">
            <a:spLocks noChangeArrowheads="1"/>
          </p:cNvSpPr>
          <p:nvPr/>
        </p:nvSpPr>
        <p:spPr bwMode="auto">
          <a:xfrm>
            <a:off x="5435402" y="957114"/>
            <a:ext cx="3168650"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s-ES" altLang="es-MX" sz="1400">
                <a:solidFill>
                  <a:srgbClr val="2F2B20"/>
                </a:solidFill>
                <a:latin typeface="Calibri" panose="020F0502020204030204" pitchFamily="34" charset="0"/>
              </a:rPr>
              <a:t>1. Documento de seguridad; </a:t>
            </a:r>
          </a:p>
          <a:p>
            <a:pPr eaLnBrk="1" hangingPunct="1">
              <a:spcBef>
                <a:spcPct val="0"/>
              </a:spcBef>
              <a:buClrTx/>
              <a:buSzTx/>
              <a:buFontTx/>
              <a:buNone/>
            </a:pPr>
            <a:r>
              <a:rPr lang="es-ES" altLang="es-MX" sz="1400">
                <a:solidFill>
                  <a:srgbClr val="2F2B20"/>
                </a:solidFill>
                <a:latin typeface="Calibri" panose="020F0502020204030204" pitchFamily="34" charset="0"/>
              </a:rPr>
              <a:t>2. Funciones y obligaciones del personal que intervenga en el tratamiento de los sistemas de datos personales;</a:t>
            </a:r>
          </a:p>
          <a:p>
            <a:pPr eaLnBrk="1" hangingPunct="1">
              <a:spcBef>
                <a:spcPct val="0"/>
              </a:spcBef>
              <a:buClrTx/>
              <a:buSzTx/>
              <a:buFontTx/>
              <a:buNone/>
            </a:pPr>
            <a:r>
              <a:rPr lang="es-ES" altLang="es-MX" sz="1400">
                <a:solidFill>
                  <a:srgbClr val="2F2B20"/>
                </a:solidFill>
                <a:latin typeface="Calibri" panose="020F0502020204030204" pitchFamily="34" charset="0"/>
              </a:rPr>
              <a:t>3. Registro de incidencias;</a:t>
            </a:r>
          </a:p>
          <a:p>
            <a:pPr eaLnBrk="1" hangingPunct="1">
              <a:spcBef>
                <a:spcPct val="0"/>
              </a:spcBef>
              <a:buClrTx/>
              <a:buSzTx/>
              <a:buFontTx/>
              <a:buNone/>
            </a:pPr>
            <a:r>
              <a:rPr lang="es-ES" altLang="es-MX" sz="1400">
                <a:solidFill>
                  <a:srgbClr val="2F2B20"/>
                </a:solidFill>
                <a:latin typeface="Calibri" panose="020F0502020204030204" pitchFamily="34" charset="0"/>
              </a:rPr>
              <a:t>4. Identificación y autentificación;</a:t>
            </a:r>
          </a:p>
          <a:p>
            <a:pPr eaLnBrk="1" hangingPunct="1">
              <a:spcBef>
                <a:spcPct val="0"/>
              </a:spcBef>
              <a:buClrTx/>
              <a:buSzTx/>
              <a:buFontTx/>
              <a:buNone/>
            </a:pPr>
            <a:r>
              <a:rPr lang="es-ES" altLang="es-MX" sz="1400">
                <a:solidFill>
                  <a:srgbClr val="2F2B20"/>
                </a:solidFill>
                <a:latin typeface="Calibri" panose="020F0502020204030204" pitchFamily="34" charset="0"/>
              </a:rPr>
              <a:t>5. Control de acceso;</a:t>
            </a:r>
          </a:p>
          <a:p>
            <a:pPr eaLnBrk="1" hangingPunct="1">
              <a:spcBef>
                <a:spcPct val="0"/>
              </a:spcBef>
              <a:buClrTx/>
              <a:buSzTx/>
              <a:buFontTx/>
              <a:buNone/>
            </a:pPr>
            <a:r>
              <a:rPr lang="es-ES" altLang="es-MX" sz="1400">
                <a:solidFill>
                  <a:srgbClr val="2F2B20"/>
                </a:solidFill>
                <a:latin typeface="Calibri" panose="020F0502020204030204" pitchFamily="34" charset="0"/>
              </a:rPr>
              <a:t>6. Gestión de soportes;</a:t>
            </a:r>
          </a:p>
          <a:p>
            <a:pPr eaLnBrk="1" hangingPunct="1">
              <a:spcBef>
                <a:spcPct val="0"/>
              </a:spcBef>
              <a:buClrTx/>
              <a:buSzTx/>
              <a:buFontTx/>
              <a:buNone/>
            </a:pPr>
            <a:r>
              <a:rPr lang="es-ES" altLang="es-MX" sz="1400">
                <a:solidFill>
                  <a:srgbClr val="2F2B20"/>
                </a:solidFill>
                <a:latin typeface="Calibri" panose="020F0502020204030204" pitchFamily="34" charset="0"/>
              </a:rPr>
              <a:t>7. Copias de respaldo y recuperación.</a:t>
            </a:r>
            <a:endParaRPr lang="es-ES" altLang="es-MX" sz="1800">
              <a:solidFill>
                <a:srgbClr val="2F2B20"/>
              </a:solidFill>
              <a:latin typeface="Calibri" panose="020F0502020204030204" pitchFamily="34" charset="0"/>
            </a:endParaRPr>
          </a:p>
        </p:txBody>
      </p:sp>
      <p:sp>
        <p:nvSpPr>
          <p:cNvPr id="100358" name="CuadroTexto 32"/>
          <p:cNvSpPr txBox="1">
            <a:spLocks noChangeArrowheads="1"/>
          </p:cNvSpPr>
          <p:nvPr/>
        </p:nvSpPr>
        <p:spPr bwMode="auto">
          <a:xfrm>
            <a:off x="5435402" y="3016101"/>
            <a:ext cx="2952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s-ES" altLang="es-MX" sz="1400">
                <a:solidFill>
                  <a:srgbClr val="2F2B20"/>
                </a:solidFill>
                <a:latin typeface="Calibri" panose="020F0502020204030204" pitchFamily="34" charset="0"/>
              </a:rPr>
              <a:t>8.  Responsable de seguridad;</a:t>
            </a:r>
          </a:p>
          <a:p>
            <a:pPr eaLnBrk="1" hangingPunct="1">
              <a:spcBef>
                <a:spcPct val="0"/>
              </a:spcBef>
              <a:buClrTx/>
              <a:buSzTx/>
              <a:buFontTx/>
              <a:buNone/>
            </a:pPr>
            <a:r>
              <a:rPr lang="es-ES" altLang="es-MX" sz="1400">
                <a:solidFill>
                  <a:srgbClr val="2F2B20"/>
                </a:solidFill>
                <a:latin typeface="Calibri" panose="020F0502020204030204" pitchFamily="34" charset="0"/>
              </a:rPr>
              <a:t>9.  Auditoría;</a:t>
            </a:r>
          </a:p>
          <a:p>
            <a:pPr eaLnBrk="1" hangingPunct="1">
              <a:spcBef>
                <a:spcPct val="0"/>
              </a:spcBef>
              <a:buClrTx/>
              <a:buSzTx/>
              <a:buFontTx/>
              <a:buNone/>
            </a:pPr>
            <a:r>
              <a:rPr lang="es-ES" altLang="es-MX" sz="1400">
                <a:solidFill>
                  <a:srgbClr val="2F2B20"/>
                </a:solidFill>
                <a:latin typeface="Calibri" panose="020F0502020204030204" pitchFamily="34" charset="0"/>
              </a:rPr>
              <a:t>10. Control de acceso físico;</a:t>
            </a:r>
          </a:p>
          <a:p>
            <a:pPr eaLnBrk="1" hangingPunct="1">
              <a:spcBef>
                <a:spcPct val="0"/>
              </a:spcBef>
              <a:buClrTx/>
              <a:buSzTx/>
              <a:buFontTx/>
              <a:buNone/>
            </a:pPr>
            <a:r>
              <a:rPr lang="es-ES" altLang="es-MX" sz="1400">
                <a:solidFill>
                  <a:srgbClr val="2F2B20"/>
                </a:solidFill>
                <a:latin typeface="Calibri" panose="020F0502020204030204" pitchFamily="34" charset="0"/>
              </a:rPr>
              <a:t>11. Pruebas con datos reales.</a:t>
            </a:r>
            <a:endParaRPr lang="es-ES" altLang="es-MX" sz="1800">
              <a:solidFill>
                <a:srgbClr val="2F2B20"/>
              </a:solidFill>
              <a:latin typeface="Calibri" panose="020F0502020204030204" pitchFamily="34" charset="0"/>
            </a:endParaRPr>
          </a:p>
        </p:txBody>
      </p:sp>
      <p:sp>
        <p:nvSpPr>
          <p:cNvPr id="100359" name="CuadroTexto 42"/>
          <p:cNvSpPr txBox="1">
            <a:spLocks noChangeArrowheads="1"/>
          </p:cNvSpPr>
          <p:nvPr/>
        </p:nvSpPr>
        <p:spPr bwMode="auto">
          <a:xfrm>
            <a:off x="5448102" y="4197201"/>
            <a:ext cx="26638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s-ES" altLang="es-MX" sz="1400">
                <a:latin typeface="Calibri" panose="020F0502020204030204" pitchFamily="34" charset="0"/>
              </a:rPr>
              <a:t>12. Distribución de soportes;</a:t>
            </a:r>
          </a:p>
          <a:p>
            <a:pPr eaLnBrk="1" hangingPunct="1">
              <a:spcBef>
                <a:spcPct val="0"/>
              </a:spcBef>
              <a:buClrTx/>
              <a:buSzTx/>
              <a:buFontTx/>
              <a:buNone/>
            </a:pPr>
            <a:r>
              <a:rPr lang="es-ES" altLang="es-MX" sz="1400">
                <a:latin typeface="Calibri" panose="020F0502020204030204" pitchFamily="34" charset="0"/>
              </a:rPr>
              <a:t>13. Registro de acceso; y</a:t>
            </a:r>
          </a:p>
          <a:p>
            <a:pPr eaLnBrk="1" hangingPunct="1">
              <a:spcBef>
                <a:spcPct val="0"/>
              </a:spcBef>
              <a:buClrTx/>
              <a:buSzTx/>
              <a:buFontTx/>
              <a:buNone/>
            </a:pPr>
            <a:r>
              <a:rPr lang="es-ES" altLang="es-MX" sz="1400">
                <a:latin typeface="Calibri" panose="020F0502020204030204" pitchFamily="34" charset="0"/>
              </a:rPr>
              <a:t>14. Telecomunicaciones.</a:t>
            </a:r>
            <a:endParaRPr lang="es-ES" altLang="es-MX" sz="1800">
              <a:latin typeface="Calibri" panose="020F0502020204030204" pitchFamily="34" charset="0"/>
            </a:endParaRPr>
          </a:p>
        </p:txBody>
      </p:sp>
      <p:grpSp>
        <p:nvGrpSpPr>
          <p:cNvPr id="26" name="Agrupar 25"/>
          <p:cNvGrpSpPr>
            <a:grpSpLocks/>
          </p:cNvGrpSpPr>
          <p:nvPr/>
        </p:nvGrpSpPr>
        <p:grpSpPr bwMode="auto">
          <a:xfrm>
            <a:off x="7883327" y="4113064"/>
            <a:ext cx="1395412" cy="1620837"/>
            <a:chOff x="6352032" y="2295908"/>
            <a:chExt cx="2879985" cy="3346704"/>
          </a:xfrm>
        </p:grpSpPr>
        <p:pic>
          <p:nvPicPr>
            <p:cNvPr id="100361" name="Imagen 26" descr="skd182040sd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2032" y="2295908"/>
              <a:ext cx="2791968" cy="334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2" name="CuadroTexto 29"/>
            <p:cNvSpPr txBox="1">
              <a:spLocks noChangeArrowheads="1"/>
            </p:cNvSpPr>
            <p:nvPr/>
          </p:nvSpPr>
          <p:spPr bwMode="auto">
            <a:xfrm>
              <a:off x="6360913" y="3789040"/>
              <a:ext cx="2871104" cy="57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ES" altLang="es-MX" sz="1200">
                  <a:solidFill>
                    <a:srgbClr val="2F2B20"/>
                  </a:solidFill>
                  <a:latin typeface="Arial Black" panose="020B0A04020102020204" pitchFamily="34" charset="0"/>
                </a:rPr>
                <a:t>INFORMATICA</a:t>
              </a:r>
            </a:p>
          </p:txBody>
        </p:sp>
      </p:grpSp>
    </p:spTree>
    <p:extLst>
      <p:ext uri="{BB962C8B-B14F-4D97-AF65-F5344CB8AC3E}">
        <p14:creationId xmlns:p14="http://schemas.microsoft.com/office/powerpoint/2010/main" val="775577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332656"/>
            <a:ext cx="7602537" cy="1228725"/>
          </a:xfrm>
          <a:prstGeom prst="rect">
            <a:avLst/>
          </a:prstGeom>
        </p:spPr>
        <p:txBody>
          <a:bodyPr>
            <a:noAutofit/>
          </a:bodyPr>
          <a:lstStyle/>
          <a:p>
            <a:pPr algn="ctr" eaLnBrk="1" fontAlgn="auto" hangingPunct="1">
              <a:spcAft>
                <a:spcPts val="0"/>
              </a:spcAft>
              <a:defRPr/>
            </a:pPr>
            <a:r>
              <a:rPr lang="es-MX" sz="3600" dirty="0" smtClean="0">
                <a:solidFill>
                  <a:srgbClr val="E3AA3B"/>
                </a:solidFill>
                <a:effectLst/>
                <a:latin typeface="Arial Narrow" panose="020B0606020202030204" pitchFamily="34" charset="0"/>
                <a:cs typeface="Arial" panose="020B0604020202020204" pitchFamily="34" charset="0"/>
              </a:rPr>
              <a:t>Marco jurídico de la </a:t>
            </a:r>
            <a:br>
              <a:rPr lang="es-MX" sz="3600" dirty="0" smtClean="0">
                <a:solidFill>
                  <a:srgbClr val="E3AA3B"/>
                </a:solidFill>
                <a:effectLst/>
                <a:latin typeface="Arial Narrow" panose="020B0606020202030204" pitchFamily="34" charset="0"/>
                <a:cs typeface="Arial" panose="020B0604020202020204" pitchFamily="34" charset="0"/>
              </a:rPr>
            </a:br>
            <a:r>
              <a:rPr lang="es-MX" sz="3600" dirty="0" smtClean="0">
                <a:solidFill>
                  <a:srgbClr val="E3AA3B"/>
                </a:solidFill>
                <a:effectLst/>
                <a:latin typeface="Arial Narrow" panose="020B0606020202030204" pitchFamily="34" charset="0"/>
                <a:cs typeface="Arial" panose="020B0604020202020204" pitchFamily="34" charset="0"/>
              </a:rPr>
              <a:t>declarativa </a:t>
            </a:r>
            <a:r>
              <a:rPr lang="es-MX" sz="3600" dirty="0">
                <a:solidFill>
                  <a:srgbClr val="E3AA3B"/>
                </a:solidFill>
                <a:effectLst/>
                <a:latin typeface="Arial Narrow" panose="020B0606020202030204" pitchFamily="34" charset="0"/>
                <a:cs typeface="Arial" panose="020B0604020202020204" pitchFamily="34" charset="0"/>
              </a:rPr>
              <a:t>de privacidad</a:t>
            </a:r>
            <a:br>
              <a:rPr lang="es-MX" sz="3600" dirty="0">
                <a:solidFill>
                  <a:srgbClr val="E3AA3B"/>
                </a:solidFill>
                <a:effectLst/>
                <a:latin typeface="Arial Narrow" panose="020B0606020202030204" pitchFamily="34" charset="0"/>
                <a:cs typeface="Arial" panose="020B0604020202020204" pitchFamily="34" charset="0"/>
              </a:rPr>
            </a:br>
            <a:endParaRPr lang="es-MX" sz="3600" dirty="0">
              <a:solidFill>
                <a:srgbClr val="E3AA3B"/>
              </a:solidFill>
              <a:effectLst/>
              <a:latin typeface="Arial Narrow" panose="020B0606020202030204" pitchFamily="34" charset="0"/>
              <a:cs typeface="Arial" panose="020B0604020202020204" pitchFamily="34" charset="0"/>
            </a:endParaRPr>
          </a:p>
        </p:txBody>
      </p:sp>
      <p:sp>
        <p:nvSpPr>
          <p:cNvPr id="3" name="2 Marcador de contenido"/>
          <p:cNvSpPr>
            <a:spLocks noGrp="1"/>
          </p:cNvSpPr>
          <p:nvPr>
            <p:ph idx="4294967295"/>
          </p:nvPr>
        </p:nvSpPr>
        <p:spPr>
          <a:xfrm>
            <a:off x="684213" y="1916113"/>
            <a:ext cx="7499350" cy="4546600"/>
          </a:xfrm>
          <a:prstGeom prst="rect">
            <a:avLst/>
          </a:prstGeom>
        </p:spPr>
        <p:txBody>
          <a:bodyPr rtlCol="0">
            <a:normAutofit/>
          </a:bodyPr>
          <a:lstStyle/>
          <a:p>
            <a:pPr algn="just" eaLnBrk="1" fontAlgn="auto" hangingPunct="1">
              <a:spcAft>
                <a:spcPts val="0"/>
              </a:spcAft>
              <a:defRPr/>
            </a:pPr>
            <a:r>
              <a:rPr lang="es-MX" dirty="0" smtClean="0">
                <a:latin typeface="Arial" panose="020B0604020202020204" pitchFamily="34" charset="0"/>
                <a:cs typeface="Arial" panose="020B0604020202020204" pitchFamily="34" charset="0"/>
              </a:rPr>
              <a:t>Artículo 14 de la Ley para la Tutela de los Datos Personales del Estado de Veracruz</a:t>
            </a:r>
          </a:p>
          <a:p>
            <a:pPr marL="109537" indent="0" algn="just" eaLnBrk="1" fontAlgn="auto" hangingPunct="1">
              <a:spcAft>
                <a:spcPts val="0"/>
              </a:spcAft>
              <a:buFont typeface="Wingdings 3" panose="05040102010807070707" pitchFamily="18" charset="2"/>
              <a:buNone/>
              <a:defRPr/>
            </a:pPr>
            <a:endParaRPr lang="es-MX" dirty="0" smtClean="0">
              <a:latin typeface="Arial" panose="020B0604020202020204" pitchFamily="34" charset="0"/>
              <a:cs typeface="Arial" panose="020B0604020202020204" pitchFamily="34" charset="0"/>
            </a:endParaRPr>
          </a:p>
          <a:p>
            <a:pPr algn="just" eaLnBrk="1" fontAlgn="auto" hangingPunct="1">
              <a:spcAft>
                <a:spcPts val="0"/>
              </a:spcAft>
              <a:defRPr/>
            </a:pPr>
            <a:r>
              <a:rPr lang="es-MX" dirty="0" smtClean="0">
                <a:latin typeface="Arial" panose="020B0604020202020204" pitchFamily="34" charset="0"/>
                <a:cs typeface="Arial" panose="020B0604020202020204" pitchFamily="34" charset="0"/>
              </a:rPr>
              <a:t>13,14 y 26 de los Lineamientos de Tutela de Datos Personales del Estado de Veracruz</a:t>
            </a:r>
          </a:p>
        </p:txBody>
      </p:sp>
    </p:spTree>
    <p:extLst>
      <p:ext uri="{BB962C8B-B14F-4D97-AF65-F5344CB8AC3E}">
        <p14:creationId xmlns:p14="http://schemas.microsoft.com/office/powerpoint/2010/main" val="3886649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Título"/>
          <p:cNvSpPr>
            <a:spLocks noGrp="1"/>
          </p:cNvSpPr>
          <p:nvPr>
            <p:ph type="title" idx="4294967295"/>
          </p:nvPr>
        </p:nvSpPr>
        <p:spPr>
          <a:xfrm>
            <a:off x="467544" y="188640"/>
            <a:ext cx="2881313" cy="3240360"/>
          </a:xfrm>
          <a:prstGeom prst="rect">
            <a:avLst/>
          </a:prstGeom>
        </p:spPr>
        <p:txBody>
          <a:bodyPr/>
          <a:lstStyle/>
          <a:p>
            <a:pPr algn="ctr" eaLnBrk="1" fontAlgn="auto" hangingPunct="1">
              <a:spcAft>
                <a:spcPts val="0"/>
              </a:spcAft>
              <a:defRPr/>
            </a:pPr>
            <a:r>
              <a:rPr lang="es-MX" altLang="es-MX" sz="3200" dirty="0" smtClean="0">
                <a:solidFill>
                  <a:srgbClr val="E3AA3B"/>
                </a:solidFill>
                <a:effectLst/>
                <a:latin typeface="Arial Narrow" panose="020B0606020202030204" pitchFamily="34" charset="0"/>
                <a:cs typeface="Arial" pitchFamily="34" charset="0"/>
              </a:rPr>
              <a:t>Consecuencias del indebido tratamiento</a:t>
            </a:r>
            <a:br>
              <a:rPr lang="es-MX" altLang="es-MX" sz="3200" dirty="0" smtClean="0">
                <a:solidFill>
                  <a:srgbClr val="E3AA3B"/>
                </a:solidFill>
                <a:effectLst/>
                <a:latin typeface="Arial Narrow" panose="020B0606020202030204" pitchFamily="34" charset="0"/>
                <a:cs typeface="Arial" pitchFamily="34" charset="0"/>
              </a:rPr>
            </a:br>
            <a:r>
              <a:rPr lang="es-MX" altLang="es-MX" sz="3200" dirty="0" smtClean="0">
                <a:solidFill>
                  <a:srgbClr val="E3AA3B"/>
                </a:solidFill>
                <a:effectLst/>
                <a:latin typeface="Arial Narrow" panose="020B0606020202030204" pitchFamily="34" charset="0"/>
                <a:cs typeface="Arial" pitchFamily="34" charset="0"/>
              </a:rPr>
              <a:t>SANCIONES</a:t>
            </a:r>
            <a:br>
              <a:rPr lang="es-MX" altLang="es-MX" sz="3200" dirty="0" smtClean="0">
                <a:solidFill>
                  <a:srgbClr val="E3AA3B"/>
                </a:solidFill>
                <a:effectLst/>
                <a:latin typeface="Arial Narrow" panose="020B0606020202030204" pitchFamily="34" charset="0"/>
                <a:cs typeface="Arial" pitchFamily="34" charset="0"/>
              </a:rPr>
            </a:br>
            <a:r>
              <a:rPr lang="es-MX" altLang="es-MX" sz="3200" dirty="0" smtClean="0">
                <a:solidFill>
                  <a:srgbClr val="E3AA3B"/>
                </a:solidFill>
                <a:effectLst/>
                <a:latin typeface="Arial Narrow" panose="020B0606020202030204" pitchFamily="34" charset="0"/>
                <a:cs typeface="Arial" pitchFamily="34" charset="0"/>
              </a:rPr>
              <a:t>Art. 62</a:t>
            </a:r>
          </a:p>
        </p:txBody>
      </p:sp>
      <p:graphicFrame>
        <p:nvGraphicFramePr>
          <p:cNvPr id="4" name="3 Marcador de contenido"/>
          <p:cNvGraphicFramePr>
            <a:graphicFrameLocks noGrp="1"/>
          </p:cNvGraphicFramePr>
          <p:nvPr>
            <p:ph idx="4294967295"/>
            <p:extLst/>
          </p:nvPr>
        </p:nvGraphicFramePr>
        <p:xfrm>
          <a:off x="1187624" y="138944"/>
          <a:ext cx="9107487" cy="6842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232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10 Imagen" descr="logo ivai 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32813" y="115888"/>
            <a:ext cx="533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1 CuadroTexto"/>
          <p:cNvSpPr txBox="1">
            <a:spLocks noChangeArrowheads="1"/>
          </p:cNvSpPr>
          <p:nvPr/>
        </p:nvSpPr>
        <p:spPr bwMode="auto">
          <a:xfrm>
            <a:off x="500063" y="428625"/>
            <a:ext cx="7696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MX" altLang="es-MX" sz="3200" b="1">
                <a:solidFill>
                  <a:srgbClr val="0070C0"/>
                </a:solidFill>
                <a:latin typeface="Arial" panose="020B0604020202020204" pitchFamily="34" charset="0"/>
              </a:rPr>
              <a:t>Casos Prácticos sobre responsabilidad en Veracruz</a:t>
            </a:r>
          </a:p>
        </p:txBody>
      </p:sp>
      <p:sp>
        <p:nvSpPr>
          <p:cNvPr id="103428" name="10 Rectángulo"/>
          <p:cNvSpPr>
            <a:spLocks noChangeArrowheads="1"/>
          </p:cNvSpPr>
          <p:nvPr/>
        </p:nvSpPr>
        <p:spPr bwMode="auto">
          <a:xfrm>
            <a:off x="142875" y="1571625"/>
            <a:ext cx="9001125" cy="4832350"/>
          </a:xfrm>
          <a:prstGeom prst="rect">
            <a:avLst/>
          </a:prstGeom>
          <a:noFill/>
          <a:ln w="222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just" eaLnBrk="1" hangingPunct="1">
              <a:spcBef>
                <a:spcPct val="0"/>
              </a:spcBef>
              <a:buClrTx/>
              <a:buSzTx/>
              <a:buFont typeface="Arial" panose="020B0604020202020204" pitchFamily="34" charset="0"/>
              <a:buChar char="•"/>
            </a:pPr>
            <a:r>
              <a:rPr lang="es-MX" altLang="es-MX" sz="2800">
                <a:solidFill>
                  <a:srgbClr val="000000"/>
                </a:solidFill>
                <a:latin typeface="Arial" panose="020B0604020202020204" pitchFamily="34" charset="0"/>
              </a:rPr>
              <a:t>Ayuntamiento difunde el nombre de un solicitante en medio de comunicación (periódico), es decir, se le dio uso distinto (multa 300 días salarios mínimo).</a:t>
            </a:r>
          </a:p>
          <a:p>
            <a:pPr algn="just" eaLnBrk="1" hangingPunct="1">
              <a:spcBef>
                <a:spcPct val="0"/>
              </a:spcBef>
              <a:buClrTx/>
              <a:buSzTx/>
              <a:buFont typeface="Arial" panose="020B0604020202020204" pitchFamily="34" charset="0"/>
              <a:buChar char="•"/>
            </a:pPr>
            <a:r>
              <a:rPr lang="es-MX" altLang="es-MX" sz="2800">
                <a:solidFill>
                  <a:srgbClr val="000000"/>
                </a:solidFill>
                <a:latin typeface="Arial" panose="020B0604020202020204" pitchFamily="34" charset="0"/>
              </a:rPr>
              <a:t>Recepción de mensajes de texto aparentemente por un servidor publico, denuncia por responsabilidad (se le hizo recomendación)</a:t>
            </a:r>
          </a:p>
          <a:p>
            <a:pPr algn="just" eaLnBrk="1" hangingPunct="1">
              <a:spcBef>
                <a:spcPct val="0"/>
              </a:spcBef>
              <a:buClrTx/>
              <a:buSzTx/>
              <a:buFont typeface="Arial" panose="020B0604020202020204" pitchFamily="34" charset="0"/>
              <a:buChar char="•"/>
            </a:pPr>
            <a:r>
              <a:rPr lang="es-MX" altLang="es-MX" sz="2800">
                <a:solidFill>
                  <a:srgbClr val="C00000"/>
                </a:solidFill>
                <a:latin typeface="Arial" panose="020B0604020202020204" pitchFamily="34" charset="0"/>
              </a:rPr>
              <a:t>Los motivos de responsabilidad se originan por ignorancia de ley de datos personales, el no implementar instrumentos y falta de medidas de seguridad.</a:t>
            </a:r>
          </a:p>
          <a:p>
            <a:pPr algn="just" eaLnBrk="1" hangingPunct="1">
              <a:spcBef>
                <a:spcPct val="0"/>
              </a:spcBef>
              <a:buClrTx/>
              <a:buSzTx/>
              <a:buFont typeface="Arial" panose="020B0604020202020204" pitchFamily="34" charset="0"/>
              <a:buChar char="•"/>
            </a:pPr>
            <a:endParaRPr lang="es-MX" altLang="es-MX" sz="2800">
              <a:solidFill>
                <a:srgbClr val="000000"/>
              </a:solidFill>
              <a:latin typeface="Arial" panose="020B0604020202020204" pitchFamily="34" charset="0"/>
            </a:endParaRPr>
          </a:p>
        </p:txBody>
      </p:sp>
    </p:spTree>
    <p:extLst>
      <p:ext uri="{BB962C8B-B14F-4D97-AF65-F5344CB8AC3E}">
        <p14:creationId xmlns:p14="http://schemas.microsoft.com/office/powerpoint/2010/main" val="2063352814"/>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755576" y="1052736"/>
            <a:ext cx="8229600" cy="4525963"/>
          </a:xfrm>
        </p:spPr>
        <p:txBody>
          <a:bodyPr/>
          <a:lstStyle/>
          <a:p>
            <a:pPr marL="0" lvl="0" indent="0" algn="ctr">
              <a:spcBef>
                <a:spcPts val="0"/>
              </a:spcBef>
              <a:buClrTx/>
              <a:buSzTx/>
              <a:buNone/>
            </a:pPr>
            <a:r>
              <a:rPr lang="es-ES" sz="3500" b="1" dirty="0" smtClean="0">
                <a:solidFill>
                  <a:srgbClr val="594228"/>
                </a:solidFill>
              </a:rPr>
              <a:t>Mtra. Irma Rodríguez Ángel</a:t>
            </a:r>
            <a:endParaRPr lang="es-ES" sz="3500" b="1" dirty="0">
              <a:solidFill>
                <a:srgbClr val="594228"/>
              </a:solidFill>
            </a:endParaRPr>
          </a:p>
          <a:p>
            <a:pPr marL="0" lvl="0" indent="0" algn="ctr">
              <a:spcBef>
                <a:spcPts val="0"/>
              </a:spcBef>
              <a:buClrTx/>
              <a:buSzTx/>
              <a:buNone/>
            </a:pPr>
            <a:r>
              <a:rPr lang="es-ES" sz="3100" dirty="0" smtClean="0">
                <a:solidFill>
                  <a:srgbClr val="594228"/>
                </a:solidFill>
              </a:rPr>
              <a:t>Directora de Datos Personales</a:t>
            </a:r>
            <a:endParaRPr lang="es-ES" sz="3100" dirty="0">
              <a:solidFill>
                <a:srgbClr val="594228"/>
              </a:solidFill>
            </a:endParaRPr>
          </a:p>
          <a:p>
            <a:pPr marL="0" lvl="0" indent="0" algn="ctr">
              <a:spcBef>
                <a:spcPts val="0"/>
              </a:spcBef>
              <a:buClrTx/>
              <a:buSzTx/>
              <a:buNone/>
            </a:pPr>
            <a:endParaRPr lang="es-ES" sz="2800" dirty="0">
              <a:solidFill>
                <a:srgbClr val="594228"/>
              </a:solidFill>
            </a:endParaRPr>
          </a:p>
          <a:p>
            <a:pPr marL="0" lvl="0" indent="0" algn="ctr">
              <a:spcBef>
                <a:spcPts val="0"/>
              </a:spcBef>
              <a:buClrTx/>
              <a:buSzTx/>
              <a:buNone/>
            </a:pPr>
            <a:r>
              <a:rPr lang="es-ES" sz="2800" dirty="0" smtClean="0">
                <a:solidFill>
                  <a:srgbClr val="594228"/>
                </a:solidFill>
                <a:hlinkClick r:id="rId3"/>
              </a:rPr>
              <a:t>irodriguez@verivai.org.mx</a:t>
            </a:r>
            <a:endParaRPr lang="es-ES" sz="2800" dirty="0" smtClean="0">
              <a:solidFill>
                <a:srgbClr val="594228"/>
              </a:solidFill>
            </a:endParaRPr>
          </a:p>
          <a:p>
            <a:pPr marL="0" lvl="0" indent="0" algn="ctr">
              <a:spcBef>
                <a:spcPts val="0"/>
              </a:spcBef>
              <a:buClrTx/>
              <a:buSzTx/>
              <a:buNone/>
            </a:pPr>
            <a:endParaRPr lang="es-ES" sz="900" dirty="0">
              <a:solidFill>
                <a:srgbClr val="594228"/>
              </a:solidFill>
            </a:endParaRPr>
          </a:p>
          <a:p>
            <a:pPr marL="0" lvl="0" indent="0" algn="ctr">
              <a:spcBef>
                <a:spcPts val="0"/>
              </a:spcBef>
              <a:buClrTx/>
              <a:buSzTx/>
              <a:buNone/>
            </a:pPr>
            <a:r>
              <a:rPr lang="es-ES" sz="2800" dirty="0" smtClean="0">
                <a:solidFill>
                  <a:srgbClr val="594228"/>
                </a:solidFill>
              </a:rPr>
              <a:t>Ext. 406</a:t>
            </a:r>
          </a:p>
          <a:p>
            <a:pPr marL="0" lvl="0" indent="0" algn="ctr">
              <a:spcBef>
                <a:spcPts val="0"/>
              </a:spcBef>
              <a:buClrTx/>
              <a:buSzTx/>
              <a:buNone/>
            </a:pPr>
            <a:endParaRPr lang="es-ES" sz="2800" dirty="0" smtClean="0">
              <a:solidFill>
                <a:srgbClr val="594228"/>
              </a:solidFill>
            </a:endParaRPr>
          </a:p>
          <a:p>
            <a:pPr marL="0" lvl="0" indent="0" algn="ctr">
              <a:spcBef>
                <a:spcPts val="0"/>
              </a:spcBef>
              <a:buClrTx/>
              <a:buSzTx/>
              <a:buNone/>
            </a:pPr>
            <a:endParaRPr lang="es-ES" sz="2800" dirty="0">
              <a:solidFill>
                <a:srgbClr val="594228"/>
              </a:solidFill>
            </a:endParaRPr>
          </a:p>
          <a:p>
            <a:pPr marL="3592513" indent="0">
              <a:buNone/>
            </a:pPr>
            <a:endParaRPr lang="es-MX" sz="2000" b="1" dirty="0" smtClean="0">
              <a:solidFill>
                <a:srgbClr val="E3AA3B"/>
              </a:solidFill>
            </a:endParaRPr>
          </a:p>
          <a:p>
            <a:pPr marL="0" lvl="0" indent="0" algn="ctr">
              <a:spcBef>
                <a:spcPts val="0"/>
              </a:spcBef>
              <a:buClrTx/>
              <a:buSzTx/>
              <a:buNone/>
            </a:pPr>
            <a:endParaRPr lang="es-ES" sz="2800" dirty="0" smtClean="0">
              <a:solidFill>
                <a:srgbClr val="594228"/>
              </a:solidFill>
            </a:endParaRPr>
          </a:p>
          <a:p>
            <a:pPr marL="0" lvl="0" indent="0" algn="ctr">
              <a:spcBef>
                <a:spcPts val="0"/>
              </a:spcBef>
              <a:buClrTx/>
              <a:buSzTx/>
              <a:buNone/>
            </a:pPr>
            <a:endParaRPr lang="es-ES" sz="2800" dirty="0">
              <a:solidFill>
                <a:srgbClr val="594228"/>
              </a:solidFill>
            </a:endParaRPr>
          </a:p>
          <a:p>
            <a:pPr marL="109728" indent="0">
              <a:buNone/>
            </a:pPr>
            <a:endParaRPr lang="es-MX" dirty="0"/>
          </a:p>
        </p:txBody>
      </p:sp>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3648480"/>
            <a:ext cx="6998035" cy="2300800"/>
          </a:xfrm>
          <a:prstGeom prst="rect">
            <a:avLst/>
          </a:prstGeom>
        </p:spPr>
      </p:pic>
    </p:spTree>
    <p:extLst>
      <p:ext uri="{BB962C8B-B14F-4D97-AF65-F5344CB8AC3E}">
        <p14:creationId xmlns:p14="http://schemas.microsoft.com/office/powerpoint/2010/main" val="390190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23528" y="260648"/>
            <a:ext cx="7602537" cy="1228725"/>
          </a:xfrm>
          <a:prstGeom prst="rect">
            <a:avLst/>
          </a:prstGeom>
        </p:spPr>
        <p:txBody>
          <a:bodyPr>
            <a:noAutofit/>
          </a:bodyPr>
          <a:lstStyle/>
          <a:p>
            <a:pPr algn="ctr" eaLnBrk="1" fontAlgn="auto" hangingPunct="1">
              <a:spcAft>
                <a:spcPts val="0"/>
              </a:spcAft>
              <a:defRPr/>
            </a:pPr>
            <a:r>
              <a:rPr lang="es-MX" sz="3600" dirty="0" smtClean="0">
                <a:solidFill>
                  <a:srgbClr val="E3AA3B"/>
                </a:solidFill>
                <a:effectLst/>
                <a:latin typeface="Arial Narrow" panose="020B0606020202030204" pitchFamily="34" charset="0"/>
                <a:cs typeface="Arial" panose="020B0604020202020204" pitchFamily="34" charset="0"/>
              </a:rPr>
              <a:t>¿Qué es la </a:t>
            </a:r>
            <a:br>
              <a:rPr lang="es-MX" sz="3600" dirty="0" smtClean="0">
                <a:solidFill>
                  <a:srgbClr val="E3AA3B"/>
                </a:solidFill>
                <a:effectLst/>
                <a:latin typeface="Arial Narrow" panose="020B0606020202030204" pitchFamily="34" charset="0"/>
                <a:cs typeface="Arial" panose="020B0604020202020204" pitchFamily="34" charset="0"/>
              </a:rPr>
            </a:br>
            <a:r>
              <a:rPr lang="es-MX" sz="3600" dirty="0" smtClean="0">
                <a:solidFill>
                  <a:srgbClr val="E3AA3B"/>
                </a:solidFill>
                <a:effectLst/>
                <a:latin typeface="Arial Narrow" panose="020B0606020202030204" pitchFamily="34" charset="0"/>
                <a:cs typeface="Arial" panose="020B0604020202020204" pitchFamily="34" charset="0"/>
              </a:rPr>
              <a:t>declarativa </a:t>
            </a:r>
            <a:r>
              <a:rPr lang="es-MX" sz="3600" dirty="0">
                <a:solidFill>
                  <a:srgbClr val="E3AA3B"/>
                </a:solidFill>
                <a:effectLst/>
                <a:latin typeface="Arial Narrow" panose="020B0606020202030204" pitchFamily="34" charset="0"/>
                <a:cs typeface="Arial" panose="020B0604020202020204" pitchFamily="34" charset="0"/>
              </a:rPr>
              <a:t>de </a:t>
            </a:r>
            <a:r>
              <a:rPr lang="es-MX" sz="3600" dirty="0" smtClean="0">
                <a:solidFill>
                  <a:srgbClr val="E3AA3B"/>
                </a:solidFill>
                <a:effectLst/>
                <a:latin typeface="Arial Narrow" panose="020B0606020202030204" pitchFamily="34" charset="0"/>
                <a:cs typeface="Arial" panose="020B0604020202020204" pitchFamily="34" charset="0"/>
              </a:rPr>
              <a:t>privacidad?</a:t>
            </a:r>
            <a:r>
              <a:rPr lang="es-MX" sz="3600" dirty="0">
                <a:solidFill>
                  <a:srgbClr val="E3AA3B"/>
                </a:solidFill>
                <a:effectLst/>
                <a:latin typeface="Arial Narrow" panose="020B0606020202030204" pitchFamily="34" charset="0"/>
                <a:cs typeface="Arial" panose="020B0604020202020204" pitchFamily="34" charset="0"/>
              </a:rPr>
              <a:t/>
            </a:r>
            <a:br>
              <a:rPr lang="es-MX" sz="3600" dirty="0">
                <a:solidFill>
                  <a:srgbClr val="E3AA3B"/>
                </a:solidFill>
                <a:effectLst/>
                <a:latin typeface="Arial Narrow" panose="020B0606020202030204" pitchFamily="34" charset="0"/>
                <a:cs typeface="Arial" panose="020B0604020202020204" pitchFamily="34" charset="0"/>
              </a:rPr>
            </a:br>
            <a:endParaRPr lang="es-MX" sz="3600" dirty="0">
              <a:solidFill>
                <a:srgbClr val="E3AA3B"/>
              </a:solidFill>
              <a:effectLst/>
              <a:latin typeface="Arial Narrow" panose="020B0606020202030204" pitchFamily="34" charset="0"/>
              <a:cs typeface="Arial" panose="020B0604020202020204" pitchFamily="34" charset="0"/>
            </a:endParaRPr>
          </a:p>
        </p:txBody>
      </p:sp>
      <p:sp>
        <p:nvSpPr>
          <p:cNvPr id="3" name="2 Marcador de contenido"/>
          <p:cNvSpPr>
            <a:spLocks noGrp="1"/>
          </p:cNvSpPr>
          <p:nvPr>
            <p:ph idx="4294967295"/>
          </p:nvPr>
        </p:nvSpPr>
        <p:spPr>
          <a:xfrm>
            <a:off x="684213" y="1916113"/>
            <a:ext cx="7499350" cy="4546600"/>
          </a:xfrm>
          <a:prstGeom prst="rect">
            <a:avLst/>
          </a:prstGeom>
        </p:spPr>
        <p:txBody>
          <a:bodyPr rtlCol="0">
            <a:normAutofit lnSpcReduction="10000"/>
          </a:bodyPr>
          <a:lstStyle/>
          <a:p>
            <a:pPr algn="just" eaLnBrk="1" fontAlgn="auto" hangingPunct="1">
              <a:spcAft>
                <a:spcPts val="0"/>
              </a:spcAft>
              <a:defRPr/>
            </a:pPr>
            <a:r>
              <a:rPr lang="es-MX" dirty="0" smtClean="0">
                <a:latin typeface="Arial" panose="020B0604020202020204" pitchFamily="34" charset="0"/>
                <a:cs typeface="Arial" panose="020B0604020202020204" pitchFamily="34" charset="0"/>
              </a:rPr>
              <a:t>Artículo 6 fracción V de la Ley para la Tutela de los Datos Personales del Estado de Veracruz</a:t>
            </a:r>
          </a:p>
          <a:p>
            <a:pPr marL="109537" indent="0" algn="just" eaLnBrk="1" fontAlgn="auto" hangingPunct="1">
              <a:spcAft>
                <a:spcPts val="0"/>
              </a:spcAft>
              <a:buFont typeface="Wingdings 3" panose="05040102010807070707" pitchFamily="18" charset="2"/>
              <a:buNone/>
              <a:defRPr/>
            </a:pPr>
            <a:endParaRPr lang="es-MX" dirty="0" smtClean="0">
              <a:latin typeface="Arial" panose="020B0604020202020204" pitchFamily="34" charset="0"/>
              <a:cs typeface="Arial" panose="020B0604020202020204" pitchFamily="34" charset="0"/>
            </a:endParaRPr>
          </a:p>
          <a:p>
            <a:pPr marL="109537" indent="0" algn="just" eaLnBrk="1" fontAlgn="auto" hangingPunct="1">
              <a:spcAft>
                <a:spcPts val="0"/>
              </a:spcAft>
              <a:buFont typeface="Wingdings 3" panose="05040102010807070707" pitchFamily="18" charset="2"/>
              <a:buNone/>
              <a:defRPr/>
            </a:pPr>
            <a:r>
              <a:rPr lang="es-MX" sz="3600" dirty="0" smtClean="0">
                <a:latin typeface="Arial" panose="020B0604020202020204" pitchFamily="34" charset="0"/>
                <a:cs typeface="Arial" panose="020B0604020202020204" pitchFamily="34" charset="0"/>
              </a:rPr>
              <a:t>Documento emitido por el responsable del sistema de datos personales al titular de éstos, como garantía de reserva en el tratamiento de los mismos.</a:t>
            </a:r>
          </a:p>
        </p:txBody>
      </p:sp>
    </p:spTree>
    <p:extLst>
      <p:ext uri="{BB962C8B-B14F-4D97-AF65-F5344CB8AC3E}">
        <p14:creationId xmlns:p14="http://schemas.microsoft.com/office/powerpoint/2010/main" val="868709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l="22926" t="15279" r="21542" b="11475"/>
          <a:stretch>
            <a:fillRect/>
          </a:stretch>
        </p:blipFill>
        <p:spPr bwMode="auto">
          <a:xfrm>
            <a:off x="468313" y="476250"/>
            <a:ext cx="8424862" cy="496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91" name="1 CuadroTexto"/>
          <p:cNvSpPr txBox="1">
            <a:spLocks noChangeArrowheads="1"/>
          </p:cNvSpPr>
          <p:nvPr/>
        </p:nvSpPr>
        <p:spPr bwMode="auto">
          <a:xfrm>
            <a:off x="1087438" y="5414963"/>
            <a:ext cx="77755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s-MX" altLang="es-MX" sz="3600" b="1">
                <a:latin typeface="Arial" panose="020B0604020202020204" pitchFamily="34" charset="0"/>
              </a:rPr>
              <a:t>DECLARATIVA DE PRIVACIDAD</a:t>
            </a:r>
          </a:p>
        </p:txBody>
      </p:sp>
    </p:spTree>
    <p:extLst>
      <p:ext uri="{BB962C8B-B14F-4D97-AF65-F5344CB8AC3E}">
        <p14:creationId xmlns:p14="http://schemas.microsoft.com/office/powerpoint/2010/main" val="4114224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95536" y="131929"/>
            <a:ext cx="7602537" cy="632776"/>
          </a:xfrm>
          <a:prstGeom prst="rect">
            <a:avLst/>
          </a:prstGeom>
        </p:spPr>
        <p:txBody>
          <a:bodyPr>
            <a:noAutofit/>
          </a:bodyPr>
          <a:lstStyle/>
          <a:p>
            <a:pPr algn="ctr" eaLnBrk="1" fontAlgn="auto" hangingPunct="1">
              <a:spcAft>
                <a:spcPts val="0"/>
              </a:spcAft>
              <a:defRPr/>
            </a:pPr>
            <a:r>
              <a:rPr lang="es-MX" sz="3600" dirty="0" smtClean="0">
                <a:solidFill>
                  <a:srgbClr val="E3AA3B"/>
                </a:solidFill>
                <a:effectLst/>
                <a:latin typeface="Arial Narrow" panose="020B0606020202030204" pitchFamily="34" charset="0"/>
                <a:cs typeface="Arial" panose="020B0604020202020204" pitchFamily="34" charset="0"/>
              </a:rPr>
              <a:t>Elementos obligatorios</a:t>
            </a:r>
            <a:endParaRPr lang="es-MX" sz="3600" dirty="0">
              <a:solidFill>
                <a:srgbClr val="E3AA3B"/>
              </a:solidFill>
              <a:effectLst/>
              <a:latin typeface="Arial Narrow" panose="020B0606020202030204" pitchFamily="34" charset="0"/>
              <a:cs typeface="Arial" panose="020B0604020202020204" pitchFamily="34" charset="0"/>
            </a:endParaRPr>
          </a:p>
        </p:txBody>
      </p:sp>
      <p:sp>
        <p:nvSpPr>
          <p:cNvPr id="3" name="2 Marcador de contenido"/>
          <p:cNvSpPr>
            <a:spLocks noGrp="1"/>
          </p:cNvSpPr>
          <p:nvPr>
            <p:ph idx="4294967295"/>
          </p:nvPr>
        </p:nvSpPr>
        <p:spPr>
          <a:xfrm>
            <a:off x="827584" y="836712"/>
            <a:ext cx="7920880" cy="4546600"/>
          </a:xfrm>
          <a:prstGeom prst="rect">
            <a:avLst/>
          </a:prstGeom>
        </p:spPr>
        <p:txBody>
          <a:bodyPr rtlCol="0">
            <a:noAutofit/>
          </a:bodyPr>
          <a:lstStyle/>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La </a:t>
            </a:r>
            <a:r>
              <a:rPr lang="es-MX" sz="2000" dirty="0">
                <a:latin typeface="Arial" panose="020B0604020202020204" pitchFamily="34" charset="0"/>
                <a:cs typeface="Arial" panose="020B0604020202020204" pitchFamily="34" charset="0"/>
              </a:rPr>
              <a:t>existencia de un sistema de Datos </a:t>
            </a:r>
            <a:r>
              <a:rPr lang="es-MX" sz="2000" dirty="0" smtClean="0">
                <a:latin typeface="Arial" panose="020B0604020202020204" pitchFamily="34" charset="0"/>
                <a:cs typeface="Arial" panose="020B0604020202020204" pitchFamily="34" charset="0"/>
              </a:rPr>
              <a:t>personales, el </a:t>
            </a:r>
            <a:r>
              <a:rPr lang="es-MX" sz="2000" dirty="0">
                <a:latin typeface="Arial" panose="020B0604020202020204" pitchFamily="34" charset="0"/>
                <a:cs typeface="Arial" panose="020B0604020202020204" pitchFamily="34" charset="0"/>
              </a:rPr>
              <a:t>tratamiento de los datos </a:t>
            </a:r>
            <a:r>
              <a:rPr lang="es-MX" sz="2000" dirty="0" smtClean="0">
                <a:latin typeface="Arial" panose="020B0604020202020204" pitchFamily="34" charset="0"/>
                <a:cs typeface="Arial" panose="020B0604020202020204" pitchFamily="34" charset="0"/>
              </a:rPr>
              <a:t>personales, la </a:t>
            </a:r>
            <a:r>
              <a:rPr lang="es-MX" sz="2000" dirty="0">
                <a:latin typeface="Arial" panose="020B0604020202020204" pitchFamily="34" charset="0"/>
                <a:cs typeface="Arial" panose="020B0604020202020204" pitchFamily="34" charset="0"/>
              </a:rPr>
              <a:t>finalidad de la obtención de los datos </a:t>
            </a:r>
            <a:r>
              <a:rPr lang="es-MX" sz="2000" dirty="0" smtClean="0">
                <a:latin typeface="Arial" panose="020B0604020202020204" pitchFamily="34" charset="0"/>
                <a:cs typeface="Arial" panose="020B0604020202020204" pitchFamily="34" charset="0"/>
              </a:rPr>
              <a:t>personales y los </a:t>
            </a:r>
            <a:r>
              <a:rPr lang="es-MX" sz="2000" dirty="0">
                <a:latin typeface="Arial" panose="020B0604020202020204" pitchFamily="34" charset="0"/>
                <a:cs typeface="Arial" panose="020B0604020202020204" pitchFamily="34" charset="0"/>
              </a:rPr>
              <a:t>destinatarios de la información</a:t>
            </a:r>
            <a:r>
              <a:rPr lang="es-MX" sz="2000" dirty="0" smtClean="0">
                <a:latin typeface="Arial" panose="020B0604020202020204" pitchFamily="34" charset="0"/>
                <a:cs typeface="Arial" panose="020B0604020202020204" pitchFamily="34" charset="0"/>
              </a:rPr>
              <a:t>;</a:t>
            </a:r>
          </a:p>
          <a:p>
            <a:pPr marL="109728" indent="0" algn="just" eaLnBrk="1" fontAlgn="auto" hangingPunct="1">
              <a:spcAft>
                <a:spcPts val="0"/>
              </a:spcAft>
              <a:buNone/>
              <a:defRPr/>
            </a:pPr>
            <a:endParaRPr lang="es-MX" sz="900" dirty="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El carácter obligatorio o facultativo de responder </a:t>
            </a:r>
            <a:r>
              <a:rPr lang="es-MX" sz="2000" dirty="0">
                <a:latin typeface="Arial" panose="020B0604020202020204" pitchFamily="34" charset="0"/>
                <a:cs typeface="Arial" panose="020B0604020202020204" pitchFamily="34" charset="0"/>
              </a:rPr>
              <a:t>a preguntas</a:t>
            </a:r>
            <a:r>
              <a:rPr lang="es-MX" sz="2000" dirty="0" smtClean="0">
                <a:latin typeface="Arial" panose="020B0604020202020204" pitchFamily="34" charset="0"/>
                <a:cs typeface="Arial" panose="020B0604020202020204" pitchFamily="34" charset="0"/>
              </a:rPr>
              <a:t>;</a:t>
            </a:r>
          </a:p>
          <a:p>
            <a:pPr algn="just" eaLnBrk="1" fontAlgn="auto" hangingPunct="1">
              <a:spcAft>
                <a:spcPts val="0"/>
              </a:spcAft>
              <a:defRPr/>
            </a:pPr>
            <a:endParaRPr lang="es-MX" sz="900" dirty="0" smtClean="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La consecuencia de la obtención, la negativa a suministrarlos o de la inexactitud;</a:t>
            </a:r>
          </a:p>
          <a:p>
            <a:pPr algn="just" eaLnBrk="1" fontAlgn="auto" hangingPunct="1">
              <a:spcAft>
                <a:spcPts val="0"/>
              </a:spcAft>
              <a:defRPr/>
            </a:pPr>
            <a:endParaRPr lang="es-MX" sz="900" dirty="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La </a:t>
            </a:r>
            <a:r>
              <a:rPr lang="es-MX" sz="2000" dirty="0">
                <a:latin typeface="Arial" panose="020B0604020202020204" pitchFamily="34" charset="0"/>
                <a:cs typeface="Arial" panose="020B0604020202020204" pitchFamily="34" charset="0"/>
              </a:rPr>
              <a:t>posibilidad de que sean difundidos y </a:t>
            </a:r>
            <a:r>
              <a:rPr lang="es-MX" sz="2000" dirty="0" smtClean="0">
                <a:latin typeface="Arial" panose="020B0604020202020204" pitchFamily="34" charset="0"/>
                <a:cs typeface="Arial" panose="020B0604020202020204" pitchFamily="34" charset="0"/>
              </a:rPr>
              <a:t>requiera el </a:t>
            </a:r>
            <a:r>
              <a:rPr lang="es-MX" sz="2000" dirty="0">
                <a:latin typeface="Arial" panose="020B0604020202020204" pitchFamily="34" charset="0"/>
                <a:cs typeface="Arial" panose="020B0604020202020204" pitchFamily="34" charset="0"/>
              </a:rPr>
              <a:t>consentimiento, salvo que se trate de DP que por ley sean considerados públicos</a:t>
            </a:r>
            <a:r>
              <a:rPr lang="es-MX" sz="2000" dirty="0" smtClean="0">
                <a:latin typeface="Arial" panose="020B0604020202020204" pitchFamily="34" charset="0"/>
                <a:cs typeface="Arial" panose="020B0604020202020204" pitchFamily="34" charset="0"/>
              </a:rPr>
              <a:t>;</a:t>
            </a:r>
          </a:p>
          <a:p>
            <a:pPr algn="just" eaLnBrk="1" fontAlgn="auto" hangingPunct="1">
              <a:spcAft>
                <a:spcPts val="0"/>
              </a:spcAft>
              <a:defRPr/>
            </a:pPr>
            <a:endParaRPr lang="es-MX" sz="900" dirty="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La opción para ejercer los </a:t>
            </a:r>
            <a:r>
              <a:rPr lang="es-MX" sz="2000" dirty="0">
                <a:latin typeface="Arial" panose="020B0604020202020204" pitchFamily="34" charset="0"/>
                <a:cs typeface="Arial" panose="020B0604020202020204" pitchFamily="34" charset="0"/>
              </a:rPr>
              <a:t>derechos-ARCO</a:t>
            </a:r>
            <a:r>
              <a:rPr lang="es-MX" sz="2000" dirty="0" smtClean="0">
                <a:latin typeface="Arial" panose="020B0604020202020204" pitchFamily="34" charset="0"/>
                <a:cs typeface="Arial" panose="020B0604020202020204" pitchFamily="34" charset="0"/>
              </a:rPr>
              <a:t>;</a:t>
            </a:r>
          </a:p>
          <a:p>
            <a:pPr algn="just" eaLnBrk="1" fontAlgn="auto" hangingPunct="1">
              <a:spcAft>
                <a:spcPts val="0"/>
              </a:spcAft>
              <a:defRPr/>
            </a:pPr>
            <a:endParaRPr lang="es-MX" sz="900" dirty="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smtClean="0">
                <a:latin typeface="Arial" panose="020B0604020202020204" pitchFamily="34" charset="0"/>
                <a:cs typeface="Arial" panose="020B0604020202020204" pitchFamily="34" charset="0"/>
              </a:rPr>
              <a:t>El nombre, domicilio, teléfono, correo electrónico y cargo del responsable </a:t>
            </a:r>
            <a:r>
              <a:rPr lang="es-MX" sz="2000" dirty="0">
                <a:latin typeface="Arial" panose="020B0604020202020204" pitchFamily="34" charset="0"/>
                <a:cs typeface="Arial" panose="020B0604020202020204" pitchFamily="34" charset="0"/>
              </a:rPr>
              <a:t>del Sistema de DP y de los destinatarios</a:t>
            </a:r>
            <a:r>
              <a:rPr lang="es-MX" sz="2000" dirty="0" smtClean="0">
                <a:latin typeface="Arial" panose="020B0604020202020204" pitchFamily="34" charset="0"/>
                <a:cs typeface="Arial" panose="020B0604020202020204" pitchFamily="34" charset="0"/>
              </a:rPr>
              <a:t>;</a:t>
            </a:r>
          </a:p>
          <a:p>
            <a:pPr algn="just" eaLnBrk="1" fontAlgn="auto" hangingPunct="1">
              <a:spcAft>
                <a:spcPts val="0"/>
              </a:spcAft>
              <a:defRPr/>
            </a:pPr>
            <a:endParaRPr lang="es-MX" sz="900" dirty="0">
              <a:latin typeface="Arial" panose="020B0604020202020204" pitchFamily="34" charset="0"/>
              <a:cs typeface="Arial" panose="020B0604020202020204" pitchFamily="34" charset="0"/>
            </a:endParaRPr>
          </a:p>
          <a:p>
            <a:pPr algn="just" eaLnBrk="1" fontAlgn="auto" hangingPunct="1">
              <a:spcAft>
                <a:spcPts val="0"/>
              </a:spcAft>
              <a:defRPr/>
            </a:pPr>
            <a:r>
              <a:rPr lang="es-MX" sz="2000" dirty="0">
                <a:latin typeface="Arial" panose="020B0604020202020204" pitchFamily="34" charset="0"/>
                <a:cs typeface="Arial" panose="020B0604020202020204" pitchFamily="34" charset="0"/>
              </a:rPr>
              <a:t>E</a:t>
            </a:r>
            <a:r>
              <a:rPr lang="es-MX" sz="2000" dirty="0" smtClean="0">
                <a:latin typeface="Arial" panose="020B0604020202020204" pitchFamily="34" charset="0"/>
                <a:cs typeface="Arial" panose="020B0604020202020204" pitchFamily="34" charset="0"/>
              </a:rPr>
              <a:t>l </a:t>
            </a:r>
            <a:r>
              <a:rPr lang="es-MX" sz="2000" dirty="0">
                <a:latin typeface="Arial" panose="020B0604020202020204" pitchFamily="34" charset="0"/>
                <a:cs typeface="Arial" panose="020B0604020202020204" pitchFamily="34" charset="0"/>
              </a:rPr>
              <a:t>nivel </a:t>
            </a:r>
            <a:r>
              <a:rPr lang="es-MX" sz="2000" dirty="0" smtClean="0">
                <a:latin typeface="Arial" panose="020B0604020202020204" pitchFamily="34" charset="0"/>
                <a:cs typeface="Arial" panose="020B0604020202020204" pitchFamily="34" charset="0"/>
              </a:rPr>
              <a:t>de las </a:t>
            </a:r>
            <a:r>
              <a:rPr lang="es-MX" sz="2000" dirty="0">
                <a:latin typeface="Arial" panose="020B0604020202020204" pitchFamily="34" charset="0"/>
                <a:cs typeface="Arial" panose="020B0604020202020204" pitchFamily="34" charset="0"/>
              </a:rPr>
              <a:t>medidas de seguridad adoptadas</a:t>
            </a:r>
            <a:r>
              <a:rPr lang="es-MX" sz="2000" dirty="0" smtClean="0">
                <a:latin typeface="Arial" panose="020B0604020202020204" pitchFamily="34" charset="0"/>
                <a:cs typeface="Arial" panose="020B0604020202020204" pitchFamily="34" charset="0"/>
              </a:rPr>
              <a:t>.</a:t>
            </a:r>
          </a:p>
          <a:p>
            <a:pPr marL="109537" indent="0" algn="just" eaLnBrk="1" fontAlgn="auto" hangingPunct="1">
              <a:spcAft>
                <a:spcPts val="0"/>
              </a:spcAft>
              <a:buFont typeface="Wingdings 3" panose="05040102010807070707" pitchFamily="18" charset="2"/>
              <a:buNone/>
              <a:defRPr/>
            </a:pPr>
            <a:endParaRPr lang="es-MX" sz="2000" dirty="0">
              <a:latin typeface="Arial" panose="020B0604020202020204" pitchFamily="34" charset="0"/>
              <a:cs typeface="Arial" panose="020B0604020202020204" pitchFamily="34" charset="0"/>
            </a:endParaRPr>
          </a:p>
          <a:p>
            <a:pPr algn="just" eaLnBrk="1" fontAlgn="auto" hangingPunct="1">
              <a:spcAft>
                <a:spcPts val="0"/>
              </a:spcAft>
              <a:defRPr/>
            </a:pP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72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95536" y="131928"/>
            <a:ext cx="7602537" cy="1228725"/>
          </a:xfrm>
          <a:prstGeom prst="rect">
            <a:avLst/>
          </a:prstGeom>
        </p:spPr>
        <p:txBody>
          <a:bodyPr>
            <a:noAutofit/>
          </a:bodyPr>
          <a:lstStyle/>
          <a:p>
            <a:pPr algn="ctr" eaLnBrk="1" fontAlgn="auto" hangingPunct="1">
              <a:spcAft>
                <a:spcPts val="0"/>
              </a:spcAft>
              <a:defRPr/>
            </a:pPr>
            <a:r>
              <a:rPr lang="es-MX" sz="3600" dirty="0" smtClean="0">
                <a:solidFill>
                  <a:srgbClr val="E3AA3B"/>
                </a:solidFill>
                <a:effectLst/>
                <a:latin typeface="Arial Narrow" panose="020B0606020202030204" pitchFamily="34" charset="0"/>
                <a:cs typeface="Arial" panose="020B0604020202020204" pitchFamily="34" charset="0"/>
              </a:rPr>
              <a:t>Contenido </a:t>
            </a:r>
            <a:r>
              <a:rPr lang="es-MX" sz="3600" dirty="0">
                <a:solidFill>
                  <a:srgbClr val="E3AA3B"/>
                </a:solidFill>
                <a:effectLst/>
                <a:latin typeface="Arial Narrow" panose="020B0606020202030204" pitchFamily="34" charset="0"/>
                <a:cs typeface="Arial" panose="020B0604020202020204" pitchFamily="34" charset="0"/>
              </a:rPr>
              <a:t>de la Declarativa de privacidad</a:t>
            </a:r>
            <a:br>
              <a:rPr lang="es-MX" sz="3600" dirty="0">
                <a:solidFill>
                  <a:srgbClr val="E3AA3B"/>
                </a:solidFill>
                <a:effectLst/>
                <a:latin typeface="Arial Narrow" panose="020B0606020202030204" pitchFamily="34" charset="0"/>
                <a:cs typeface="Arial" panose="020B0604020202020204" pitchFamily="34" charset="0"/>
              </a:rPr>
            </a:br>
            <a:endParaRPr lang="es-MX" sz="3600" dirty="0">
              <a:solidFill>
                <a:srgbClr val="E3AA3B"/>
              </a:solidFill>
              <a:effectLst/>
              <a:latin typeface="Arial Narrow" panose="020B0606020202030204" pitchFamily="34" charset="0"/>
              <a:cs typeface="Arial" panose="020B0604020202020204" pitchFamily="34" charset="0"/>
            </a:endParaRPr>
          </a:p>
        </p:txBody>
      </p:sp>
      <p:sp>
        <p:nvSpPr>
          <p:cNvPr id="3" name="2 Marcador de contenido"/>
          <p:cNvSpPr>
            <a:spLocks noGrp="1"/>
          </p:cNvSpPr>
          <p:nvPr>
            <p:ph idx="4294967295"/>
          </p:nvPr>
        </p:nvSpPr>
        <p:spPr>
          <a:xfrm>
            <a:off x="1033463" y="1557338"/>
            <a:ext cx="7499350" cy="4546600"/>
          </a:xfrm>
          <a:prstGeom prst="rect">
            <a:avLst/>
          </a:prstGeom>
        </p:spPr>
        <p:txBody>
          <a:bodyPr rtlCol="0">
            <a:normAutofit/>
          </a:bodyPr>
          <a:lstStyle/>
          <a:p>
            <a:pPr marL="109537" indent="0" algn="just" eaLnBrk="1" fontAlgn="auto" hangingPunct="1">
              <a:spcAft>
                <a:spcPts val="0"/>
              </a:spcAft>
              <a:buFont typeface="Wingdings 3" panose="05040102010807070707" pitchFamily="18" charset="2"/>
              <a:buNone/>
              <a:defRPr/>
            </a:pPr>
            <a:r>
              <a:rPr lang="es-MX" sz="3200" dirty="0" smtClean="0">
                <a:latin typeface="Arial" panose="020B0604020202020204" pitchFamily="34" charset="0"/>
                <a:cs typeface="Arial" panose="020B0604020202020204" pitchFamily="34" charset="0"/>
              </a:rPr>
              <a:t>Cuando </a:t>
            </a:r>
            <a:r>
              <a:rPr lang="es-MX" sz="3200" dirty="0" smtClean="0">
                <a:solidFill>
                  <a:srgbClr val="FF0000"/>
                </a:solidFill>
                <a:latin typeface="Arial" panose="020B0604020202020204" pitchFamily="34" charset="0"/>
                <a:cs typeface="Arial" panose="020B0604020202020204" pitchFamily="34" charset="0"/>
              </a:rPr>
              <a:t>se utilicen cuestionarios u otros medios impresos </a:t>
            </a:r>
            <a:r>
              <a:rPr lang="es-MX" sz="3200" dirty="0" smtClean="0">
                <a:latin typeface="Arial" panose="020B0604020202020204" pitchFamily="34" charset="0"/>
                <a:cs typeface="Arial" panose="020B0604020202020204" pitchFamily="34" charset="0"/>
              </a:rPr>
              <a:t>para la obtención de los datos, </a:t>
            </a:r>
            <a:r>
              <a:rPr lang="es-MX" sz="3200" dirty="0" smtClean="0">
                <a:solidFill>
                  <a:srgbClr val="FF0000"/>
                </a:solidFill>
                <a:latin typeface="Arial" panose="020B0604020202020204" pitchFamily="34" charset="0"/>
                <a:cs typeface="Arial" panose="020B0604020202020204" pitchFamily="34" charset="0"/>
              </a:rPr>
              <a:t>figurarán en los mismos</a:t>
            </a:r>
            <a:r>
              <a:rPr lang="es-MX" sz="3200" dirty="0" smtClean="0">
                <a:latin typeface="Arial" panose="020B0604020202020204" pitchFamily="34" charset="0"/>
                <a:cs typeface="Arial" panose="020B0604020202020204" pitchFamily="34" charset="0"/>
              </a:rPr>
              <a:t>, en forma claramente legible, </a:t>
            </a:r>
            <a:r>
              <a:rPr lang="es-MX" sz="3200" dirty="0" smtClean="0">
                <a:solidFill>
                  <a:srgbClr val="FF0000"/>
                </a:solidFill>
                <a:latin typeface="Arial" panose="020B0604020202020204" pitchFamily="34" charset="0"/>
                <a:cs typeface="Arial" panose="020B0604020202020204" pitchFamily="34" charset="0"/>
              </a:rPr>
              <a:t>las advertencias a que se refiere el artículo 14 </a:t>
            </a:r>
            <a:r>
              <a:rPr lang="es-MX" sz="3200" dirty="0" smtClean="0">
                <a:latin typeface="Arial" panose="020B0604020202020204" pitchFamily="34" charset="0"/>
                <a:cs typeface="Arial" panose="020B0604020202020204" pitchFamily="34" charset="0"/>
              </a:rPr>
              <a:t>de la Ley para la </a:t>
            </a:r>
            <a:r>
              <a:rPr lang="es-MX" sz="3200" dirty="0">
                <a:latin typeface="Arial" panose="020B0604020202020204" pitchFamily="34" charset="0"/>
                <a:cs typeface="Arial" panose="020B0604020202020204" pitchFamily="34" charset="0"/>
              </a:rPr>
              <a:t>T</a:t>
            </a:r>
            <a:r>
              <a:rPr lang="es-MX" sz="3200" dirty="0" smtClean="0">
                <a:latin typeface="Arial" panose="020B0604020202020204" pitchFamily="34" charset="0"/>
                <a:cs typeface="Arial" panose="020B0604020202020204" pitchFamily="34" charset="0"/>
              </a:rPr>
              <a:t>utela de Datos Personales.</a:t>
            </a:r>
            <a:endParaRPr lang="es-MX" sz="3200" dirty="0">
              <a:latin typeface="Arial" panose="020B0604020202020204" pitchFamily="34" charset="0"/>
              <a:cs typeface="Arial" panose="020B0604020202020204" pitchFamily="34" charset="0"/>
            </a:endParaRPr>
          </a:p>
          <a:p>
            <a:pPr algn="just" eaLnBrk="1" fontAlgn="auto" hangingPunct="1">
              <a:spcAft>
                <a:spcPts val="0"/>
              </a:spcAft>
              <a:defRPr/>
            </a:pPr>
            <a:endParaRPr lang="es-MX"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123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ángulo 1"/>
          <p:cNvSpPr>
            <a:spLocks noChangeArrowheads="1"/>
          </p:cNvSpPr>
          <p:nvPr/>
        </p:nvSpPr>
        <p:spPr bwMode="auto">
          <a:xfrm>
            <a:off x="1043608" y="1700808"/>
            <a:ext cx="727273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r>
              <a:rPr lang="es-MX" altLang="es-MX" sz="2000" dirty="0" smtClean="0"/>
              <a:t>1. Contar </a:t>
            </a:r>
            <a:r>
              <a:rPr lang="es-MX" altLang="es-MX" sz="2000" dirty="0"/>
              <a:t>con el Acuerdo de creación o modificación de los sistemas de datos personales</a:t>
            </a:r>
            <a:r>
              <a:rPr lang="es-MX" altLang="es-MX" sz="2000" dirty="0" smtClean="0"/>
              <a:t>.</a:t>
            </a:r>
          </a:p>
          <a:p>
            <a:pPr marL="0" indent="0" algn="just"/>
            <a:endParaRPr lang="es-MX" altLang="es-MX" sz="2000" dirty="0"/>
          </a:p>
          <a:p>
            <a:pPr marL="0" indent="0" algn="just"/>
            <a:r>
              <a:rPr lang="es-MX" altLang="es-MX" sz="2000" dirty="0" smtClean="0"/>
              <a:t>2. Identificar </a:t>
            </a:r>
            <a:r>
              <a:rPr lang="es-MX" altLang="es-MX" sz="2000" dirty="0"/>
              <a:t>los formatos o el mecanismo por el que se recolectan los datos personales</a:t>
            </a:r>
            <a:r>
              <a:rPr lang="es-MX" altLang="es-MX" sz="2000" dirty="0" smtClean="0"/>
              <a:t>.</a:t>
            </a:r>
          </a:p>
          <a:p>
            <a:pPr marL="0" indent="0" algn="just"/>
            <a:endParaRPr lang="es-MX" altLang="es-MX" sz="2000" dirty="0"/>
          </a:p>
          <a:p>
            <a:pPr marL="0" indent="0" algn="just"/>
            <a:r>
              <a:rPr lang="es-MX" altLang="es-MX" sz="2000" dirty="0" smtClean="0"/>
              <a:t>3. No </a:t>
            </a:r>
            <a:r>
              <a:rPr lang="es-MX" altLang="es-MX" sz="2000" dirty="0"/>
              <a:t>confundir la declarativa con el aviso de privacidad.</a:t>
            </a:r>
          </a:p>
          <a:p>
            <a:pPr marL="0" indent="0" algn="just"/>
            <a:endParaRPr lang="es-MX" altLang="es-MX" sz="2000" dirty="0" smtClean="0"/>
          </a:p>
          <a:p>
            <a:pPr marL="0" indent="0" algn="just"/>
            <a:r>
              <a:rPr lang="es-MX" altLang="es-MX" sz="2000" dirty="0" smtClean="0"/>
              <a:t>4. En </a:t>
            </a:r>
            <a:r>
              <a:rPr lang="es-MX" altLang="es-MX" sz="2000" dirty="0"/>
              <a:t>la legislación estatal no se permite la creación de una versión simplificada de la declarativa</a:t>
            </a:r>
            <a:r>
              <a:rPr lang="es-MX" altLang="es-MX" sz="2000" dirty="0" smtClean="0"/>
              <a:t>.</a:t>
            </a:r>
          </a:p>
          <a:p>
            <a:pPr marL="0" indent="0" algn="just"/>
            <a:endParaRPr lang="es-MX" altLang="es-MX" sz="2000" dirty="0"/>
          </a:p>
          <a:p>
            <a:pPr marL="0" indent="0" algn="just"/>
            <a:r>
              <a:rPr lang="es-MX" altLang="es-MX" sz="2000" dirty="0" smtClean="0"/>
              <a:t>5.Detectar </a:t>
            </a:r>
            <a:r>
              <a:rPr lang="es-MX" altLang="es-MX" sz="2000" dirty="0"/>
              <a:t>errores en la construcción de la declarativa no implica que se puedan solventar en su contenido, por lo que deberá sujetarse al sistema de datos personales aprobado.</a:t>
            </a:r>
          </a:p>
        </p:txBody>
      </p:sp>
      <p:sp>
        <p:nvSpPr>
          <p:cNvPr id="3" name="1 Título"/>
          <p:cNvSpPr txBox="1">
            <a:spLocks/>
          </p:cNvSpPr>
          <p:nvPr/>
        </p:nvSpPr>
        <p:spPr>
          <a:xfrm>
            <a:off x="878706" y="188640"/>
            <a:ext cx="7602537" cy="1228725"/>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MX" sz="4000" dirty="0" smtClean="0">
                <a:solidFill>
                  <a:srgbClr val="E3AA3B"/>
                </a:solidFill>
                <a:effectLst/>
                <a:latin typeface="Arial Narrow" panose="020B0606020202030204" pitchFamily="34" charset="0"/>
                <a:cs typeface="Arial" panose="020B0604020202020204" pitchFamily="34" charset="0"/>
              </a:rPr>
              <a:t/>
            </a:r>
            <a:br>
              <a:rPr lang="es-MX" sz="4000" dirty="0" smtClean="0">
                <a:solidFill>
                  <a:srgbClr val="E3AA3B"/>
                </a:solidFill>
                <a:effectLst/>
                <a:latin typeface="Arial Narrow" panose="020B0606020202030204" pitchFamily="34" charset="0"/>
                <a:cs typeface="Arial" panose="020B0604020202020204" pitchFamily="34" charset="0"/>
              </a:rPr>
            </a:br>
            <a:r>
              <a:rPr lang="es-MX" sz="4000" dirty="0" smtClean="0">
                <a:solidFill>
                  <a:srgbClr val="E3AA3B"/>
                </a:solidFill>
                <a:effectLst/>
                <a:latin typeface="Arial Narrow" panose="020B0606020202030204" pitchFamily="34" charset="0"/>
                <a:cs typeface="Arial" panose="020B0604020202020204" pitchFamily="34" charset="0"/>
              </a:rPr>
              <a:t>¿Qué se requiere para elaborar </a:t>
            </a:r>
          </a:p>
          <a:p>
            <a:pPr algn="ctr" eaLnBrk="1" fontAlgn="auto" hangingPunct="1">
              <a:spcAft>
                <a:spcPts val="0"/>
              </a:spcAft>
              <a:defRPr/>
            </a:pPr>
            <a:r>
              <a:rPr lang="es-MX" sz="4000" dirty="0" smtClean="0">
                <a:solidFill>
                  <a:srgbClr val="E3AA3B"/>
                </a:solidFill>
                <a:effectLst/>
                <a:latin typeface="Arial Narrow" panose="020B0606020202030204" pitchFamily="34" charset="0"/>
                <a:cs typeface="Arial" panose="020B0604020202020204" pitchFamily="34" charset="0"/>
              </a:rPr>
              <a:t>la declarativa de privacidad?</a:t>
            </a:r>
            <a:br>
              <a:rPr lang="es-MX" sz="4000" dirty="0" smtClean="0">
                <a:solidFill>
                  <a:srgbClr val="E3AA3B"/>
                </a:solidFill>
                <a:effectLst/>
                <a:latin typeface="Arial Narrow" panose="020B0606020202030204" pitchFamily="34" charset="0"/>
                <a:cs typeface="Arial" panose="020B0604020202020204" pitchFamily="34" charset="0"/>
              </a:rPr>
            </a:br>
            <a:endParaRPr lang="es-MX" sz="4000" dirty="0">
              <a:solidFill>
                <a:srgbClr val="E3AA3B"/>
              </a:solidFill>
              <a:effectLst/>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157736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ángulo 1"/>
          <p:cNvSpPr>
            <a:spLocks noChangeArrowheads="1"/>
          </p:cNvSpPr>
          <p:nvPr/>
        </p:nvSpPr>
        <p:spPr bwMode="auto">
          <a:xfrm>
            <a:off x="1043608" y="1700808"/>
            <a:ext cx="727273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r>
              <a:rPr lang="es-MX" altLang="es-MX" sz="4000" dirty="0" smtClean="0"/>
              <a:t>Contiene la leyenda obligatoria que habrá de utilizarse para la Declarativa de Privacidad, por lo que no es viable alterar o modificar su contenido sin justificación fundada y motivada.</a:t>
            </a:r>
            <a:endParaRPr lang="es-MX" altLang="es-MX" sz="4000" dirty="0"/>
          </a:p>
        </p:txBody>
      </p:sp>
      <p:sp>
        <p:nvSpPr>
          <p:cNvPr id="3" name="1 Título"/>
          <p:cNvSpPr txBox="1">
            <a:spLocks/>
          </p:cNvSpPr>
          <p:nvPr/>
        </p:nvSpPr>
        <p:spPr>
          <a:xfrm>
            <a:off x="878706" y="188640"/>
            <a:ext cx="7602537" cy="1228725"/>
          </a:xfrm>
          <a:prstGeom prst="rect">
            <a:avLst/>
          </a:prstGeom>
        </p:spPr>
        <p:txBody>
          <a:bodyPr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eaLnBrk="1" fontAlgn="auto" hangingPunct="1">
              <a:spcAft>
                <a:spcPts val="0"/>
              </a:spcAft>
              <a:defRPr/>
            </a:pPr>
            <a:r>
              <a:rPr lang="es-MX" sz="4000" dirty="0" smtClean="0">
                <a:solidFill>
                  <a:srgbClr val="E3AA3B"/>
                </a:solidFill>
                <a:effectLst/>
                <a:latin typeface="Arial Narrow" panose="020B0606020202030204" pitchFamily="34" charset="0"/>
                <a:cs typeface="Arial" panose="020B0604020202020204" pitchFamily="34" charset="0"/>
              </a:rPr>
              <a:t>Artículo 13 de los Lineamientos</a:t>
            </a:r>
            <a:endParaRPr lang="es-MX" sz="4000" dirty="0">
              <a:solidFill>
                <a:srgbClr val="E3AA3B"/>
              </a:solidFill>
              <a:effectLst/>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19645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Título"/>
          <p:cNvSpPr>
            <a:spLocks noGrp="1"/>
          </p:cNvSpPr>
          <p:nvPr>
            <p:ph type="title" idx="4294967295"/>
          </p:nvPr>
        </p:nvSpPr>
        <p:spPr>
          <a:xfrm>
            <a:off x="0" y="245534"/>
            <a:ext cx="8686800" cy="720725"/>
          </a:xfrm>
          <a:prstGeom prst="rect">
            <a:avLst/>
          </a:prstGeom>
        </p:spPr>
        <p:txBody>
          <a:bodyPr/>
          <a:lstStyle/>
          <a:p>
            <a:pPr algn="ctr" eaLnBrk="1" hangingPunct="1">
              <a:defRPr/>
            </a:pPr>
            <a:r>
              <a:rPr lang="es-MX" altLang="es-MX" sz="3600" dirty="0" smtClean="0">
                <a:solidFill>
                  <a:srgbClr val="E3AA3B"/>
                </a:solidFill>
                <a:effectLst/>
                <a:latin typeface="Arial Narrow" panose="020B0606020202030204" pitchFamily="34" charset="0"/>
                <a:cs typeface="Arial" panose="020B0604020202020204" pitchFamily="34" charset="0"/>
              </a:rPr>
              <a:t>Declarativa de Privacidad </a:t>
            </a:r>
          </a:p>
        </p:txBody>
      </p:sp>
      <p:sp>
        <p:nvSpPr>
          <p:cNvPr id="3" name="2 Marcador de contenido"/>
          <p:cNvSpPr>
            <a:spLocks noGrp="1"/>
          </p:cNvSpPr>
          <p:nvPr>
            <p:ph idx="4294967295"/>
          </p:nvPr>
        </p:nvSpPr>
        <p:spPr>
          <a:xfrm>
            <a:off x="539552" y="836613"/>
            <a:ext cx="8064698" cy="5616575"/>
          </a:xfrm>
          <a:prstGeom prst="rect">
            <a:avLst/>
          </a:prstGeom>
        </p:spPr>
        <p:txBody>
          <a:bodyPr rtlCol="0">
            <a:noAutofit/>
          </a:bodyPr>
          <a:lstStyle/>
          <a:p>
            <a:pPr marL="0" indent="0" algn="just" eaLnBrk="1" fontAlgn="auto" hangingPunct="1">
              <a:spcAft>
                <a:spcPts val="0"/>
              </a:spcAft>
              <a:buFont typeface="Wingdings 2" pitchFamily="18" charset="2"/>
              <a:buNone/>
              <a:defRPr/>
            </a:pPr>
            <a:endParaRPr lang="es-MX" sz="2000" dirty="0" smtClean="0">
              <a:latin typeface="Arial" panose="020B0604020202020204" pitchFamily="34" charset="0"/>
              <a:cs typeface="Arial" panose="020B0604020202020204" pitchFamily="34" charset="0"/>
            </a:endParaRPr>
          </a:p>
          <a:p>
            <a:pPr marL="109537" indent="0" algn="just">
              <a:buFont typeface="Wingdings 3" panose="05040102010807070707" pitchFamily="18" charset="2"/>
              <a:buNone/>
              <a:defRPr/>
            </a:pPr>
            <a:r>
              <a:rPr lang="es-MX" sz="2000" dirty="0">
                <a:latin typeface="Arial" panose="020B0604020202020204" pitchFamily="34" charset="0"/>
                <a:cs typeface="Arial" panose="020B0604020202020204" pitchFamily="34" charset="0"/>
              </a:rPr>
              <a:t>Los datos personales recabados serán protegidos, incorporados y tratados en el Sistema de Datos Personales  de </a:t>
            </a:r>
            <a:r>
              <a:rPr lang="es-MX" sz="2000" dirty="0" smtClean="0">
                <a:latin typeface="Arial" panose="020B0604020202020204" pitchFamily="34" charset="0"/>
                <a:cs typeface="Arial" panose="020B0604020202020204" pitchFamily="34" charset="0"/>
              </a:rPr>
              <a:t>(1) ________________________, </a:t>
            </a:r>
            <a:r>
              <a:rPr lang="es-MX" sz="2000" dirty="0">
                <a:latin typeface="Arial" panose="020B0604020202020204" pitchFamily="34" charset="0"/>
                <a:cs typeface="Arial" panose="020B0604020202020204" pitchFamily="34" charset="0"/>
              </a:rPr>
              <a:t>el cual tiene su fundamento en </a:t>
            </a:r>
            <a:r>
              <a:rPr lang="es-MX" sz="2000" dirty="0" smtClean="0">
                <a:latin typeface="Arial" panose="020B0604020202020204" pitchFamily="34" charset="0"/>
                <a:cs typeface="Arial" panose="020B0604020202020204" pitchFamily="34" charset="0"/>
              </a:rPr>
              <a:t>(2) ________________, </a:t>
            </a:r>
            <a:r>
              <a:rPr lang="es-MX" sz="2000" dirty="0">
                <a:latin typeface="Arial" panose="020B0604020202020204" pitchFamily="34" charset="0"/>
                <a:cs typeface="Arial" panose="020B0604020202020204" pitchFamily="34" charset="0"/>
              </a:rPr>
              <a:t>cuya finalidad es </a:t>
            </a:r>
            <a:r>
              <a:rPr lang="es-MX" sz="2000" dirty="0" smtClean="0">
                <a:latin typeface="Arial" panose="020B0604020202020204" pitchFamily="34" charset="0"/>
                <a:cs typeface="Arial" panose="020B0604020202020204" pitchFamily="34" charset="0"/>
              </a:rPr>
              <a:t>(3)  ____________________; </a:t>
            </a:r>
            <a:r>
              <a:rPr lang="es-MX" sz="2000" dirty="0">
                <a:latin typeface="Arial" panose="020B0604020202020204" pitchFamily="34" charset="0"/>
                <a:cs typeface="Arial" panose="020B0604020202020204" pitchFamily="34" charset="0"/>
              </a:rPr>
              <a:t>y podrán ser transmitidos </a:t>
            </a:r>
            <a:r>
              <a:rPr lang="es-MX" sz="2000" dirty="0" smtClean="0">
                <a:latin typeface="Arial" panose="020B0604020202020204" pitchFamily="34" charset="0"/>
                <a:cs typeface="Arial" panose="020B0604020202020204" pitchFamily="34" charset="0"/>
              </a:rPr>
              <a:t>a (4) __________________, </a:t>
            </a:r>
            <a:r>
              <a:rPr lang="es-MX" sz="2000" dirty="0">
                <a:latin typeface="Arial" panose="020B0604020202020204" pitchFamily="34" charset="0"/>
                <a:cs typeface="Arial" panose="020B0604020202020204" pitchFamily="34" charset="0"/>
              </a:rPr>
              <a:t>además de otras transmisiones previstas en la Ley 581 para la Tutela de los Datos Personales en el Estado de Veracruz. </a:t>
            </a:r>
          </a:p>
          <a:p>
            <a:pPr marL="109537" indent="0">
              <a:buFont typeface="Wingdings 3" panose="05040102010807070707" pitchFamily="18" charset="2"/>
              <a:buNone/>
              <a:defRPr/>
            </a:pPr>
            <a:r>
              <a:rPr lang="es-MX" sz="2000" dirty="0"/>
              <a:t> </a:t>
            </a:r>
          </a:p>
          <a:p>
            <a:pPr marL="109537" indent="0" algn="just">
              <a:buFont typeface="Wingdings 3" panose="05040102010807070707" pitchFamily="18" charset="2"/>
              <a:buNone/>
              <a:defRPr/>
            </a:pPr>
            <a:r>
              <a:rPr lang="es-MX" sz="2000" dirty="0">
                <a:solidFill>
                  <a:srgbClr val="FF0000"/>
                </a:solidFill>
                <a:latin typeface="Arial" panose="020B0604020202020204" pitchFamily="34" charset="0"/>
                <a:cs typeface="Arial" panose="020B0604020202020204" pitchFamily="34" charset="0"/>
              </a:rPr>
              <a:t>Los datos marcados con un asterisco (*) </a:t>
            </a:r>
            <a:r>
              <a:rPr lang="es-MX" sz="2000" dirty="0" smtClean="0">
                <a:latin typeface="Arial" panose="020B0604020202020204" pitchFamily="34" charset="0"/>
                <a:cs typeface="Arial" panose="020B0604020202020204" pitchFamily="34" charset="0"/>
              </a:rPr>
              <a:t>(5) son </a:t>
            </a:r>
            <a:r>
              <a:rPr lang="es-MX" sz="2000" dirty="0">
                <a:latin typeface="Arial" panose="020B0604020202020204" pitchFamily="34" charset="0"/>
                <a:cs typeface="Arial" panose="020B0604020202020204" pitchFamily="34" charset="0"/>
              </a:rPr>
              <a:t>obligatorios y sin ellos no podrá acceder al servicio o completar </a:t>
            </a:r>
            <a:r>
              <a:rPr lang="es-MX" sz="2000" dirty="0" smtClean="0">
                <a:latin typeface="Arial" panose="020B0604020202020204" pitchFamily="34" charset="0"/>
                <a:cs typeface="Arial" panose="020B0604020202020204" pitchFamily="34" charset="0"/>
              </a:rPr>
              <a:t>el trámite (6) _______________, </a:t>
            </a:r>
            <a:r>
              <a:rPr lang="es-MX" sz="2000" dirty="0">
                <a:latin typeface="Arial" panose="020B0604020202020204" pitchFamily="34" charset="0"/>
                <a:cs typeface="Arial" panose="020B0604020202020204" pitchFamily="34" charset="0"/>
              </a:rPr>
              <a:t>o puede tener problemas con éste por la inexactitud de los datos. Asimismo, se le informa que sus datos son resguardados con las medidas de seguridad de nivel </a:t>
            </a:r>
            <a:r>
              <a:rPr lang="es-MX" sz="2000" dirty="0" smtClean="0">
                <a:latin typeface="Arial" panose="020B0604020202020204" pitchFamily="34" charset="0"/>
                <a:cs typeface="Arial" panose="020B0604020202020204" pitchFamily="34" charset="0"/>
              </a:rPr>
              <a:t>(7) _________ </a:t>
            </a:r>
            <a:r>
              <a:rPr lang="es-MX" sz="2000" dirty="0">
                <a:latin typeface="Arial" panose="020B0604020202020204" pitchFamily="34" charset="0"/>
                <a:cs typeface="Arial" panose="020B0604020202020204" pitchFamily="34" charset="0"/>
              </a:rPr>
              <a:t>y no podrán ser difundidos sin su consentimiento expreso, salvo las excepciones previstas en la Ley. </a:t>
            </a:r>
          </a:p>
        </p:txBody>
      </p:sp>
    </p:spTree>
    <p:extLst>
      <p:ext uri="{BB962C8B-B14F-4D97-AF65-F5344CB8AC3E}">
        <p14:creationId xmlns:p14="http://schemas.microsoft.com/office/powerpoint/2010/main" val="1150084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7">
      <a:dk1>
        <a:srgbClr val="111111"/>
      </a:dk1>
      <a:lt1>
        <a:sysClr val="window" lastClr="FFFFFF"/>
      </a:lt1>
      <a:dk2>
        <a:srgbClr val="2C2114"/>
      </a:dk2>
      <a:lt2>
        <a:srgbClr val="E5DEDB"/>
      </a:lt2>
      <a:accent1>
        <a:srgbClr val="EAB800"/>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1164</TotalTime>
  <Words>1742</Words>
  <Application>Microsoft Office PowerPoint</Application>
  <PresentationFormat>Presentación en pantalla (4:3)</PresentationFormat>
  <Paragraphs>147</Paragraphs>
  <Slides>22</Slides>
  <Notes>4</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Arial</vt:lpstr>
      <vt:lpstr>Arial Black</vt:lpstr>
      <vt:lpstr>Arial Narrow</vt:lpstr>
      <vt:lpstr>Calibri</vt:lpstr>
      <vt:lpstr>Lucida Sans Unicode</vt:lpstr>
      <vt:lpstr>Verdana</vt:lpstr>
      <vt:lpstr>Wingdings 2</vt:lpstr>
      <vt:lpstr>Wingdings 3</vt:lpstr>
      <vt:lpstr>Concurrencia</vt:lpstr>
      <vt:lpstr>Presentación de PowerPoint</vt:lpstr>
      <vt:lpstr>Marco jurídico de la  declarativa de privacidad </vt:lpstr>
      <vt:lpstr>¿Qué es la  declarativa de privacidad? </vt:lpstr>
      <vt:lpstr>Presentación de PowerPoint</vt:lpstr>
      <vt:lpstr>Elementos obligatorios</vt:lpstr>
      <vt:lpstr>Contenido de la Declarativa de privacidad </vt:lpstr>
      <vt:lpstr>Presentación de PowerPoint</vt:lpstr>
      <vt:lpstr>Presentación de PowerPoint</vt:lpstr>
      <vt:lpstr>Declarativa de Privacidad </vt:lpstr>
      <vt:lpstr>Presentación de PowerPoint</vt:lpstr>
      <vt:lpstr>Presentación de PowerPoint</vt:lpstr>
      <vt:lpstr>Presentación de PowerPoint</vt:lpstr>
      <vt:lpstr>Presentación de PowerPoint</vt:lpstr>
      <vt:lpstr>Presentación de PowerPoint</vt:lpstr>
      <vt:lpstr>DECLARATIVA DE PRIVACIDAD (caso de excepción) </vt:lpstr>
      <vt:lpstr>Presentación de PowerPoint</vt:lpstr>
      <vt:lpstr>Presentación de PowerPoint</vt:lpstr>
      <vt:lpstr>Presentación de PowerPoint</vt:lpstr>
      <vt:lpstr>Presentación de PowerPoint</vt:lpstr>
      <vt:lpstr>Consecuencias del indebido tratamiento SANCIONES Art. 62</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PRIVACIDAD EN LA RED</dc:title>
  <dc:creator>Yolli Garcia Alvarez</dc:creator>
  <cp:lastModifiedBy>IrmaRodriguez</cp:lastModifiedBy>
  <cp:revision>147</cp:revision>
  <dcterms:created xsi:type="dcterms:W3CDTF">2015-01-28T20:36:05Z</dcterms:created>
  <dcterms:modified xsi:type="dcterms:W3CDTF">2016-08-24T23:19:44Z</dcterms:modified>
</cp:coreProperties>
</file>