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5"/>
  </p:notesMasterIdLst>
  <p:sldIdLst>
    <p:sldId id="322" r:id="rId5"/>
    <p:sldId id="257" r:id="rId6"/>
    <p:sldId id="316" r:id="rId7"/>
    <p:sldId id="318" r:id="rId8"/>
    <p:sldId id="319" r:id="rId9"/>
    <p:sldId id="320" r:id="rId10"/>
    <p:sldId id="273" r:id="rId11"/>
    <p:sldId id="261" r:id="rId12"/>
    <p:sldId id="262" r:id="rId13"/>
    <p:sldId id="275" r:id="rId14"/>
    <p:sldId id="276" r:id="rId15"/>
    <p:sldId id="277" r:id="rId16"/>
    <p:sldId id="263" r:id="rId17"/>
    <p:sldId id="278" r:id="rId18"/>
    <p:sldId id="280" r:id="rId19"/>
    <p:sldId id="299" r:id="rId20"/>
    <p:sldId id="281" r:id="rId21"/>
    <p:sldId id="283" r:id="rId22"/>
    <p:sldId id="285" r:id="rId23"/>
    <p:sldId id="286" r:id="rId24"/>
    <p:sldId id="282" r:id="rId25"/>
    <p:sldId id="287" r:id="rId26"/>
    <p:sldId id="288" r:id="rId27"/>
    <p:sldId id="289" r:id="rId28"/>
    <p:sldId id="294" r:id="rId29"/>
    <p:sldId id="292" r:id="rId30"/>
    <p:sldId id="295" r:id="rId31"/>
    <p:sldId id="314" r:id="rId32"/>
    <p:sldId id="290" r:id="rId33"/>
    <p:sldId id="298" r:id="rId34"/>
    <p:sldId id="302" r:id="rId35"/>
    <p:sldId id="307" r:id="rId36"/>
    <p:sldId id="308" r:id="rId37"/>
    <p:sldId id="300" r:id="rId38"/>
    <p:sldId id="297" r:id="rId39"/>
    <p:sldId id="313" r:id="rId40"/>
    <p:sldId id="310" r:id="rId41"/>
    <p:sldId id="321" r:id="rId42"/>
    <p:sldId id="311" r:id="rId43"/>
    <p:sldId id="258" r:id="rId44"/>
  </p:sldIdLst>
  <p:sldSz cx="9144000" cy="6858000" type="screen4x3"/>
  <p:notesSz cx="7010400" cy="9296400"/>
  <p:custDataLst>
    <p:tags r:id="rId46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76">
          <p15:clr>
            <a:srgbClr val="A4A3A4"/>
          </p15:clr>
        </p15:guide>
        <p15:guide id="2" orient="horz" pos="3339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793"/>
    <a:srgbClr val="0033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howGuides="1">
      <p:cViewPr varScale="1">
        <p:scale>
          <a:sx n="69" d="100"/>
          <a:sy n="69" d="100"/>
        </p:scale>
        <p:origin x="-1104" y="-108"/>
      </p:cViewPr>
      <p:guideLst>
        <p:guide orient="horz" pos="2976"/>
        <p:guide orient="horz" pos="333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793B0-25FC-4898-AFD7-82E94802980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F9061E4-1FA2-4A78-9640-5246054A327C}">
      <dgm:prSet phldrT="[Texto]"/>
      <dgm:spPr/>
      <dgm:t>
        <a:bodyPr/>
        <a:lstStyle/>
        <a:p>
          <a:pPr algn="ctr"/>
          <a:r>
            <a:rPr lang="es-MX" b="1" dirty="0" smtClean="0"/>
            <a:t>PE , 2010-2034         </a:t>
          </a:r>
          <a:r>
            <a:rPr lang="es-MX" dirty="0" smtClean="0"/>
            <a:t>Objetivos         </a:t>
          </a:r>
        </a:p>
        <a:p>
          <a:pPr algn="ctr"/>
          <a:r>
            <a:rPr lang="es-MX" dirty="0" smtClean="0"/>
            <a:t>Metas </a:t>
          </a:r>
        </a:p>
        <a:p>
          <a:pPr algn="ctr"/>
          <a:r>
            <a:rPr lang="es-MX" dirty="0" smtClean="0"/>
            <a:t>Acciones Generales</a:t>
          </a:r>
          <a:endParaRPr lang="es-MX" dirty="0"/>
        </a:p>
      </dgm:t>
    </dgm:pt>
    <dgm:pt modelId="{231DCBC9-17B5-4149-8564-CC4377D5C77C}" type="parTrans" cxnId="{ADCC4114-4B49-446E-9FA3-1E7F6FCE820C}">
      <dgm:prSet/>
      <dgm:spPr/>
      <dgm:t>
        <a:bodyPr/>
        <a:lstStyle/>
        <a:p>
          <a:endParaRPr lang="es-MX"/>
        </a:p>
      </dgm:t>
    </dgm:pt>
    <dgm:pt modelId="{6CADCD26-FD31-4FFB-9CFB-0F80C5C800DE}" type="sibTrans" cxnId="{ADCC4114-4B49-446E-9FA3-1E7F6FCE820C}">
      <dgm:prSet/>
      <dgm:spPr/>
      <dgm:t>
        <a:bodyPr/>
        <a:lstStyle/>
        <a:p>
          <a:endParaRPr lang="es-MX"/>
        </a:p>
      </dgm:t>
    </dgm:pt>
    <dgm:pt modelId="{8F635866-BAD3-46CE-919D-BAF1A8E9ED0B}">
      <dgm:prSet phldrT="[Texto]"/>
      <dgm:spPr/>
      <dgm:t>
        <a:bodyPr/>
        <a:lstStyle/>
        <a:p>
          <a:pPr algn="l"/>
          <a:r>
            <a:rPr lang="es-MX" b="1" dirty="0" smtClean="0"/>
            <a:t>PNEG, 2013-2018</a:t>
          </a:r>
        </a:p>
        <a:p>
          <a:pPr algn="ctr"/>
          <a:r>
            <a:rPr lang="es-MX" dirty="0" smtClean="0"/>
            <a:t>Objetivos</a:t>
          </a:r>
        </a:p>
        <a:p>
          <a:pPr algn="ctr"/>
          <a:r>
            <a:rPr lang="es-MX" dirty="0" smtClean="0"/>
            <a:t>Proyectos</a:t>
          </a:r>
        </a:p>
        <a:p>
          <a:pPr algn="ctr"/>
          <a:r>
            <a:rPr lang="es-MX" dirty="0" smtClean="0"/>
            <a:t>Metas</a:t>
          </a:r>
        </a:p>
        <a:p>
          <a:pPr algn="ctr"/>
          <a:r>
            <a:rPr lang="es-MX" dirty="0" smtClean="0"/>
            <a:t>Actividades generales</a:t>
          </a:r>
          <a:endParaRPr lang="es-MX" dirty="0"/>
        </a:p>
      </dgm:t>
    </dgm:pt>
    <dgm:pt modelId="{05F6CB4B-4317-4DDB-827F-4B7672B0DBA9}" type="parTrans" cxnId="{7D5BD435-AF74-4BDF-A039-01AD92F3DCDD}">
      <dgm:prSet/>
      <dgm:spPr/>
      <dgm:t>
        <a:bodyPr/>
        <a:lstStyle/>
        <a:p>
          <a:endParaRPr lang="es-MX"/>
        </a:p>
      </dgm:t>
    </dgm:pt>
    <dgm:pt modelId="{1B77AF96-AE8A-4A69-8F56-39A89CF16D5B}" type="sibTrans" cxnId="{7D5BD435-AF74-4BDF-A039-01AD92F3DCDD}">
      <dgm:prSet/>
      <dgm:spPr/>
      <dgm:t>
        <a:bodyPr/>
        <a:lstStyle/>
        <a:p>
          <a:endParaRPr lang="es-MX"/>
        </a:p>
      </dgm:t>
    </dgm:pt>
    <dgm:pt modelId="{8C4F34F2-2F83-4FBA-9443-C44F8A771EA0}">
      <dgm:prSet phldrT="[Texto]"/>
      <dgm:spPr/>
      <dgm:t>
        <a:bodyPr/>
        <a:lstStyle/>
        <a:p>
          <a:pPr algn="ctr"/>
          <a:r>
            <a:rPr lang="es-MX" b="1" dirty="0" smtClean="0"/>
            <a:t>PAEG 2015</a:t>
          </a:r>
        </a:p>
        <a:p>
          <a:pPr algn="ctr"/>
          <a:r>
            <a:rPr lang="es-MX" dirty="0" smtClean="0"/>
            <a:t>Actividades específicas</a:t>
          </a:r>
          <a:endParaRPr lang="es-MX" dirty="0"/>
        </a:p>
      </dgm:t>
    </dgm:pt>
    <dgm:pt modelId="{D5C164B4-A4C0-4008-8D88-5EED6504B425}" type="parTrans" cxnId="{C677121D-315C-40E3-9DB7-4BC7A03CF602}">
      <dgm:prSet/>
      <dgm:spPr/>
      <dgm:t>
        <a:bodyPr/>
        <a:lstStyle/>
        <a:p>
          <a:endParaRPr lang="es-MX"/>
        </a:p>
      </dgm:t>
    </dgm:pt>
    <dgm:pt modelId="{257DEF69-01A8-4635-863B-CB0EB9AA4941}" type="sibTrans" cxnId="{C677121D-315C-40E3-9DB7-4BC7A03CF602}">
      <dgm:prSet/>
      <dgm:spPr/>
      <dgm:t>
        <a:bodyPr/>
        <a:lstStyle/>
        <a:p>
          <a:endParaRPr lang="es-MX"/>
        </a:p>
      </dgm:t>
    </dgm:pt>
    <dgm:pt modelId="{3D755751-8C9D-4495-BFB9-ED457952B6EE}" type="pres">
      <dgm:prSet presAssocID="{26C793B0-25FC-4898-AFD7-82E948029803}" presName="arrowDiagram" presStyleCnt="0">
        <dgm:presLayoutVars>
          <dgm:chMax val="5"/>
          <dgm:dir/>
          <dgm:resizeHandles val="exact"/>
        </dgm:presLayoutVars>
      </dgm:prSet>
      <dgm:spPr/>
    </dgm:pt>
    <dgm:pt modelId="{F4801423-5685-4AE3-BF8F-E4CF3FF6AACD}" type="pres">
      <dgm:prSet presAssocID="{26C793B0-25FC-4898-AFD7-82E948029803}" presName="arrow" presStyleLbl="bgShp" presStyleIdx="0" presStyleCnt="1"/>
      <dgm:spPr/>
    </dgm:pt>
    <dgm:pt modelId="{3B5767E4-012A-49BB-951C-66EBD8741930}" type="pres">
      <dgm:prSet presAssocID="{26C793B0-25FC-4898-AFD7-82E948029803}" presName="arrowDiagram3" presStyleCnt="0"/>
      <dgm:spPr/>
    </dgm:pt>
    <dgm:pt modelId="{AECFAC88-8301-4A26-B46B-E568FF52B2F5}" type="pres">
      <dgm:prSet presAssocID="{EF9061E4-1FA2-4A78-9640-5246054A327C}" presName="bullet3a" presStyleLbl="node1" presStyleIdx="0" presStyleCnt="3"/>
      <dgm:spPr/>
    </dgm:pt>
    <dgm:pt modelId="{EBCEE637-FC04-41B2-AC26-45094B83AB00}" type="pres">
      <dgm:prSet presAssocID="{EF9061E4-1FA2-4A78-9640-5246054A327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936FC0-0C5E-4666-B4D6-73F498E50023}" type="pres">
      <dgm:prSet presAssocID="{8F635866-BAD3-46CE-919D-BAF1A8E9ED0B}" presName="bullet3b" presStyleLbl="node1" presStyleIdx="1" presStyleCnt="3"/>
      <dgm:spPr/>
    </dgm:pt>
    <dgm:pt modelId="{0C5C6D16-E986-49D9-A262-7F7EFAD6F45D}" type="pres">
      <dgm:prSet presAssocID="{8F635866-BAD3-46CE-919D-BAF1A8E9ED0B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B4BBA8-464B-4ADF-8022-5E470175EAA1}" type="pres">
      <dgm:prSet presAssocID="{8C4F34F2-2F83-4FBA-9443-C44F8A771EA0}" presName="bullet3c" presStyleLbl="node1" presStyleIdx="2" presStyleCnt="3"/>
      <dgm:spPr/>
    </dgm:pt>
    <dgm:pt modelId="{48026DA9-F45E-4764-ACBA-3B4B17E1E45B}" type="pres">
      <dgm:prSet presAssocID="{8C4F34F2-2F83-4FBA-9443-C44F8A771EA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1C79BAA-5B30-4B9B-93DF-E86118EC1C1A}" type="presOf" srcId="{8F635866-BAD3-46CE-919D-BAF1A8E9ED0B}" destId="{0C5C6D16-E986-49D9-A262-7F7EFAD6F45D}" srcOrd="0" destOrd="0" presId="urn:microsoft.com/office/officeart/2005/8/layout/arrow2"/>
    <dgm:cxn modelId="{F1555E27-91D4-412A-A703-1C24034EB44C}" type="presOf" srcId="{EF9061E4-1FA2-4A78-9640-5246054A327C}" destId="{EBCEE637-FC04-41B2-AC26-45094B83AB00}" srcOrd="0" destOrd="0" presId="urn:microsoft.com/office/officeart/2005/8/layout/arrow2"/>
    <dgm:cxn modelId="{ADCC4114-4B49-446E-9FA3-1E7F6FCE820C}" srcId="{26C793B0-25FC-4898-AFD7-82E948029803}" destId="{EF9061E4-1FA2-4A78-9640-5246054A327C}" srcOrd="0" destOrd="0" parTransId="{231DCBC9-17B5-4149-8564-CC4377D5C77C}" sibTransId="{6CADCD26-FD31-4FFB-9CFB-0F80C5C800DE}"/>
    <dgm:cxn modelId="{7D5BD435-AF74-4BDF-A039-01AD92F3DCDD}" srcId="{26C793B0-25FC-4898-AFD7-82E948029803}" destId="{8F635866-BAD3-46CE-919D-BAF1A8E9ED0B}" srcOrd="1" destOrd="0" parTransId="{05F6CB4B-4317-4DDB-827F-4B7672B0DBA9}" sibTransId="{1B77AF96-AE8A-4A69-8F56-39A89CF16D5B}"/>
    <dgm:cxn modelId="{0C40118B-FC70-4705-8A17-5AED466CE97F}" type="presOf" srcId="{8C4F34F2-2F83-4FBA-9443-C44F8A771EA0}" destId="{48026DA9-F45E-4764-ACBA-3B4B17E1E45B}" srcOrd="0" destOrd="0" presId="urn:microsoft.com/office/officeart/2005/8/layout/arrow2"/>
    <dgm:cxn modelId="{C677121D-315C-40E3-9DB7-4BC7A03CF602}" srcId="{26C793B0-25FC-4898-AFD7-82E948029803}" destId="{8C4F34F2-2F83-4FBA-9443-C44F8A771EA0}" srcOrd="2" destOrd="0" parTransId="{D5C164B4-A4C0-4008-8D88-5EED6504B425}" sibTransId="{257DEF69-01A8-4635-863B-CB0EB9AA4941}"/>
    <dgm:cxn modelId="{02C8CE7C-1FDE-4AE4-98C2-3BE0A1C0C9EC}" type="presOf" srcId="{26C793B0-25FC-4898-AFD7-82E948029803}" destId="{3D755751-8C9D-4495-BFB9-ED457952B6EE}" srcOrd="0" destOrd="0" presId="urn:microsoft.com/office/officeart/2005/8/layout/arrow2"/>
    <dgm:cxn modelId="{12407FD8-C201-4F15-A70E-883E0394B63B}" type="presParOf" srcId="{3D755751-8C9D-4495-BFB9-ED457952B6EE}" destId="{F4801423-5685-4AE3-BF8F-E4CF3FF6AACD}" srcOrd="0" destOrd="0" presId="urn:microsoft.com/office/officeart/2005/8/layout/arrow2"/>
    <dgm:cxn modelId="{315F8D22-FD14-471C-9B86-8295454CB868}" type="presParOf" srcId="{3D755751-8C9D-4495-BFB9-ED457952B6EE}" destId="{3B5767E4-012A-49BB-951C-66EBD8741930}" srcOrd="1" destOrd="0" presId="urn:microsoft.com/office/officeart/2005/8/layout/arrow2"/>
    <dgm:cxn modelId="{2C03DFC6-0B48-4137-B426-DC0C08C7F9BC}" type="presParOf" srcId="{3B5767E4-012A-49BB-951C-66EBD8741930}" destId="{AECFAC88-8301-4A26-B46B-E568FF52B2F5}" srcOrd="0" destOrd="0" presId="urn:microsoft.com/office/officeart/2005/8/layout/arrow2"/>
    <dgm:cxn modelId="{EC3F15B0-9ABA-467B-A315-15A3C53E9DB7}" type="presParOf" srcId="{3B5767E4-012A-49BB-951C-66EBD8741930}" destId="{EBCEE637-FC04-41B2-AC26-45094B83AB00}" srcOrd="1" destOrd="0" presId="urn:microsoft.com/office/officeart/2005/8/layout/arrow2"/>
    <dgm:cxn modelId="{5A3D8582-EA67-455E-8E9E-44E966066FB3}" type="presParOf" srcId="{3B5767E4-012A-49BB-951C-66EBD8741930}" destId="{7B936FC0-0C5E-4666-B4D6-73F498E50023}" srcOrd="2" destOrd="0" presId="urn:microsoft.com/office/officeart/2005/8/layout/arrow2"/>
    <dgm:cxn modelId="{DF511F3C-414D-476C-B74E-05903F547934}" type="presParOf" srcId="{3B5767E4-012A-49BB-951C-66EBD8741930}" destId="{0C5C6D16-E986-49D9-A262-7F7EFAD6F45D}" srcOrd="3" destOrd="0" presId="urn:microsoft.com/office/officeart/2005/8/layout/arrow2"/>
    <dgm:cxn modelId="{7002A665-0EC5-4159-A024-177E01D7C0AC}" type="presParOf" srcId="{3B5767E4-012A-49BB-951C-66EBD8741930}" destId="{2AB4BBA8-464B-4ADF-8022-5E470175EAA1}" srcOrd="4" destOrd="0" presId="urn:microsoft.com/office/officeart/2005/8/layout/arrow2"/>
    <dgm:cxn modelId="{D03651D9-D86B-420C-87E3-70519CDB5929}" type="presParOf" srcId="{3B5767E4-012A-49BB-951C-66EBD8741930}" destId="{48026DA9-F45E-4764-ACBA-3B4B17E1E45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01423-5685-4AE3-BF8F-E4CF3FF6AACD}">
      <dsp:nvSpPr>
        <dsp:cNvPr id="0" name=""/>
        <dsp:cNvSpPr/>
      </dsp:nvSpPr>
      <dsp:spPr>
        <a:xfrm>
          <a:off x="0" y="610954"/>
          <a:ext cx="4176464" cy="26102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FAC88-8301-4A26-B46B-E568FF52B2F5}">
      <dsp:nvSpPr>
        <dsp:cNvPr id="0" name=""/>
        <dsp:cNvSpPr/>
      </dsp:nvSpPr>
      <dsp:spPr>
        <a:xfrm>
          <a:off x="530410" y="2412577"/>
          <a:ext cx="108588" cy="108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EE637-FC04-41B2-AC26-45094B83AB00}">
      <dsp:nvSpPr>
        <dsp:cNvPr id="0" name=""/>
        <dsp:cNvSpPr/>
      </dsp:nvSpPr>
      <dsp:spPr>
        <a:xfrm>
          <a:off x="584704" y="2466871"/>
          <a:ext cx="973116" cy="754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39" tIns="0" rIns="0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/>
            <a:t>PE , 2010-2034         </a:t>
          </a:r>
          <a:r>
            <a:rPr lang="es-MX" sz="900" kern="1200" dirty="0" smtClean="0"/>
            <a:t>Objetivos       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Metas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Acciones Generales</a:t>
          </a:r>
          <a:endParaRPr lang="es-MX" sz="900" kern="1200" dirty="0"/>
        </a:p>
      </dsp:txBody>
      <dsp:txXfrm>
        <a:off x="584704" y="2466871"/>
        <a:ext cx="973116" cy="754373"/>
      </dsp:txXfrm>
    </dsp:sp>
    <dsp:sp modelId="{7B936FC0-0C5E-4666-B4D6-73F498E50023}">
      <dsp:nvSpPr>
        <dsp:cNvPr id="0" name=""/>
        <dsp:cNvSpPr/>
      </dsp:nvSpPr>
      <dsp:spPr>
        <a:xfrm>
          <a:off x="1488909" y="1703100"/>
          <a:ext cx="196293" cy="196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C6D16-E986-49D9-A262-7F7EFAD6F45D}">
      <dsp:nvSpPr>
        <dsp:cNvPr id="0" name=""/>
        <dsp:cNvSpPr/>
      </dsp:nvSpPr>
      <dsp:spPr>
        <a:xfrm>
          <a:off x="1587056" y="1801247"/>
          <a:ext cx="1002351" cy="141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12" tIns="0" rIns="0" bIns="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/>
            <a:t>PNEG, 2013-2018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Objetivos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Proyectos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Metas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Actividades generales</a:t>
          </a:r>
          <a:endParaRPr lang="es-MX" sz="900" kern="1200" dirty="0"/>
        </a:p>
      </dsp:txBody>
      <dsp:txXfrm>
        <a:off x="1587056" y="1801247"/>
        <a:ext cx="1002351" cy="1419997"/>
      </dsp:txXfrm>
    </dsp:sp>
    <dsp:sp modelId="{2AB4BBA8-464B-4ADF-8022-5E470175EAA1}">
      <dsp:nvSpPr>
        <dsp:cNvPr id="0" name=""/>
        <dsp:cNvSpPr/>
      </dsp:nvSpPr>
      <dsp:spPr>
        <a:xfrm>
          <a:off x="2641613" y="1271358"/>
          <a:ext cx="271470" cy="271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26DA9-F45E-4764-ACBA-3B4B17E1E45B}">
      <dsp:nvSpPr>
        <dsp:cNvPr id="0" name=""/>
        <dsp:cNvSpPr/>
      </dsp:nvSpPr>
      <dsp:spPr>
        <a:xfrm>
          <a:off x="2777348" y="1407093"/>
          <a:ext cx="1002351" cy="1814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46" tIns="0" rIns="0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/>
            <a:t>PAEG 2015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Actividades específicas</a:t>
          </a:r>
          <a:endParaRPr lang="es-MX" sz="900" kern="1200" dirty="0"/>
        </a:p>
      </dsp:txBody>
      <dsp:txXfrm>
        <a:off x="2777348" y="1407093"/>
        <a:ext cx="1002351" cy="1814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D7735-AEC4-4AA6-8F08-06634316DEE3}" type="datetimeFigureOut">
              <a:rPr lang="es-MX" smtClean="0"/>
              <a:pPr/>
              <a:t>02/07/2015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91C6B-0A46-4697-ABE8-E3358B8861C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2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91C6B-0A46-4697-ABE8-E3358B8861C0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646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1052736"/>
            <a:ext cx="7772400" cy="2448272"/>
          </a:xfrm>
        </p:spPr>
        <p:txBody>
          <a:bodyPr>
            <a:noAutofit/>
          </a:bodyPr>
          <a:lstStyle>
            <a:lvl1pPr>
              <a:defRPr sz="4400" b="1" baseline="0"/>
            </a:lvl1pPr>
          </a:lstStyle>
          <a:p>
            <a:r>
              <a:rPr lang="es-ES" dirty="0" smtClean="0"/>
              <a:t>HAGA CLIC PARA ESCRIBIR EL TÍTULO DE LA PRESENTACIÓN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933056"/>
            <a:ext cx="6400800" cy="79134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escribir el subtítulo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9797-C829-409F-AF10-E482F6BDEDF7}" type="datetime1">
              <a:rPr lang="es-MX" smtClean="0"/>
              <a:pPr/>
              <a:t>02/07/2015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17633" y="5506346"/>
            <a:ext cx="1890471" cy="1044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050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2523-EAAF-4906-9537-FBAF5D81B48E}" type="datetime1">
              <a:rPr lang="es-MX" smtClean="0"/>
              <a:pPr/>
              <a:t>02/07/2015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3B0A-F52C-4439-8833-D7070E6E3730}" type="datetime1">
              <a:rPr lang="es-MX" smtClean="0"/>
              <a:pPr/>
              <a:t>02/07/2015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sal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91880" y="4789599"/>
            <a:ext cx="2359858" cy="1303697"/>
          </a:xfrm>
          <a:prstGeom prst="rect">
            <a:avLst/>
          </a:prstGeom>
        </p:spPr>
      </p:pic>
      <p:sp>
        <p:nvSpPr>
          <p:cNvPr id="13" name="12 CuadroTexto"/>
          <p:cNvSpPr txBox="1"/>
          <p:nvPr userDrawn="1"/>
        </p:nvSpPr>
        <p:spPr>
          <a:xfrm>
            <a:off x="1929476" y="162880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2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Conociendo México</a:t>
            </a:r>
          </a:p>
          <a:p>
            <a:pPr algn="ctr">
              <a:lnSpc>
                <a:spcPct val="150000"/>
              </a:lnSpc>
            </a:pPr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01 800 111 46 34</a:t>
            </a:r>
          </a:p>
          <a:p>
            <a:pPr algn="ctr"/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www.inegi.org.mx</a:t>
            </a:r>
          </a:p>
          <a:p>
            <a:pPr algn="ctr"/>
            <a:r>
              <a: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</a:rPr>
              <a:t>atencion.usuarios@inegi.org.mx</a:t>
            </a:r>
            <a:endParaRPr lang="es-MX" sz="1800" b="1" kern="1500" spc="0" baseline="0" dirty="0">
              <a:solidFill>
                <a:srgbClr val="002060"/>
              </a:solidFill>
              <a:latin typeface="Helvetica" pitchFamily="34" charset="0"/>
            </a:endParaRPr>
          </a:p>
        </p:txBody>
      </p:sp>
      <p:grpSp>
        <p:nvGrpSpPr>
          <p:cNvPr id="22" name="21 Grupo"/>
          <p:cNvGrpSpPr/>
          <p:nvPr userDrawn="1"/>
        </p:nvGrpSpPr>
        <p:grpSpPr>
          <a:xfrm>
            <a:off x="1331640" y="3717032"/>
            <a:ext cx="2808312" cy="562825"/>
            <a:chOff x="1331640" y="4725144"/>
            <a:chExt cx="2808312" cy="562825"/>
          </a:xfrm>
        </p:grpSpPr>
        <p:pic>
          <p:nvPicPr>
            <p:cNvPr id="12" name="11 Imagen" descr="twitt.png"/>
            <p:cNvPicPr>
              <a:picLocks noChangeAspect="1"/>
            </p:cNvPicPr>
            <p:nvPr userDrawn="1"/>
          </p:nvPicPr>
          <p:blipFill>
            <a:blip r:embed="rId3" cstate="print">
              <a:lum contrast="10000"/>
            </a:blip>
            <a:stretch>
              <a:fillRect/>
            </a:stretch>
          </p:blipFill>
          <p:spPr>
            <a:xfrm>
              <a:off x="1331640" y="4725144"/>
              <a:ext cx="566777" cy="562825"/>
            </a:xfrm>
            <a:prstGeom prst="rect">
              <a:avLst/>
            </a:prstGeom>
          </p:spPr>
        </p:pic>
        <p:sp>
          <p:nvSpPr>
            <p:cNvPr id="14" name="13 CuadroTexto"/>
            <p:cNvSpPr txBox="1"/>
            <p:nvPr userDrawn="1"/>
          </p:nvSpPr>
          <p:spPr>
            <a:xfrm>
              <a:off x="1835696" y="4858274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@</a:t>
              </a:r>
              <a:r>
                <a:rPr lang="es-MX" sz="1800" b="1" kern="1500" spc="0" baseline="0" dirty="0" err="1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inegi_informa</a:t>
              </a:r>
              <a:endParaRPr lang="es-MX" sz="1800" b="1" kern="1500" spc="0" baseline="0" dirty="0" smtClean="0">
                <a:solidFill>
                  <a:srgbClr val="002060"/>
                </a:solidFill>
                <a:latin typeface="Helvetic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22 Grupo"/>
          <p:cNvGrpSpPr/>
          <p:nvPr userDrawn="1"/>
        </p:nvGrpSpPr>
        <p:grpSpPr>
          <a:xfrm>
            <a:off x="5652120" y="3717032"/>
            <a:ext cx="2897898" cy="562825"/>
            <a:chOff x="5652120" y="4725144"/>
            <a:chExt cx="2897898" cy="562825"/>
          </a:xfrm>
        </p:grpSpPr>
        <p:pic>
          <p:nvPicPr>
            <p:cNvPr id="11" name="10 Imagen" descr="face.png"/>
            <p:cNvPicPr>
              <a:picLocks noChangeAspect="1"/>
            </p:cNvPicPr>
            <p:nvPr userDrawn="1"/>
          </p:nvPicPr>
          <p:blipFill>
            <a:blip r:embed="rId4" cstate="print">
              <a:lum bright="-10000" contrast="-10000"/>
            </a:blip>
            <a:stretch>
              <a:fillRect/>
            </a:stretch>
          </p:blipFill>
          <p:spPr>
            <a:xfrm>
              <a:off x="5652120" y="4725144"/>
              <a:ext cx="568358" cy="562825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 userDrawn="1"/>
          </p:nvSpPr>
          <p:spPr>
            <a:xfrm>
              <a:off x="6245762" y="484738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800" b="1" kern="1500" spc="0" baseline="0" dirty="0" smtClean="0">
                  <a:solidFill>
                    <a:srgbClr val="002060"/>
                  </a:solidFill>
                  <a:latin typeface="Helvetica" pitchFamily="34" charset="0"/>
                  <a:ea typeface="+mn-ea"/>
                  <a:cs typeface="+mn-cs"/>
                </a:rPr>
                <a:t>INEGI Informa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056A-334F-4D84-A0EF-0EA0F0C4ED48}" type="datetime1">
              <a:rPr lang="es-MX" smtClean="0"/>
              <a:pPr/>
              <a:t>02/07/2015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6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A4B7-E2E9-49BE-B18B-32F04AAAA148}" type="datetime1">
              <a:rPr lang="es-MX" smtClean="0"/>
              <a:pPr/>
              <a:t>02/07/2015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60E5-1934-4747-9B55-049BB7D65830}" type="datetime1">
              <a:rPr lang="es-MX" smtClean="0"/>
              <a:pPr/>
              <a:t>02/07/2015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4281-207F-436F-B862-3B2F92297E6F}" type="datetime1">
              <a:rPr lang="es-MX" smtClean="0"/>
              <a:pPr/>
              <a:t>02/07/2015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0" name="9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C1C0-988A-4631-8755-0D2E8EB80C37}" type="datetime1">
              <a:rPr lang="es-MX" smtClean="0"/>
              <a:pPr/>
              <a:t>02/07/2015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6" name="5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F1EC-86B5-440D-8BD4-7A7784A3B772}" type="datetime1">
              <a:rPr lang="es-MX" smtClean="0"/>
              <a:pPr/>
              <a:t>02/07/2015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5" name="4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3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D05D-63DA-4973-89E6-76106441FFA3}" type="datetime1">
              <a:rPr lang="es-MX" smtClean="0"/>
              <a:pPr/>
              <a:t>02/07/2015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68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576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6879-A9B9-4EBF-B661-5AF2EDAAAFD6}" type="datetime1">
              <a:rPr lang="es-MX" smtClean="0"/>
              <a:pPr/>
              <a:t>02/07/2015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8" name="7 Imagen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97304" y="5923892"/>
            <a:ext cx="1349392" cy="7454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fld id="{0C68CAF1-7A8A-4B44-8A5C-42CA23E57417}" type="datetime1">
              <a:rPr lang="es-MX" smtClean="0"/>
              <a:pPr/>
              <a:t>02/07/2015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fld id="{168560FE-3C8B-47EC-86E6-88F39EBD3611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448272"/>
          </a:xfrm>
        </p:spPr>
        <p:txBody>
          <a:bodyPr/>
          <a:lstStyle/>
          <a:p>
            <a:r>
              <a:rPr lang="es-MX" sz="3200" dirty="0" smtClean="0"/>
              <a:t>Sistema Nacional de Transparencia, Acceso a la Información </a:t>
            </a:r>
            <a:br>
              <a:rPr lang="es-MX" sz="3200" dirty="0" smtClean="0"/>
            </a:br>
            <a:r>
              <a:rPr lang="es-MX" sz="3200" dirty="0" smtClean="0"/>
              <a:t>y Protección de Datos Personales</a:t>
            </a:r>
            <a:endParaRPr lang="es-MX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296144"/>
          </a:xfrm>
        </p:spPr>
        <p:txBody>
          <a:bodyPr>
            <a:noAutofit/>
          </a:bodyPr>
          <a:lstStyle/>
          <a:p>
            <a:r>
              <a:rPr lang="es-MX" sz="2000" dirty="0" smtClean="0"/>
              <a:t>Similitudes entre el Sistema Nacional de Transparencia y el Sistema Nacional de Información Estadística y Geográfica                          </a:t>
            </a:r>
          </a:p>
          <a:p>
            <a:endParaRPr lang="es-MX" sz="1600" dirty="0" smtClean="0"/>
          </a:p>
          <a:p>
            <a:endParaRPr lang="es-MX" sz="1600" dirty="0" smtClean="0"/>
          </a:p>
          <a:p>
            <a:r>
              <a:rPr lang="es-MX" sz="1600" dirty="0" smtClean="0"/>
              <a:t>                                                    Xalapa-Enríquez 2 de julio de 2015</a:t>
            </a:r>
          </a:p>
        </p:txBody>
      </p:sp>
      <p:pic>
        <p:nvPicPr>
          <p:cNvPr id="4" name="3 Imagen" descr="logo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9368" y="5503377"/>
            <a:ext cx="1071024" cy="1066265"/>
          </a:xfrm>
          <a:prstGeom prst="rect">
            <a:avLst/>
          </a:prstGeom>
        </p:spPr>
      </p:pic>
      <p:pic>
        <p:nvPicPr>
          <p:cNvPr id="5" name="4 Imagen" descr="logo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2961" y="5475667"/>
            <a:ext cx="843038" cy="1091242"/>
          </a:xfrm>
          <a:prstGeom prst="rect">
            <a:avLst/>
          </a:prstGeom>
        </p:spPr>
      </p:pic>
      <p:pic>
        <p:nvPicPr>
          <p:cNvPr id="6" name="5 Imagen" descr="orf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5733256"/>
            <a:ext cx="2342589" cy="748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 smtClean="0">
                <a:solidFill>
                  <a:srgbClr val="C00000"/>
                </a:solidFill>
              </a:rPr>
              <a:t>III</a:t>
            </a:r>
            <a:r>
              <a:rPr lang="es-MX" sz="2200" b="1" dirty="0">
                <a:solidFill>
                  <a:srgbClr val="C00000"/>
                </a:solidFill>
              </a:rPr>
              <a:t>. El Sistema Nacional </a:t>
            </a:r>
            <a:r>
              <a:rPr lang="es-MX" sz="2200" b="1" dirty="0" smtClean="0">
                <a:solidFill>
                  <a:srgbClr val="C00000"/>
                </a:solidFill>
              </a:rPr>
              <a:t>y el SNIEG</a:t>
            </a:r>
            <a:endParaRPr lang="es-MX" sz="2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464496"/>
          </a:xfrm>
        </p:spPr>
        <p:txBody>
          <a:bodyPr>
            <a:normAutofit/>
          </a:bodyPr>
          <a:lstStyle/>
          <a:p>
            <a:r>
              <a:rPr lang="es-MX" sz="1700" dirty="0" smtClean="0"/>
              <a:t>También hay similitudes importantes en algunas de las funciones que tiene el Sistema Nacional y algunas de las actividades desarrolladas por el SNIEG, entre las que destacan: </a:t>
            </a:r>
          </a:p>
          <a:p>
            <a:endParaRPr lang="es-MX" sz="1700" dirty="0" smtClean="0"/>
          </a:p>
          <a:p>
            <a:endParaRPr lang="es-MX" sz="1700" dirty="0"/>
          </a:p>
          <a:p>
            <a:endParaRPr lang="es-MX" sz="1700" dirty="0"/>
          </a:p>
          <a:p>
            <a:pPr marL="400050" lvl="1" indent="0">
              <a:buNone/>
            </a:pPr>
            <a:endParaRPr lang="es-MX" dirty="0"/>
          </a:p>
          <a:p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9569977"/>
              </p:ext>
            </p:extLst>
          </p:nvPr>
        </p:nvGraphicFramePr>
        <p:xfrm>
          <a:off x="611560" y="2492896"/>
          <a:ext cx="7776864" cy="301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2"/>
                <a:gridCol w="3888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Sistema</a:t>
                      </a:r>
                      <a:r>
                        <a:rPr lang="es-MX" sz="1200" baseline="0" dirty="0" smtClean="0"/>
                        <a:t>  Nacional</a:t>
                      </a:r>
                    </a:p>
                    <a:p>
                      <a:pPr algn="ctr"/>
                      <a:r>
                        <a:rPr lang="es-MX" sz="1200" baseline="0" dirty="0" smtClean="0"/>
                        <a:t>(Funciones de acuerdo al Art.  31) 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SNIEG</a:t>
                      </a:r>
                      <a:endParaRPr lang="es-MX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III.</a:t>
                      </a:r>
                      <a:r>
                        <a:rPr lang="es-MX" sz="1200" baseline="0" dirty="0" smtClean="0"/>
                        <a:t> Desarrollar y establecer programas comunes de alcances nacionales, para la promoción, diagnóstico y difusión en materias de transparencia, acceso a la información, protección de datos personales y apertura gubernamental en el país.</a:t>
                      </a:r>
                    </a:p>
                    <a:p>
                      <a:endParaRPr lang="es-MX" sz="1200" baseline="0" dirty="0" smtClean="0"/>
                    </a:p>
                    <a:p>
                      <a:r>
                        <a:rPr lang="es-MX" sz="1200" baseline="0" dirty="0" smtClean="0"/>
                        <a:t>XII. Aprobar , ejecutar y evaluar el programa nacional  de Transparencia y Acceso a la Información.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La ordenación y regulación de las</a:t>
                      </a:r>
                      <a:r>
                        <a:rPr lang="es-MX" sz="1200" baseline="0" dirty="0" smtClean="0"/>
                        <a:t> actividades necesarias para la planeación, programación, producción y difusión de la Información  de Interés Nacional, se llevará a cabo  a través de  los instrumentos siguientes: 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es-MX" sz="1200" baseline="0" dirty="0" smtClean="0"/>
                        <a:t>El Programa Estratégico del SNIEG (PESNIEG)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es-MX" sz="1200" dirty="0" smtClean="0"/>
                        <a:t>El Programa</a:t>
                      </a:r>
                      <a:r>
                        <a:rPr lang="es-MX" sz="1200" baseline="0" dirty="0" smtClean="0"/>
                        <a:t> Nacional de Estadística y Geografía, (PNEG), y</a:t>
                      </a:r>
                    </a:p>
                    <a:p>
                      <a:pPr marL="285750" indent="-285750">
                        <a:buAutoNum type="romanUcPeriod"/>
                      </a:pPr>
                      <a:r>
                        <a:rPr lang="es-MX" sz="1200" baseline="0" dirty="0" smtClean="0"/>
                        <a:t>El Programa Anual de Estadística y Geografía  (PAEG)</a:t>
                      </a:r>
                    </a:p>
                    <a:p>
                      <a:pPr marL="0" indent="0">
                        <a:buNone/>
                      </a:pPr>
                      <a:r>
                        <a:rPr lang="es-MX" sz="1200" dirty="0" smtClean="0"/>
                        <a:t>(LSNIEG, Art. 9, 10, y</a:t>
                      </a:r>
                      <a:r>
                        <a:rPr lang="es-MX" sz="1200" baseline="0" dirty="0" smtClean="0"/>
                        <a:t> </a:t>
                      </a:r>
                      <a:r>
                        <a:rPr lang="es-MX" sz="1200" dirty="0" smtClean="0"/>
                        <a:t>11 y 12)</a:t>
                      </a:r>
                      <a:endParaRPr lang="es-MX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IV.</a:t>
                      </a:r>
                      <a:r>
                        <a:rPr lang="es-MX" sz="1200" baseline="0" dirty="0" smtClean="0"/>
                        <a:t>  Establecer los criterios para la publicación de  los indicadores que permitan a los sujetos obligados rendir cuentas del cumplimiento de sus objetivos y resultados obtenidos.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Catálogo</a:t>
                      </a:r>
                      <a:r>
                        <a:rPr lang="es-MX" sz="1200" baseline="0" dirty="0" smtClean="0"/>
                        <a:t> Nacional de Indicadores</a:t>
                      </a:r>
                    </a:p>
                    <a:p>
                      <a:r>
                        <a:rPr lang="es-MX" sz="1200" baseline="0" dirty="0" smtClean="0"/>
                        <a:t>(SNIEG, Art. 22, 25, 28, 33 y 56)</a:t>
                      </a:r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10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6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 smtClean="0">
                <a:solidFill>
                  <a:srgbClr val="C00000"/>
                </a:solidFill>
              </a:rPr>
              <a:t>III</a:t>
            </a:r>
            <a:r>
              <a:rPr lang="es-MX" sz="2200" b="1" dirty="0">
                <a:solidFill>
                  <a:srgbClr val="C00000"/>
                </a:solidFill>
              </a:rPr>
              <a:t>. El Sistema Nacional </a:t>
            </a:r>
            <a:r>
              <a:rPr lang="es-MX" sz="2200" b="1" dirty="0" smtClean="0">
                <a:solidFill>
                  <a:srgbClr val="C00000"/>
                </a:solidFill>
              </a:rPr>
              <a:t>y el SNIEG</a:t>
            </a:r>
            <a:endParaRPr lang="es-MX" sz="2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700" dirty="0" smtClean="0"/>
          </a:p>
          <a:p>
            <a:endParaRPr lang="es-MX" sz="1700" dirty="0"/>
          </a:p>
          <a:p>
            <a:endParaRPr lang="es-MX" sz="1700" dirty="0"/>
          </a:p>
          <a:p>
            <a:pPr marL="400050" lvl="1" indent="0">
              <a:buNone/>
            </a:pPr>
            <a:endParaRPr lang="es-MX" dirty="0"/>
          </a:p>
          <a:p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3621758"/>
              </p:ext>
            </p:extLst>
          </p:nvPr>
        </p:nvGraphicFramePr>
        <p:xfrm>
          <a:off x="683568" y="1844824"/>
          <a:ext cx="7776864" cy="38164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2"/>
                <a:gridCol w="3888432"/>
              </a:tblGrid>
              <a:tr h="54415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Sistema</a:t>
                      </a:r>
                      <a:r>
                        <a:rPr lang="es-MX" sz="1200" baseline="0" dirty="0" smtClean="0"/>
                        <a:t>  Nacional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/>
                        <a:t>(Funciones de acuerdo al Art.  31) 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SNIEG</a:t>
                      </a:r>
                      <a:endParaRPr lang="es-MX" sz="1200" dirty="0"/>
                    </a:p>
                  </a:txBody>
                  <a:tcPr anchor="ctr"/>
                </a:tc>
              </a:tr>
              <a:tr h="132936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VI. Establecer lineamientos para la implementación de la Plataforma Nacional de Transparencia.</a:t>
                      </a:r>
                    </a:p>
                    <a:p>
                      <a:endParaRPr lang="es-MX" sz="1200" dirty="0" smtClean="0"/>
                    </a:p>
                    <a:p>
                      <a:r>
                        <a:rPr lang="es-MX" sz="1200" dirty="0" smtClean="0"/>
                        <a:t>[Art. 49: La</a:t>
                      </a:r>
                      <a:r>
                        <a:rPr lang="es-MX" sz="1200" baseline="0" dirty="0" smtClean="0"/>
                        <a:t> plataforma permitirá cumplir con los procedimientos, obligaciones y disposiciones señalados por la Ley para los sujetos obligados y los organismos garantes.]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Red Nacional de Información: conjunto de procesos de intercambio y resguardo  de la información, para apoyar las actividades de coordinación del Sistema y de</a:t>
                      </a:r>
                      <a:r>
                        <a:rPr lang="es-MX" sz="1200" baseline="0" dirty="0" smtClean="0"/>
                        <a:t>  sus Subsistemas  y por otro la prestación del Servicio Público  de Información a toda la sociedad.</a:t>
                      </a:r>
                    </a:p>
                    <a:p>
                      <a:r>
                        <a:rPr lang="es-MX" sz="1200" baseline="0" dirty="0" smtClean="0"/>
                        <a:t>(LSNIEG, Art.2)</a:t>
                      </a:r>
                      <a:endParaRPr lang="es-MX" sz="1200" dirty="0"/>
                    </a:p>
                  </a:txBody>
                  <a:tcPr/>
                </a:tc>
              </a:tr>
              <a:tr h="1942911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VIII. Diseñar e implementar políticas en materia de generación, actualización, organización, clasificación, publicación, difusión, conservación y accesibilidad de la información pública de conformidad con la normatividad aplicable.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PAEG:</a:t>
                      </a:r>
                    </a:p>
                    <a:p>
                      <a:r>
                        <a:rPr lang="es-MX" sz="1200" dirty="0" smtClean="0"/>
                        <a:t>IV. Definirá las políticas que deberán atender los Comités Técnicos de  los Subsistemas  en la realización de las actividades Estadísticas</a:t>
                      </a:r>
                      <a:r>
                        <a:rPr lang="es-MX" sz="1200" baseline="0" dirty="0" smtClean="0"/>
                        <a:t> y Geográficas.  (LSNIEG, Art. 10)</a:t>
                      </a:r>
                    </a:p>
                    <a:p>
                      <a:endParaRPr lang="es-MX" sz="1200" baseline="0" dirty="0" smtClean="0"/>
                    </a:p>
                    <a:p>
                      <a:r>
                        <a:rPr lang="es-MX" sz="1200" baseline="0" dirty="0" smtClean="0"/>
                        <a:t>PNEG:</a:t>
                      </a:r>
                    </a:p>
                    <a:p>
                      <a:r>
                        <a:rPr lang="es-MX" sz="1200" baseline="0" dirty="0" smtClean="0"/>
                        <a:t>II. Definirá el conjunto de actividades y proyectos a ser ejecutados  durante cada sexenio presidencial por las  Unidades del Estado. (LSNIEG, Art. 11)</a:t>
                      </a:r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4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 smtClean="0">
                <a:solidFill>
                  <a:srgbClr val="C00000"/>
                </a:solidFill>
              </a:rPr>
              <a:t>III</a:t>
            </a:r>
            <a:r>
              <a:rPr lang="es-MX" sz="2200" b="1" dirty="0">
                <a:solidFill>
                  <a:srgbClr val="C00000"/>
                </a:solidFill>
              </a:rPr>
              <a:t>. El Sistema Nacional </a:t>
            </a:r>
            <a:r>
              <a:rPr lang="es-MX" sz="2200" b="1" dirty="0" smtClean="0">
                <a:solidFill>
                  <a:srgbClr val="C00000"/>
                </a:solidFill>
              </a:rPr>
              <a:t>y el SNIEG</a:t>
            </a:r>
            <a:endParaRPr lang="es-MX" sz="2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700" dirty="0" smtClean="0"/>
          </a:p>
          <a:p>
            <a:endParaRPr lang="es-MX" sz="1700" dirty="0"/>
          </a:p>
          <a:p>
            <a:endParaRPr lang="es-MX" sz="1700" dirty="0"/>
          </a:p>
          <a:p>
            <a:pPr marL="400050" lvl="1" indent="0">
              <a:buNone/>
            </a:pPr>
            <a:endParaRPr lang="es-MX" dirty="0"/>
          </a:p>
          <a:p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5978690"/>
              </p:ext>
            </p:extLst>
          </p:nvPr>
        </p:nvGraphicFramePr>
        <p:xfrm>
          <a:off x="611560" y="1700808"/>
          <a:ext cx="7776864" cy="28809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8432"/>
                <a:gridCol w="3888432"/>
              </a:tblGrid>
              <a:tr h="48658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Sistema</a:t>
                      </a:r>
                      <a:r>
                        <a:rPr lang="es-MX" sz="1200" baseline="0" dirty="0" smtClean="0"/>
                        <a:t>  Nacional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/>
                        <a:t>(Funciones de acuerdo al Art.  31) 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SNIEG</a:t>
                      </a:r>
                      <a:endParaRPr lang="es-MX" sz="1200" dirty="0"/>
                    </a:p>
                  </a:txBody>
                  <a:tcPr anchor="ctr"/>
                </a:tc>
              </a:tr>
              <a:tr h="839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X. Establecer programas de profesionalización,</a:t>
                      </a:r>
                      <a:r>
                        <a:rPr lang="es-MX" sz="1200" baseline="0" dirty="0" smtClean="0"/>
                        <a:t> actualización y capacitación de los Servidores Públicos  e integrantes de los sujetos obligados.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LSNIEG, Art. 36 :</a:t>
                      </a:r>
                    </a:p>
                    <a:p>
                      <a:r>
                        <a:rPr lang="es-MX" sz="1200" dirty="0" smtClean="0"/>
                        <a:t>I. Elaborar  un programa permanente y actualizado de formación y perfeccionamiento</a:t>
                      </a:r>
                      <a:r>
                        <a:rPr lang="es-MX" sz="1200" baseline="0" dirty="0" smtClean="0"/>
                        <a:t> de las capacidades técnicas de los servidores públicos de las Unidades.</a:t>
                      </a:r>
                      <a:endParaRPr lang="es-MX" sz="1200" dirty="0"/>
                    </a:p>
                  </a:txBody>
                  <a:tcPr/>
                </a:tc>
              </a:tr>
              <a:tr h="839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XIII. Promover el ejercicio del derecho a la información pública en toda</a:t>
                      </a:r>
                      <a:r>
                        <a:rPr lang="es-MX" sz="1200" baseline="0" dirty="0" smtClean="0"/>
                        <a:t> la República  mexicana.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LSNIEG,</a:t>
                      </a:r>
                      <a:r>
                        <a:rPr lang="es-MX" sz="1200" baseline="0" dirty="0" smtClean="0"/>
                        <a:t> Art. 4</a:t>
                      </a:r>
                    </a:p>
                    <a:p>
                      <a:r>
                        <a:rPr lang="es-MX" sz="1200" baseline="0" dirty="0" smtClean="0"/>
                        <a:t>El SNIEG tendrá como objetivos:</a:t>
                      </a:r>
                    </a:p>
                    <a:p>
                      <a:r>
                        <a:rPr lang="es-MX" sz="1200" baseline="0" dirty="0" smtClean="0"/>
                        <a:t>III. Promover el conocimiento y uso de la información</a:t>
                      </a:r>
                    </a:p>
                    <a:p>
                      <a:endParaRPr lang="es-MX" sz="1200" baseline="0" dirty="0" smtClean="0"/>
                    </a:p>
                    <a:p>
                      <a:r>
                        <a:rPr lang="es-MX" sz="1200" baseline="0" dirty="0" smtClean="0"/>
                        <a:t>LSNIEG, Art. 98</a:t>
                      </a:r>
                    </a:p>
                    <a:p>
                      <a:r>
                        <a:rPr lang="es-MX" sz="1200" baseline="0" dirty="0" smtClean="0"/>
                        <a:t>El Servicio Público de Información Estadística y Geográfica consiste en poner a disposición de los usuarios, la totalidad de la Información de Interés Nacional.</a:t>
                      </a:r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12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9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</a:t>
            </a:r>
            <a:r>
              <a:rPr lang="es-MX" sz="2200" b="1" dirty="0" smtClean="0">
                <a:solidFill>
                  <a:srgbClr val="C00000"/>
                </a:solidFill>
              </a:rPr>
              <a:t>SNIEG</a:t>
            </a:r>
            <a:endParaRPr lang="es-MX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1600" dirty="0" smtClean="0"/>
              <a:t>Dadas estas convergencias, permítanme compartir cómo está organizado y como opera el SNIEG:</a:t>
            </a:r>
          </a:p>
          <a:p>
            <a:pPr algn="just"/>
            <a:endParaRPr lang="es-MX" sz="16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1600" b="1" dirty="0" smtClean="0"/>
              <a:t>Creación del SNIEG: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17 de abril de 2006: se publica en el DOF, las reformas del artículo 26 de la Constitución, en virtud de lo cual se establece que:</a:t>
            </a:r>
          </a:p>
          <a:p>
            <a:pPr algn="just"/>
            <a:endParaRPr lang="es-MX" sz="900" dirty="0" smtClean="0"/>
          </a:p>
          <a:p>
            <a:pPr lvl="1" algn="just"/>
            <a:r>
              <a:rPr lang="es-MX" sz="1600" dirty="0" smtClean="0"/>
              <a:t>El Estado contará con un Sistema Nacional de Estadística y Geográfica y,</a:t>
            </a:r>
          </a:p>
          <a:p>
            <a:pPr lvl="1" algn="just"/>
            <a:endParaRPr lang="es-MX" sz="900" dirty="0"/>
          </a:p>
          <a:p>
            <a:pPr lvl="1" algn="just"/>
            <a:r>
              <a:rPr lang="es-MX" sz="1600" dirty="0" smtClean="0"/>
              <a:t>La responsabilidad de normarlo y coordinarlo será de un organismo con autonomía técnica y de gestión.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dirty="0" smtClean="0"/>
              <a:t>18 de abril de 2008: entra en vigor la LSNIEG.</a:t>
            </a:r>
            <a:endParaRPr lang="es-MX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13</a:t>
            </a:fld>
            <a:endParaRPr lang="es-MX" dirty="0"/>
          </a:p>
        </p:txBody>
      </p:sp>
      <p:pic>
        <p:nvPicPr>
          <p:cNvPr id="5" name="4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6" name="5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7" name="6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38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</a:t>
            </a:r>
            <a:r>
              <a:rPr lang="es-MX" sz="2200" b="1" dirty="0" smtClean="0">
                <a:solidFill>
                  <a:srgbClr val="C00000"/>
                </a:solidFill>
              </a:rPr>
              <a:t>SNIEG</a:t>
            </a:r>
            <a:endParaRPr lang="es-MX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39890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MX" sz="1800" b="1" dirty="0" smtClean="0"/>
              <a:t>Objetivos del SNIEG:</a:t>
            </a:r>
          </a:p>
          <a:p>
            <a:endParaRPr lang="es-MX" sz="1800" dirty="0" smtClean="0"/>
          </a:p>
          <a:p>
            <a:r>
              <a:rPr lang="es-MX" sz="1800" dirty="0" smtClean="0"/>
              <a:t>Producir información.</a:t>
            </a:r>
          </a:p>
          <a:p>
            <a:endParaRPr lang="es-MX" sz="1800" dirty="0"/>
          </a:p>
          <a:p>
            <a:r>
              <a:rPr lang="es-MX" sz="1800" dirty="0" smtClean="0"/>
              <a:t>Difundir oportunamente información a través de mecanismos que faciliten su consulta.</a:t>
            </a:r>
          </a:p>
          <a:p>
            <a:endParaRPr lang="es-MX" sz="1800" dirty="0"/>
          </a:p>
          <a:p>
            <a:r>
              <a:rPr lang="es-MX" sz="1800" dirty="0" smtClean="0"/>
              <a:t>Promover el conocimiento y uso de la información.</a:t>
            </a:r>
          </a:p>
          <a:p>
            <a:endParaRPr lang="es-MX" sz="1800" dirty="0"/>
          </a:p>
          <a:p>
            <a:r>
              <a:rPr lang="es-MX" sz="1800" dirty="0" smtClean="0"/>
              <a:t>Conservar la información.</a:t>
            </a:r>
            <a:endParaRPr lang="es-MX" sz="18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716468" y="1556792"/>
            <a:ext cx="41148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s-MX" sz="18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994176" y="1600201"/>
            <a:ext cx="3816424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s-MX" sz="1800" b="1" dirty="0" smtClean="0"/>
              <a:t>Principios rectores:</a:t>
            </a:r>
          </a:p>
          <a:p>
            <a:endParaRPr lang="es-MX" sz="1800" dirty="0" smtClean="0"/>
          </a:p>
          <a:p>
            <a:r>
              <a:rPr lang="es-MX" sz="1800" dirty="0" smtClean="0"/>
              <a:t>Accesibilidad</a:t>
            </a:r>
          </a:p>
          <a:p>
            <a:endParaRPr lang="es-MX" sz="1800" dirty="0" smtClean="0"/>
          </a:p>
          <a:p>
            <a:r>
              <a:rPr lang="es-MX" sz="1800" dirty="0" smtClean="0"/>
              <a:t>Objetividad</a:t>
            </a:r>
          </a:p>
          <a:p>
            <a:endParaRPr lang="es-MX" sz="1800" dirty="0"/>
          </a:p>
          <a:p>
            <a:r>
              <a:rPr lang="es-MX" sz="1800" dirty="0" smtClean="0"/>
              <a:t>Independencia</a:t>
            </a:r>
          </a:p>
          <a:p>
            <a:endParaRPr lang="es-MX" sz="1800" dirty="0"/>
          </a:p>
          <a:p>
            <a:r>
              <a:rPr lang="es-MX" sz="1800" dirty="0" smtClean="0"/>
              <a:t>Transparencia</a:t>
            </a:r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14</a:t>
            </a:fld>
            <a:endParaRPr lang="es-MX" dirty="0"/>
          </a:p>
        </p:txBody>
      </p:sp>
      <p:pic>
        <p:nvPicPr>
          <p:cNvPr id="7" name="6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8" name="7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9" name="8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78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</a:t>
            </a:r>
            <a:r>
              <a:rPr lang="es-MX" sz="2200" b="1" dirty="0" smtClean="0">
                <a:solidFill>
                  <a:srgbClr val="C00000"/>
                </a:solidFill>
              </a:rPr>
              <a:t>SNIEG</a:t>
            </a:r>
            <a:endParaRPr lang="es-MX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MX" sz="1800" b="1" dirty="0" smtClean="0"/>
              <a:t>Integración del SNIEG:</a:t>
            </a:r>
          </a:p>
          <a:p>
            <a:pPr>
              <a:buFont typeface="Wingdings" panose="05000000000000000000" pitchFamily="2" charset="2"/>
              <a:buChar char="q"/>
            </a:pPr>
            <a:endParaRPr lang="es-MX" sz="1800" b="1" dirty="0"/>
          </a:p>
          <a:p>
            <a:r>
              <a:rPr lang="es-MX" sz="1800" dirty="0" smtClean="0"/>
              <a:t>1 Consejo Consultivo Nacional.</a:t>
            </a:r>
          </a:p>
          <a:p>
            <a:endParaRPr lang="es-MX" sz="1800" dirty="0"/>
          </a:p>
          <a:p>
            <a:r>
              <a:rPr lang="es-MX" sz="1800" dirty="0" smtClean="0"/>
              <a:t>4 Subsistemas Nacionales de Información:</a:t>
            </a:r>
          </a:p>
          <a:p>
            <a:pPr lvl="1"/>
            <a:endParaRPr lang="es-MX" sz="1800" dirty="0"/>
          </a:p>
          <a:p>
            <a:pPr lvl="1"/>
            <a:r>
              <a:rPr lang="es-MX" sz="1800" dirty="0" smtClean="0"/>
              <a:t>Información Demográfica y Social.</a:t>
            </a:r>
          </a:p>
          <a:p>
            <a:pPr lvl="1"/>
            <a:r>
              <a:rPr lang="es-MX" sz="1800" dirty="0" smtClean="0"/>
              <a:t>Información Económica.</a:t>
            </a:r>
          </a:p>
          <a:p>
            <a:pPr lvl="1"/>
            <a:r>
              <a:rPr lang="es-MX" sz="1800" dirty="0" smtClean="0"/>
              <a:t>Información Geográfica y de Medio Ambiente.</a:t>
            </a:r>
          </a:p>
          <a:p>
            <a:pPr lvl="1"/>
            <a:r>
              <a:rPr lang="es-MX" sz="1800" dirty="0" smtClean="0"/>
              <a:t>Información de Gobierno, Seguridad Pública e Impartición de Justicia.</a:t>
            </a:r>
          </a:p>
          <a:p>
            <a:pPr lvl="1"/>
            <a:endParaRPr lang="es-MX" sz="1800" dirty="0"/>
          </a:p>
          <a:p>
            <a:pPr indent="-285750"/>
            <a:r>
              <a:rPr lang="es-MX" sz="1800" dirty="0" smtClean="0"/>
              <a:t>El INEGI (Unidad Coordinadora).</a:t>
            </a:r>
          </a:p>
          <a:p>
            <a:endParaRPr lang="es-MX" sz="1600" dirty="0"/>
          </a:p>
          <a:p>
            <a:endParaRPr lang="es-MX" sz="1600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sz="1600" b="1" dirty="0"/>
          </a:p>
          <a:p>
            <a:endParaRPr lang="es-MX" sz="1600" b="1" dirty="0" smtClean="0"/>
          </a:p>
          <a:p>
            <a:endParaRPr lang="es-MX" sz="16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15</a:t>
            </a:fld>
            <a:endParaRPr lang="es-MX" dirty="0"/>
          </a:p>
        </p:txBody>
      </p:sp>
      <p:pic>
        <p:nvPicPr>
          <p:cNvPr id="5" name="4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6" name="5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7" name="6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7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</a:t>
            </a:r>
            <a:r>
              <a:rPr lang="es-MX" sz="2200" b="1" dirty="0" smtClean="0">
                <a:solidFill>
                  <a:srgbClr val="C00000"/>
                </a:solidFill>
              </a:rPr>
              <a:t>SNIEG</a:t>
            </a:r>
            <a:endParaRPr lang="es-MX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MX" sz="1800" b="1" dirty="0" smtClean="0"/>
              <a:t>Integración del Consejo Consultivo Nacional:</a:t>
            </a:r>
          </a:p>
          <a:p>
            <a:pPr marL="0" indent="0">
              <a:buNone/>
            </a:pPr>
            <a:endParaRPr lang="es-MX" sz="1800" i="1" dirty="0" smtClean="0"/>
          </a:p>
          <a:p>
            <a:r>
              <a:rPr lang="es-MX" sz="1800" dirty="0" smtClean="0"/>
              <a:t>El Presidente del INEGI.</a:t>
            </a:r>
          </a:p>
          <a:p>
            <a:r>
              <a:rPr lang="es-MX" sz="1800" dirty="0" smtClean="0"/>
              <a:t>Un representante de cada secretaría de Estado de la APF.</a:t>
            </a:r>
          </a:p>
          <a:p>
            <a:r>
              <a:rPr lang="es-MX" sz="1800" dirty="0" smtClean="0"/>
              <a:t>Un representante del Poder Judicial de la Federación.</a:t>
            </a:r>
          </a:p>
          <a:p>
            <a:r>
              <a:rPr lang="es-MX" sz="1800" dirty="0" smtClean="0"/>
              <a:t>Un representante de la Cámara de Diputados del Congreso de la Unión.</a:t>
            </a:r>
          </a:p>
          <a:p>
            <a:r>
              <a:rPr lang="es-MX" sz="1800" dirty="0" smtClean="0"/>
              <a:t>Un representante del Senado de la República.</a:t>
            </a:r>
          </a:p>
          <a:p>
            <a:r>
              <a:rPr lang="es-MX" sz="1800" dirty="0" smtClean="0"/>
              <a:t>Cinco representantes de las entidades federativas.</a:t>
            </a:r>
          </a:p>
          <a:p>
            <a:pPr marL="0" indent="0">
              <a:buNone/>
            </a:pPr>
            <a:r>
              <a:rPr lang="es-MX" sz="1800" dirty="0" smtClean="0"/>
              <a:t>     (Representación rotativa entre los grupos regionales: Grupo Sur, Grupo </a:t>
            </a:r>
          </a:p>
          <a:p>
            <a:pPr marL="0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Centro, Grupo Centro-Norte, Grupo Centro-Sur y Grupo Norte).</a:t>
            </a:r>
          </a:p>
          <a:p>
            <a:r>
              <a:rPr lang="es-MX" sz="1800" dirty="0" smtClean="0"/>
              <a:t>Un representante del Banco de México.</a:t>
            </a:r>
          </a:p>
          <a:p>
            <a:r>
              <a:rPr lang="es-MX" sz="1800" dirty="0" smtClean="0"/>
              <a:t>Un representante del Instituto Federal de Telecomunicaciones.</a:t>
            </a:r>
          </a:p>
          <a:p>
            <a:pPr>
              <a:buFont typeface="Wingdings" panose="05000000000000000000" pitchFamily="2" charset="2"/>
              <a:buChar char="q"/>
            </a:pPr>
            <a:endParaRPr lang="es-MX" sz="1800" dirty="0"/>
          </a:p>
          <a:p>
            <a:endParaRPr lang="es-MX" sz="1600" dirty="0"/>
          </a:p>
          <a:p>
            <a:endParaRPr lang="es-MX" sz="1600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sz="1600" b="1" dirty="0"/>
          </a:p>
          <a:p>
            <a:endParaRPr lang="es-MX" sz="1600" b="1" dirty="0" smtClean="0"/>
          </a:p>
          <a:p>
            <a:endParaRPr lang="es-MX" sz="16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16</a:t>
            </a:fld>
            <a:endParaRPr lang="es-MX" dirty="0"/>
          </a:p>
        </p:txBody>
      </p:sp>
      <p:pic>
        <p:nvPicPr>
          <p:cNvPr id="5" name="4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6" name="5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7" name="6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8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</a:t>
            </a:r>
            <a:r>
              <a:rPr lang="es-MX" sz="2200" b="1" dirty="0" smtClean="0">
                <a:solidFill>
                  <a:srgbClr val="C00000"/>
                </a:solidFill>
              </a:rPr>
              <a:t>SNIEG</a:t>
            </a:r>
            <a:endParaRPr lang="es-MX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MX" sz="1800" b="1" dirty="0" smtClean="0"/>
              <a:t>Integración de los Subsistemas Nacionales de Información</a:t>
            </a:r>
          </a:p>
          <a:p>
            <a:pPr>
              <a:buFont typeface="Wingdings" panose="05000000000000000000" pitchFamily="2" charset="2"/>
              <a:buChar char="q"/>
            </a:pPr>
            <a:endParaRPr lang="es-MX" sz="1800" b="1" dirty="0"/>
          </a:p>
          <a:p>
            <a:r>
              <a:rPr lang="es-MX" sz="1800" dirty="0" smtClean="0"/>
              <a:t>Subsistemas Nacionales de Información:</a:t>
            </a:r>
          </a:p>
          <a:p>
            <a:pPr lvl="1"/>
            <a:endParaRPr lang="es-MX" sz="1800" dirty="0" smtClean="0"/>
          </a:p>
          <a:p>
            <a:pPr lvl="1"/>
            <a:r>
              <a:rPr lang="es-MX" sz="1800" dirty="0" smtClean="0"/>
              <a:t>4 Comités Ejecutivos.</a:t>
            </a:r>
          </a:p>
          <a:p>
            <a:pPr lvl="1"/>
            <a:endParaRPr lang="es-MX" sz="1800" dirty="0"/>
          </a:p>
          <a:p>
            <a:pPr lvl="1"/>
            <a:r>
              <a:rPr lang="es-MX" sz="1800" dirty="0" smtClean="0"/>
              <a:t>37 Comités Técnicos Especializados.</a:t>
            </a:r>
          </a:p>
          <a:p>
            <a:pPr lvl="1"/>
            <a:endParaRPr lang="es-MX" sz="1800" dirty="0"/>
          </a:p>
          <a:p>
            <a:pPr lvl="2"/>
            <a:r>
              <a:rPr lang="es-MX" sz="1800" dirty="0" smtClean="0"/>
              <a:t>Información Demográfica y Social: 12.</a:t>
            </a:r>
          </a:p>
          <a:p>
            <a:pPr lvl="2"/>
            <a:r>
              <a:rPr lang="es-MX" sz="1800" dirty="0" smtClean="0"/>
              <a:t>Información Económica: 11.</a:t>
            </a:r>
          </a:p>
          <a:p>
            <a:pPr lvl="2"/>
            <a:r>
              <a:rPr lang="es-MX" sz="1800" dirty="0" smtClean="0"/>
              <a:t>Información Geográfica y de Medio Ambiente: 8.</a:t>
            </a:r>
          </a:p>
          <a:p>
            <a:pPr lvl="2"/>
            <a:r>
              <a:rPr lang="es-MX" sz="1800" dirty="0" smtClean="0"/>
              <a:t>Información de Gobierno, Seguridad Pública e Impartición de Justicia: 6.</a:t>
            </a:r>
          </a:p>
          <a:p>
            <a:pPr lvl="2"/>
            <a:endParaRPr lang="es-MX" sz="1800" dirty="0"/>
          </a:p>
          <a:p>
            <a:endParaRPr lang="es-MX" sz="1800" dirty="0"/>
          </a:p>
          <a:p>
            <a:endParaRPr lang="es-MX" sz="1800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sz="1600" b="1" dirty="0"/>
          </a:p>
          <a:p>
            <a:endParaRPr lang="es-MX" sz="1600" b="1" dirty="0" smtClean="0"/>
          </a:p>
          <a:p>
            <a:endParaRPr lang="es-MX" sz="16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17</a:t>
            </a:fld>
            <a:endParaRPr lang="es-MX" dirty="0"/>
          </a:p>
        </p:txBody>
      </p:sp>
      <p:pic>
        <p:nvPicPr>
          <p:cNvPr id="5" name="4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6" name="5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7" name="6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7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</a:t>
            </a:r>
            <a:r>
              <a:rPr lang="es-MX" sz="2200" b="1" dirty="0" smtClean="0">
                <a:solidFill>
                  <a:srgbClr val="C00000"/>
                </a:solidFill>
              </a:rPr>
              <a:t>SNIEG</a:t>
            </a:r>
            <a:endParaRPr lang="es-MX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2050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MX" sz="1800" b="1" dirty="0" smtClean="0"/>
              <a:t>Integración de los Subsistemas</a:t>
            </a:r>
          </a:p>
          <a:p>
            <a:pPr marL="457200" lvl="1" indent="0">
              <a:buNone/>
            </a:pPr>
            <a:endParaRPr lang="es-MX" sz="1800" dirty="0"/>
          </a:p>
          <a:p>
            <a:pPr lvl="2"/>
            <a:endParaRPr lang="es-MX" sz="1800" dirty="0"/>
          </a:p>
          <a:p>
            <a:endParaRPr lang="es-MX" sz="1800" dirty="0"/>
          </a:p>
          <a:p>
            <a:endParaRPr lang="es-MX" sz="1800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sz="1600" b="1" dirty="0"/>
          </a:p>
          <a:p>
            <a:endParaRPr lang="es-MX" sz="1600" b="1" dirty="0" smtClean="0"/>
          </a:p>
          <a:p>
            <a:endParaRPr lang="es-MX" sz="1600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3140271"/>
              </p:ext>
            </p:extLst>
          </p:nvPr>
        </p:nvGraphicFramePr>
        <p:xfrm>
          <a:off x="395536" y="1700808"/>
          <a:ext cx="8208912" cy="40970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/>
                <a:gridCol w="4104456"/>
              </a:tblGrid>
              <a:tr h="504056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CTE</a:t>
                      </a:r>
                      <a:r>
                        <a:rPr lang="es-MX" sz="1100" baseline="0" dirty="0" smtClean="0"/>
                        <a:t> del 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aseline="0" dirty="0" smtClean="0"/>
                        <a:t>Subsistema de </a:t>
                      </a:r>
                      <a:r>
                        <a:rPr lang="es-MX" sz="1100" dirty="0" smtClean="0"/>
                        <a:t>Información Demográfica y Social</a:t>
                      </a:r>
                      <a:endParaRPr lang="es-MX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CTE del 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Subsistema de Información Económica</a:t>
                      </a:r>
                      <a:endParaRPr lang="es-MX" sz="1100" dirty="0"/>
                    </a:p>
                  </a:txBody>
                  <a:tcPr anchor="ctr"/>
                </a:tc>
              </a:tr>
              <a:tr h="299418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Estadísticas de Trabajo</a:t>
                      </a:r>
                      <a:r>
                        <a:rPr lang="es-MX" sz="1100" baseline="0" dirty="0" smtClean="0"/>
                        <a:t> y Previsión Social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Directorio Nacional de Unidades Económicas</a:t>
                      </a:r>
                      <a:endParaRPr lang="es-MX" sz="1100" dirty="0"/>
                    </a:p>
                  </a:txBody>
                  <a:tcPr/>
                </a:tc>
              </a:tr>
              <a:tr h="299418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Información Estadística y Geográfica de Desarrollo Social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Información Económica del Sector Agroalimentario y Pesquero</a:t>
                      </a:r>
                      <a:endParaRPr lang="es-MX" sz="1100" dirty="0"/>
                    </a:p>
                  </a:txBody>
                  <a:tcPr/>
                </a:tc>
              </a:tr>
              <a:tr h="299418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Población y Dinámica Demográfica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Estadísticas Económicas del Sector Turismo</a:t>
                      </a:r>
                      <a:endParaRPr lang="es-MX" sz="1100" dirty="0"/>
                    </a:p>
                  </a:txBody>
                  <a:tcPr/>
                </a:tc>
              </a:tr>
              <a:tr h="299418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Sectorial en</a:t>
                      </a:r>
                      <a:r>
                        <a:rPr lang="es-MX" sz="1100" baseline="0" dirty="0" smtClean="0"/>
                        <a:t> S</a:t>
                      </a:r>
                      <a:r>
                        <a:rPr lang="es-MX" sz="1100" dirty="0" smtClean="0"/>
                        <a:t>alud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Estadísticas Macroeconómicas y Cuentas Nacionales</a:t>
                      </a:r>
                      <a:endParaRPr lang="es-MX" sz="1100" dirty="0"/>
                    </a:p>
                  </a:txBody>
                  <a:tcPr/>
                </a:tc>
              </a:tr>
              <a:tr h="299418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Vivienda 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Estadísticas de Comercio Exterior</a:t>
                      </a:r>
                      <a:endParaRPr lang="es-MX" sz="1100" dirty="0"/>
                    </a:p>
                  </a:txBody>
                  <a:tcPr/>
                </a:tc>
              </a:tr>
              <a:tr h="299418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Información Educativa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Estadísticas de Ciencia, Tecnología e Innovación</a:t>
                      </a:r>
                      <a:endParaRPr lang="es-MX" sz="1100" dirty="0"/>
                    </a:p>
                  </a:txBody>
                  <a:tcPr/>
                </a:tc>
              </a:tr>
              <a:tr h="299418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Sistema de Información</a:t>
                      </a:r>
                      <a:r>
                        <a:rPr lang="es-MX" sz="1100" baseline="0" dirty="0" smtClean="0"/>
                        <a:t> de los Objetivos de Desarrollo del Milenio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Información Económica y Operativa del Sector Transportes </a:t>
                      </a:r>
                      <a:endParaRPr lang="es-MX" sz="1100" dirty="0"/>
                    </a:p>
                  </a:txBody>
                  <a:tcPr/>
                </a:tc>
              </a:tr>
              <a:tr h="299418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Información con Perspectiva de Género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Estadísticas de Precios</a:t>
                      </a:r>
                      <a:endParaRPr lang="es-MX" sz="1100" dirty="0"/>
                    </a:p>
                  </a:txBody>
                  <a:tcPr/>
                </a:tc>
              </a:tr>
              <a:tr h="299418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Información Cultural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Información Económica de los Sectores Industriales</a:t>
                      </a:r>
                      <a:endParaRPr lang="es-MX" sz="1100" dirty="0"/>
                    </a:p>
                  </a:txBody>
                  <a:tcPr/>
                </a:tc>
              </a:tr>
              <a:tr h="299418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Información sobre Discapacidad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Información de la Infraestructura del Sector Transportes</a:t>
                      </a:r>
                      <a:endParaRPr lang="es-MX" sz="1100" dirty="0"/>
                    </a:p>
                  </a:txBody>
                  <a:tcPr/>
                </a:tc>
              </a:tr>
              <a:tr h="299418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Información</a:t>
                      </a:r>
                      <a:r>
                        <a:rPr lang="es-MX" sz="1100" baseline="0" dirty="0" smtClean="0"/>
                        <a:t> de Juventud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Sociedad de la Información</a:t>
                      </a:r>
                      <a:endParaRPr lang="es-MX" sz="1100" dirty="0"/>
                    </a:p>
                  </a:txBody>
                  <a:tcPr/>
                </a:tc>
              </a:tr>
              <a:tr h="299418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Información de Cultura Física y Deportiva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18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7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</a:t>
            </a:r>
            <a:r>
              <a:rPr lang="es-MX" sz="2200" b="1" dirty="0" smtClean="0">
                <a:solidFill>
                  <a:srgbClr val="C00000"/>
                </a:solidFill>
              </a:rPr>
              <a:t>SNIEG</a:t>
            </a:r>
            <a:endParaRPr lang="es-MX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2050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MX" sz="1800" b="1" dirty="0" smtClean="0"/>
              <a:t>Integración de los Subsistemas</a:t>
            </a:r>
          </a:p>
          <a:p>
            <a:pPr marL="457200" lvl="1" indent="0">
              <a:buNone/>
            </a:pPr>
            <a:endParaRPr lang="es-MX" sz="1800" dirty="0"/>
          </a:p>
          <a:p>
            <a:pPr lvl="2"/>
            <a:endParaRPr lang="es-MX" sz="1800" dirty="0"/>
          </a:p>
          <a:p>
            <a:endParaRPr lang="es-MX" sz="1800" dirty="0"/>
          </a:p>
          <a:p>
            <a:endParaRPr lang="es-MX" sz="1800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sz="1600" b="1" dirty="0"/>
          </a:p>
          <a:p>
            <a:endParaRPr lang="es-MX" sz="1600" b="1" dirty="0" smtClean="0"/>
          </a:p>
          <a:p>
            <a:endParaRPr lang="es-MX" sz="1600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6930548"/>
              </p:ext>
            </p:extLst>
          </p:nvPr>
        </p:nvGraphicFramePr>
        <p:xfrm>
          <a:off x="323528" y="1772816"/>
          <a:ext cx="8208912" cy="38859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/>
                <a:gridCol w="4104456"/>
              </a:tblGrid>
              <a:tr h="603581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CTE</a:t>
                      </a:r>
                      <a:r>
                        <a:rPr lang="es-MX" sz="1200" baseline="0" dirty="0" smtClean="0"/>
                        <a:t> del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/>
                        <a:t>Subsistema de Información Geográfica y  de Medio Ambiente</a:t>
                      </a:r>
                      <a:endParaRPr lang="es-MX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CTE del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Subsistema de Infromación de Gobierno, Seguridad Pública,</a:t>
                      </a:r>
                      <a:r>
                        <a:rPr lang="es-MX" sz="1200" baseline="0" dirty="0" smtClean="0"/>
                        <a:t> </a:t>
                      </a: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/>
                        <a:t>e Impartición de Justicia</a:t>
                      </a:r>
                      <a:endParaRPr lang="es-MX" sz="1200" dirty="0"/>
                    </a:p>
                  </a:txBody>
                  <a:tcPr anchor="ctr"/>
                </a:tc>
              </a:tr>
              <a:tr h="36870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 Geográfica Básica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Información de Gobierno </a:t>
                      </a:r>
                      <a:endParaRPr lang="es-MX" sz="1200" dirty="0"/>
                    </a:p>
                  </a:txBody>
                  <a:tcPr/>
                </a:tc>
              </a:tr>
              <a:tr h="36870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 en materia del Agua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 de Impartición de Justicia</a:t>
                      </a:r>
                      <a:endParaRPr lang="es-MX" sz="1200" dirty="0"/>
                    </a:p>
                  </a:txBody>
                  <a:tcPr/>
                </a:tc>
              </a:tr>
              <a:tr h="36870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 en materia de Uso de Suelo, Vegetación y Recursos Forestales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 de Procuración de Justicia</a:t>
                      </a:r>
                      <a:endParaRPr lang="es-MX" sz="1200" dirty="0"/>
                    </a:p>
                  </a:txBody>
                  <a:tcPr/>
                </a:tc>
              </a:tr>
              <a:tr h="36870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 del Sector Energético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 de Seguridad Pública</a:t>
                      </a:r>
                      <a:endParaRPr lang="es-MX" sz="1200" dirty="0"/>
                    </a:p>
                  </a:txBody>
                  <a:tcPr/>
                </a:tc>
              </a:tr>
              <a:tr h="36870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 sobre Emisiones, Residuos y Sustancias Peligrosas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 sobre Prevención Social de la Violencia y la Delincuencia </a:t>
                      </a:r>
                      <a:endParaRPr lang="es-MX" sz="1200" dirty="0"/>
                    </a:p>
                  </a:txBody>
                  <a:tcPr/>
                </a:tc>
              </a:tr>
              <a:tr h="36870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 sobre Cambio Climático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De Datos Abiertos</a:t>
                      </a:r>
                      <a:endParaRPr lang="es-MX" sz="1200" dirty="0"/>
                    </a:p>
                  </a:txBody>
                  <a:tcPr>
                    <a:solidFill>
                      <a:srgbClr val="E2F793"/>
                    </a:solidFill>
                  </a:tcPr>
                </a:tc>
              </a:tr>
              <a:tr h="487926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 Catastral y Registral </a:t>
                      </a:r>
                    </a:p>
                    <a:p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</a:tr>
              <a:tr h="36870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 sobre Desarrollo Regional y Urbano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19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26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Sistema Nacional de Transparencia, Acceso a la Información </a:t>
            </a:r>
            <a:r>
              <a:rPr lang="es-MX" sz="2200" b="1" dirty="0" smtClean="0">
                <a:solidFill>
                  <a:srgbClr val="C00000"/>
                </a:solidFill>
              </a:rPr>
              <a:t>y </a:t>
            </a:r>
            <a:r>
              <a:rPr lang="es-MX" sz="2200" b="1" dirty="0">
                <a:solidFill>
                  <a:srgbClr val="C00000"/>
                </a:solidFill>
              </a:rPr>
              <a:t>Protección de Datos Personales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Contenido: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I.    Construyendo </a:t>
            </a:r>
            <a:r>
              <a:rPr lang="es-MX" sz="2000" dirty="0"/>
              <a:t>la nueva institucionalización </a:t>
            </a:r>
            <a:r>
              <a:rPr lang="es-MX" sz="2000" dirty="0" smtClean="0"/>
              <a:t>del Estado de Derecho</a:t>
            </a:r>
          </a:p>
          <a:p>
            <a:pPr marL="514350" indent="-514350">
              <a:buAutoNum type="romanUcPeriod"/>
            </a:pPr>
            <a:endParaRPr lang="es-MX" sz="2000" dirty="0" smtClean="0"/>
          </a:p>
          <a:p>
            <a:pPr marL="514350" indent="-514350">
              <a:buAutoNum type="romanUcPeriod" startAt="2"/>
            </a:pPr>
            <a:r>
              <a:rPr lang="es-MX" sz="2000" dirty="0" smtClean="0"/>
              <a:t>El Sistema Nacional de Transparencia, Acceso a la Información y           </a:t>
            </a:r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 Protección de Datos Personales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III.   El Sistema Nacional y el SNIEG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IV.   Comentarios Finales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5" name="4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6" name="5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7" name="6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</a:t>
            </a:r>
            <a:r>
              <a:rPr lang="es-MX" sz="2200" b="1" dirty="0" smtClean="0">
                <a:solidFill>
                  <a:srgbClr val="C00000"/>
                </a:solidFill>
              </a:rPr>
              <a:t>SNIEG</a:t>
            </a:r>
            <a:endParaRPr lang="es-MX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5544616" cy="4205064"/>
          </a:xfrm>
        </p:spPr>
        <p:txBody>
          <a:bodyPr>
            <a:normAutofit fontScale="62500" lnSpcReduction="20000"/>
          </a:bodyPr>
          <a:lstStyle/>
          <a:p>
            <a:r>
              <a:rPr lang="es-MX" dirty="0" smtClean="0"/>
              <a:t>Programas comunes de alcance nacional / Programación y planeación</a:t>
            </a:r>
          </a:p>
          <a:p>
            <a:pPr marL="0" indent="0">
              <a:buNone/>
            </a:pPr>
            <a:endParaRPr lang="es-MX" sz="2000" dirty="0" smtClean="0"/>
          </a:p>
          <a:p>
            <a:endParaRPr lang="es-MX" sz="1800" dirty="0"/>
          </a:p>
          <a:p>
            <a:pPr marL="0" indent="0">
              <a:buNone/>
            </a:pPr>
            <a:r>
              <a:rPr lang="es-MX" sz="1800" b="1" dirty="0" smtClean="0"/>
              <a:t>Programa </a:t>
            </a:r>
            <a:r>
              <a:rPr lang="es-MX" sz="1800" b="1" dirty="0"/>
              <a:t>Estratégico del </a:t>
            </a:r>
            <a:r>
              <a:rPr lang="es-MX" sz="1900" b="1" dirty="0"/>
              <a:t>SNIEG </a:t>
            </a:r>
            <a:r>
              <a:rPr lang="es-MX" sz="1900" b="1" dirty="0" smtClean="0"/>
              <a:t>2010-2034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sz="1900" dirty="0" smtClean="0"/>
              <a:t>Establece el rumbo a seguir para la construcción, desarrollo y consolidación del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sz="1900" dirty="0" smtClean="0"/>
              <a:t>Sistema. Determina y jerarquiza los </a:t>
            </a:r>
            <a:r>
              <a:rPr lang="es-MX" sz="1900" b="1" dirty="0" smtClean="0"/>
              <a:t>Objetivos</a:t>
            </a:r>
            <a:r>
              <a:rPr lang="es-MX" sz="1900" dirty="0" smtClean="0"/>
              <a:t> y </a:t>
            </a:r>
            <a:r>
              <a:rPr lang="es-MX" sz="1900" b="1" dirty="0" smtClean="0"/>
              <a:t>Metas</a:t>
            </a:r>
            <a:r>
              <a:rPr lang="es-MX" sz="1900" dirty="0" smtClean="0"/>
              <a:t> a alcanzar por el Sistema, así como las </a:t>
            </a:r>
            <a:r>
              <a:rPr lang="es-MX" sz="1900" b="1" dirty="0" smtClean="0"/>
              <a:t>Acciones Generales </a:t>
            </a:r>
            <a:r>
              <a:rPr lang="es-MX" sz="1900" dirty="0" smtClean="0"/>
              <a:t>para su logro. </a:t>
            </a:r>
          </a:p>
          <a:p>
            <a:endParaRPr lang="es-MX" sz="1900" dirty="0"/>
          </a:p>
          <a:p>
            <a:pPr marL="0" indent="0">
              <a:buNone/>
            </a:pPr>
            <a:r>
              <a:rPr lang="es-MX" sz="1900" b="1" dirty="0" smtClean="0"/>
              <a:t>Programa </a:t>
            </a:r>
            <a:r>
              <a:rPr lang="es-MX" sz="1900" b="1" dirty="0"/>
              <a:t>Nacional de Estadística y Geografía 2013-2018 </a:t>
            </a:r>
            <a:r>
              <a:rPr lang="es-MX" sz="1900" b="1" dirty="0" smtClean="0"/>
              <a:t>     </a:t>
            </a:r>
          </a:p>
          <a:p>
            <a:pPr marL="0" indent="0">
              <a:buNone/>
            </a:pPr>
            <a:r>
              <a:rPr lang="es-MX" sz="1900" dirty="0" smtClean="0"/>
              <a:t>Define el conjunto de </a:t>
            </a:r>
            <a:r>
              <a:rPr lang="es-MX" sz="1900" b="1" dirty="0" smtClean="0"/>
              <a:t>Proyectos</a:t>
            </a:r>
            <a:r>
              <a:rPr lang="es-MX" sz="1900" dirty="0" smtClean="0"/>
              <a:t> y </a:t>
            </a:r>
            <a:r>
              <a:rPr lang="es-MX" sz="1900" b="1" dirty="0" smtClean="0"/>
              <a:t>Actividades generales </a:t>
            </a:r>
            <a:r>
              <a:rPr lang="es-MX" sz="1900" dirty="0" smtClean="0"/>
              <a:t>a ejecutar </a:t>
            </a:r>
          </a:p>
          <a:p>
            <a:pPr marL="0" indent="0">
              <a:buNone/>
            </a:pPr>
            <a:r>
              <a:rPr lang="es-MX" sz="1900" dirty="0" smtClean="0"/>
              <a:t>durante el sexenio presidencial por las Unidades del Estado. </a:t>
            </a:r>
          </a:p>
          <a:p>
            <a:pPr marL="0" indent="0">
              <a:buNone/>
            </a:pPr>
            <a:r>
              <a:rPr lang="es-MX" sz="1900" dirty="0" smtClean="0"/>
              <a:t>Contiene: 10 </a:t>
            </a:r>
            <a:r>
              <a:rPr lang="es-MX" sz="1900" b="1" dirty="0" smtClean="0"/>
              <a:t>Objetivos</a:t>
            </a:r>
            <a:r>
              <a:rPr lang="es-MX" sz="1900" dirty="0" smtClean="0"/>
              <a:t>, 36 </a:t>
            </a:r>
            <a:r>
              <a:rPr lang="es-MX" sz="1900" b="1" dirty="0" smtClean="0"/>
              <a:t>Proyectos</a:t>
            </a:r>
            <a:r>
              <a:rPr lang="es-MX" sz="1900" dirty="0" smtClean="0"/>
              <a:t>, </a:t>
            </a:r>
            <a:r>
              <a:rPr lang="es-MX" sz="1900" b="1" dirty="0" smtClean="0"/>
              <a:t>73</a:t>
            </a:r>
            <a:r>
              <a:rPr lang="es-MX" sz="1900" dirty="0" smtClean="0"/>
              <a:t> Metas y </a:t>
            </a:r>
          </a:p>
          <a:p>
            <a:pPr marL="0" indent="0">
              <a:buNone/>
            </a:pPr>
            <a:r>
              <a:rPr lang="es-MX" sz="1900" b="1" dirty="0" smtClean="0"/>
              <a:t>155</a:t>
            </a:r>
            <a:r>
              <a:rPr lang="es-MX" sz="1900" dirty="0" smtClean="0"/>
              <a:t> Actividades generales para el periodo 2013-2018. </a:t>
            </a:r>
          </a:p>
          <a:p>
            <a:endParaRPr lang="es-MX" sz="1900" dirty="0"/>
          </a:p>
          <a:p>
            <a:pPr marL="0" indent="0">
              <a:buNone/>
            </a:pPr>
            <a:r>
              <a:rPr lang="es-MX" sz="1900" b="1" dirty="0" smtClean="0"/>
              <a:t>Programa </a:t>
            </a:r>
            <a:r>
              <a:rPr lang="es-MX" sz="1900" b="1" dirty="0"/>
              <a:t>Anual de Estadística y Geografía </a:t>
            </a:r>
            <a:r>
              <a:rPr lang="es-MX" sz="1900" b="1" dirty="0" smtClean="0"/>
              <a:t>2015</a:t>
            </a:r>
          </a:p>
          <a:p>
            <a:pPr marL="0" indent="0">
              <a:buNone/>
            </a:pPr>
            <a:r>
              <a:rPr lang="es-MX" sz="1900" dirty="0" smtClean="0"/>
              <a:t>Registra </a:t>
            </a:r>
            <a:r>
              <a:rPr lang="es-MX" sz="1900" dirty="0"/>
              <a:t>las </a:t>
            </a:r>
            <a:r>
              <a:rPr lang="es-MX" sz="1900" dirty="0" smtClean="0"/>
              <a:t>258 </a:t>
            </a:r>
            <a:r>
              <a:rPr lang="es-MX" sz="1900" b="1" dirty="0" smtClean="0"/>
              <a:t>Actividades </a:t>
            </a:r>
            <a:r>
              <a:rPr lang="es-MX" sz="1900" b="1" dirty="0"/>
              <a:t>específicas </a:t>
            </a:r>
            <a:r>
              <a:rPr lang="es-MX" sz="1900" dirty="0"/>
              <a:t>a realizar por las </a:t>
            </a:r>
            <a:endParaRPr lang="es-MX" sz="1900" dirty="0" smtClean="0"/>
          </a:p>
          <a:p>
            <a:pPr marL="0" indent="0">
              <a:buNone/>
            </a:pPr>
            <a:r>
              <a:rPr lang="es-MX" sz="1900" dirty="0" smtClean="0"/>
              <a:t>Unidades </a:t>
            </a:r>
            <a:r>
              <a:rPr lang="es-MX" sz="1900" dirty="0"/>
              <a:t>del </a:t>
            </a:r>
            <a:r>
              <a:rPr lang="es-MX" sz="1900" dirty="0" smtClean="0"/>
              <a:t>Estado </a:t>
            </a:r>
            <a:r>
              <a:rPr lang="es-MX" sz="1900" dirty="0"/>
              <a:t>durante </a:t>
            </a:r>
            <a:r>
              <a:rPr lang="es-MX" sz="1900" dirty="0" smtClean="0"/>
              <a:t>2015.   </a:t>
            </a:r>
          </a:p>
          <a:p>
            <a:pPr marL="0" indent="0">
              <a:buNone/>
            </a:pPr>
            <a:r>
              <a:rPr lang="es-MX" sz="1900" dirty="0" smtClean="0"/>
              <a:t>La alineación </a:t>
            </a:r>
            <a:r>
              <a:rPr lang="es-MX" sz="1900" dirty="0"/>
              <a:t>con el PESNIEG </a:t>
            </a:r>
            <a:r>
              <a:rPr lang="es-MX" sz="1900" dirty="0" smtClean="0"/>
              <a:t>se </a:t>
            </a:r>
            <a:r>
              <a:rPr lang="es-MX" sz="1900" dirty="0"/>
              <a:t>cumple mediante </a:t>
            </a:r>
            <a:endParaRPr lang="es-MX" sz="1900" dirty="0" smtClean="0"/>
          </a:p>
          <a:p>
            <a:pPr marL="0" indent="0">
              <a:buNone/>
            </a:pPr>
            <a:r>
              <a:rPr lang="es-MX" sz="1900" dirty="0" smtClean="0"/>
              <a:t>la </a:t>
            </a:r>
            <a:r>
              <a:rPr lang="es-MX" sz="1900" dirty="0"/>
              <a:t>congruencia previa que se establece </a:t>
            </a:r>
            <a:endParaRPr lang="es-MX" sz="1900" dirty="0" smtClean="0"/>
          </a:p>
          <a:p>
            <a:pPr marL="0" indent="0">
              <a:buNone/>
            </a:pPr>
            <a:r>
              <a:rPr lang="es-MX" sz="1900" dirty="0" smtClean="0"/>
              <a:t>entre </a:t>
            </a:r>
            <a:r>
              <a:rPr lang="es-MX" sz="1900" dirty="0"/>
              <a:t>éste y </a:t>
            </a:r>
            <a:r>
              <a:rPr lang="es-MX" sz="1900" dirty="0" smtClean="0"/>
              <a:t>el Programa </a:t>
            </a:r>
            <a:r>
              <a:rPr lang="es-MX" sz="1900" dirty="0"/>
              <a:t>Nacional</a:t>
            </a:r>
            <a:r>
              <a:rPr lang="es-MX" sz="1900" dirty="0" smtClean="0"/>
              <a:t>.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endParaRPr lang="es-MX" sz="1800" dirty="0" smtClean="0"/>
          </a:p>
          <a:p>
            <a:endParaRPr lang="es-MX" sz="1800" dirty="0"/>
          </a:p>
          <a:p>
            <a:endParaRPr lang="es-MX" sz="1800" dirty="0" smtClean="0"/>
          </a:p>
          <a:p>
            <a:endParaRPr lang="es-MX" sz="1800" dirty="0"/>
          </a:p>
          <a:p>
            <a:endParaRPr lang="es-MX" sz="1800" dirty="0" smtClean="0"/>
          </a:p>
          <a:p>
            <a:endParaRPr lang="es-MX" sz="1800" dirty="0"/>
          </a:p>
          <a:p>
            <a:endParaRPr lang="es-MX" sz="1800" dirty="0" smtClean="0"/>
          </a:p>
          <a:p>
            <a:endParaRPr lang="es-MX" sz="1800" dirty="0"/>
          </a:p>
          <a:p>
            <a:endParaRPr lang="es-MX" sz="1800" b="1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sz="1600" b="1" dirty="0"/>
          </a:p>
          <a:p>
            <a:endParaRPr lang="es-MX" sz="1600" b="1" dirty="0" smtClean="0"/>
          </a:p>
          <a:p>
            <a:endParaRPr lang="es-MX" sz="1600" dirty="0" smtClean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253646827"/>
              </p:ext>
            </p:extLst>
          </p:nvPr>
        </p:nvGraphicFramePr>
        <p:xfrm>
          <a:off x="4644008" y="1700808"/>
          <a:ext cx="4176464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20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8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362836"/>
            <a:ext cx="8229600" cy="4205064"/>
          </a:xfrm>
        </p:spPr>
        <p:txBody>
          <a:bodyPr>
            <a:normAutofit/>
          </a:bodyPr>
          <a:lstStyle/>
          <a:p>
            <a:r>
              <a:rPr lang="es-MX" sz="2000" dirty="0" smtClean="0"/>
              <a:t>Plataforma Nacional de Información / Red Nacional de Información</a:t>
            </a:r>
          </a:p>
          <a:p>
            <a:pPr marL="0" indent="0">
              <a:buNone/>
            </a:pPr>
            <a:endParaRPr lang="es-MX" sz="1400" dirty="0" smtClean="0"/>
          </a:p>
          <a:p>
            <a:pPr marL="0" indent="0">
              <a:buNone/>
            </a:pPr>
            <a:r>
              <a:rPr lang="es-MX" sz="1400" dirty="0" smtClean="0"/>
              <a:t>Registro </a:t>
            </a:r>
            <a:r>
              <a:rPr lang="es-MX" sz="1400" dirty="0"/>
              <a:t>Estadístico </a:t>
            </a:r>
            <a:r>
              <a:rPr lang="es-MX" sz="1400" dirty="0" smtClean="0"/>
              <a:t>Nacional (REN): incluye </a:t>
            </a:r>
            <a:r>
              <a:rPr lang="es-MX" sz="1400" i="1" dirty="0" smtClean="0"/>
              <a:t>el Inventario Nacional de Estadística </a:t>
            </a:r>
            <a:r>
              <a:rPr lang="es-MX" sz="1400" dirty="0" smtClean="0"/>
              <a:t>, accesible en Internet, con metadatos </a:t>
            </a:r>
            <a:r>
              <a:rPr lang="es-MX" sz="1400" dirty="0"/>
              <a:t>básicos </a:t>
            </a:r>
            <a:r>
              <a:rPr lang="es-MX" sz="1400" dirty="0" smtClean="0"/>
              <a:t>de la </a:t>
            </a:r>
            <a:r>
              <a:rPr lang="es-MX" sz="1400" dirty="0"/>
              <a:t>información </a:t>
            </a:r>
            <a:r>
              <a:rPr lang="es-MX" sz="1400" dirty="0" smtClean="0"/>
              <a:t>que producen e integran las instituciones </a:t>
            </a:r>
            <a:r>
              <a:rPr lang="es-MX" sz="1400" dirty="0"/>
              <a:t>de la Administración Pública Federal, de los Poderes Legislativo y Judicial de la Federación, del Poder Ejecutivo de los Gobiernos de los Estados y a los organismos autónomos federales.</a:t>
            </a:r>
          </a:p>
          <a:p>
            <a:pPr marL="0" indent="0">
              <a:buNone/>
            </a:pPr>
            <a:r>
              <a:rPr lang="es-MX" sz="2000" dirty="0"/>
              <a:t>  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712" y="3068960"/>
            <a:ext cx="2857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462" y="3101650"/>
            <a:ext cx="4608512" cy="273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21</a:t>
            </a:fld>
            <a:endParaRPr lang="es-MX" dirty="0"/>
          </a:p>
        </p:txBody>
      </p:sp>
      <p:pic>
        <p:nvPicPr>
          <p:cNvPr id="7" name="6 Imagen" descr="logo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8" name="7 Imagen" descr="logo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9" name="8 Imagen" descr="orf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573384"/>
            <a:ext cx="8229600" cy="4205064"/>
          </a:xfrm>
        </p:spPr>
        <p:txBody>
          <a:bodyPr>
            <a:normAutofit/>
          </a:bodyPr>
          <a:lstStyle/>
          <a:p>
            <a:r>
              <a:rPr lang="es-MX" sz="2000" dirty="0" smtClean="0"/>
              <a:t>Plataforma Nacional de Información / Red Nacional </a:t>
            </a:r>
            <a:r>
              <a:rPr lang="es-MX" sz="2000" dirty="0"/>
              <a:t>de </a:t>
            </a:r>
            <a:r>
              <a:rPr lang="es-MX" sz="2000" dirty="0" smtClean="0"/>
              <a:t>Información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1400" dirty="0" smtClean="0"/>
              <a:t>Registro Nacional de Información Geográfica (RNIG): incluye marco </a:t>
            </a:r>
            <a:r>
              <a:rPr lang="es-MX" sz="1400" dirty="0"/>
              <a:t>de referencia geodésico; límites costeros, internacionales, estatales y municipales; datos de relieve continental, insular y submarino; datos catastrales, topográficos, de recursos naturales y clima, así como nombres </a:t>
            </a:r>
            <a:r>
              <a:rPr lang="es-MX" sz="1400" dirty="0" smtClean="0"/>
              <a:t>geográficos, entre otra información.</a:t>
            </a:r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endParaRPr lang="es-MX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466" y="3246152"/>
            <a:ext cx="3882966" cy="25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60007"/>
            <a:ext cx="357349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22</a:t>
            </a:fld>
            <a:endParaRPr lang="es-MX" dirty="0"/>
          </a:p>
        </p:txBody>
      </p:sp>
      <p:pic>
        <p:nvPicPr>
          <p:cNvPr id="7" name="6 Imagen" descr="logo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8" name="7 Imagen" descr="logo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9" name="8 Imagen" descr="orf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7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916077"/>
            <a:ext cx="8229600" cy="1648828"/>
          </a:xfrm>
        </p:spPr>
        <p:txBody>
          <a:bodyPr>
            <a:normAutofit lnSpcReduction="10000"/>
          </a:bodyPr>
          <a:lstStyle/>
          <a:p>
            <a:r>
              <a:rPr lang="es-MX" sz="1800" dirty="0" smtClean="0"/>
              <a:t>Políticas en materias de generación, actualización, organización, clasificación, publicación, difusión, conservación, accesibilidad de la información pública / Definición de Proyectos y Actividades.</a:t>
            </a:r>
          </a:p>
          <a:p>
            <a:endParaRPr lang="es-MX" sz="1000" dirty="0"/>
          </a:p>
          <a:p>
            <a:r>
              <a:rPr lang="es-MX" sz="1800" dirty="0" smtClean="0"/>
              <a:t>Alineamiento estratégico y operativo entre los instrumentos de planeación y programación del SNIEG.</a:t>
            </a:r>
          </a:p>
          <a:p>
            <a:endParaRPr lang="es-MX" sz="2000" dirty="0"/>
          </a:p>
          <a:p>
            <a:endParaRPr lang="es-MX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1553" t="29250" r="23519" b="39743"/>
          <a:stretch>
            <a:fillRect/>
          </a:stretch>
        </p:blipFill>
        <p:spPr bwMode="auto">
          <a:xfrm>
            <a:off x="539552" y="2708920"/>
            <a:ext cx="799288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23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5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sz="2000" dirty="0" smtClean="0"/>
              <a:t>Actividades de profesionalización, actualización y capacitación de los Servidores Públicos e integrantes de los sujetos obligados. / Objetivo IX </a:t>
            </a:r>
            <a:r>
              <a:rPr lang="es-MX" sz="2000" dirty="0"/>
              <a:t>del </a:t>
            </a:r>
            <a:r>
              <a:rPr lang="es-MX" sz="2000" i="1" dirty="0"/>
              <a:t>Programa Nacional de Estadística y Geografía 2013-2018 </a:t>
            </a:r>
            <a:endParaRPr lang="es-MX" sz="2000" i="1" dirty="0" smtClean="0"/>
          </a:p>
          <a:p>
            <a:endParaRPr lang="es-MX" sz="2000" i="1" dirty="0" smtClean="0"/>
          </a:p>
          <a:p>
            <a:r>
              <a:rPr lang="es-MX" sz="2000" b="1" dirty="0" smtClean="0"/>
              <a:t>Objetivo </a:t>
            </a:r>
            <a:r>
              <a:rPr lang="es-MX" sz="2000" b="1" dirty="0"/>
              <a:t>IX. Capacitación a las Unidades del Estado</a:t>
            </a:r>
          </a:p>
          <a:p>
            <a:pPr marL="0" indent="0" algn="just">
              <a:buNone/>
            </a:pPr>
            <a:r>
              <a:rPr lang="es-MX" sz="2000" dirty="0" smtClean="0"/>
              <a:t>     Apoyar </a:t>
            </a:r>
            <a:r>
              <a:rPr lang="es-MX" sz="2000" dirty="0"/>
              <a:t>el desarrollo de capacidades técnicas de los servidores </a:t>
            </a:r>
            <a:endParaRPr lang="es-MX" sz="2000" dirty="0" smtClean="0"/>
          </a:p>
          <a:p>
            <a:pPr marL="0" indent="0" algn="just">
              <a:buNone/>
            </a:pPr>
            <a:r>
              <a:rPr lang="es-MX" sz="2000" dirty="0" smtClean="0"/>
              <a:t>     públicos </a:t>
            </a:r>
            <a:r>
              <a:rPr lang="es-MX" sz="2000" dirty="0"/>
              <a:t>de las Unidades del Estado </a:t>
            </a:r>
            <a:r>
              <a:rPr lang="es-MX" sz="2000" dirty="0" smtClean="0"/>
              <a:t>que forman </a:t>
            </a:r>
            <a:r>
              <a:rPr lang="es-MX" sz="2000" dirty="0"/>
              <a:t>parte del Sistema </a:t>
            </a:r>
            <a:endParaRPr lang="es-MX" sz="2000" dirty="0" smtClean="0"/>
          </a:p>
          <a:p>
            <a:pPr marL="0" indent="0" algn="just">
              <a:buNone/>
            </a:pPr>
            <a:r>
              <a:rPr lang="es-MX" sz="2000" dirty="0" smtClean="0"/>
              <a:t>     Nacional </a:t>
            </a:r>
            <a:r>
              <a:rPr lang="es-MX" sz="2000" dirty="0"/>
              <a:t>de Información Estadística y Geográfica, en los temas </a:t>
            </a:r>
            <a:endParaRPr lang="es-MX" sz="2000" dirty="0" smtClean="0"/>
          </a:p>
          <a:p>
            <a:pPr marL="0" indent="0" algn="just">
              <a:buNone/>
            </a:pPr>
            <a:r>
              <a:rPr lang="es-MX" sz="2000" dirty="0" smtClean="0"/>
              <a:t>     requeridos, mediante </a:t>
            </a:r>
            <a:r>
              <a:rPr lang="es-MX" sz="2000" dirty="0"/>
              <a:t>el diseño e implementación de programas de </a:t>
            </a:r>
            <a:endParaRPr lang="es-MX" sz="2000" dirty="0" smtClean="0"/>
          </a:p>
          <a:p>
            <a:pPr marL="0" indent="0" algn="just">
              <a:buNone/>
            </a:pPr>
            <a:r>
              <a:rPr lang="es-MX" sz="2000" dirty="0" smtClean="0"/>
              <a:t>     capacitación </a:t>
            </a:r>
            <a:r>
              <a:rPr lang="es-MX" sz="2000" dirty="0"/>
              <a:t>del Sistema. 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      </a:t>
            </a:r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</a:t>
            </a:r>
            <a:endParaRPr lang="es-MX" sz="2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24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1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8390"/>
            <a:ext cx="8229600" cy="1143000"/>
          </a:xfrm>
        </p:spPr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77534" y="1102512"/>
            <a:ext cx="8388932" cy="720080"/>
          </a:xfrm>
        </p:spPr>
        <p:txBody>
          <a:bodyPr>
            <a:normAutofit fontScale="25000" lnSpcReduction="20000"/>
          </a:bodyPr>
          <a:lstStyle/>
          <a:p>
            <a:r>
              <a:rPr lang="es-MX" sz="7200" dirty="0" smtClean="0"/>
              <a:t>Objetivo IX </a:t>
            </a:r>
            <a:r>
              <a:rPr lang="es-MX" sz="7200" dirty="0"/>
              <a:t>del </a:t>
            </a:r>
            <a:r>
              <a:rPr lang="es-MX" sz="7200" i="1" dirty="0"/>
              <a:t>Programa Nacional de Estadística y Geografía </a:t>
            </a:r>
            <a:r>
              <a:rPr lang="es-MX" sz="7200" i="1" dirty="0" smtClean="0"/>
              <a:t>2013-2018 </a:t>
            </a:r>
          </a:p>
          <a:p>
            <a:endParaRPr lang="es-MX" sz="2000" i="1" dirty="0" smtClean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    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5744" t="19731" r="15744" b="27852"/>
          <a:stretch>
            <a:fillRect/>
          </a:stretch>
        </p:blipFill>
        <p:spPr bwMode="auto">
          <a:xfrm>
            <a:off x="457200" y="1556792"/>
            <a:ext cx="77152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25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0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900" dirty="0" smtClean="0"/>
              <a:t>Promoción el ejercicio del derecho de acceso a la información pública en toda la República mexicana / </a:t>
            </a:r>
            <a:r>
              <a:rPr lang="es-MX" sz="1900" dirty="0"/>
              <a:t> </a:t>
            </a:r>
            <a:r>
              <a:rPr lang="es-MX" sz="1900" dirty="0" smtClean="0"/>
              <a:t>Promover </a:t>
            </a:r>
            <a:r>
              <a:rPr lang="es-MX" sz="1900" dirty="0"/>
              <a:t>el conocimiento y uso de la </a:t>
            </a:r>
            <a:r>
              <a:rPr lang="es-MX" sz="1900" dirty="0" smtClean="0"/>
              <a:t>información + Administración del Servicio </a:t>
            </a:r>
            <a:r>
              <a:rPr lang="es-MX" sz="1900" dirty="0"/>
              <a:t>Público de Información </a:t>
            </a:r>
            <a:r>
              <a:rPr lang="es-MX" sz="1900" dirty="0" smtClean="0"/>
              <a:t>Estadística (INEGI).</a:t>
            </a:r>
          </a:p>
          <a:p>
            <a:endParaRPr lang="es-MX" sz="1900" dirty="0"/>
          </a:p>
          <a:p>
            <a:r>
              <a:rPr lang="es-MX" sz="1900" dirty="0"/>
              <a:t>Objetivo VIII. Servicio Público de Información Estadística y Geográfica </a:t>
            </a:r>
            <a:r>
              <a:rPr lang="es-MX" sz="1900" dirty="0" smtClean="0"/>
              <a:t>del </a:t>
            </a:r>
            <a:r>
              <a:rPr lang="es-MX" sz="1900" i="1" dirty="0" smtClean="0"/>
              <a:t>Programa </a:t>
            </a:r>
            <a:r>
              <a:rPr lang="es-MX" sz="1900" i="1" dirty="0"/>
              <a:t>Nacional de Estadística y Geografía 2013-2018 </a:t>
            </a:r>
          </a:p>
          <a:p>
            <a:pPr marL="0" indent="0">
              <a:buNone/>
            </a:pPr>
            <a:endParaRPr lang="es-MX" sz="1900" i="1" dirty="0" smtClean="0"/>
          </a:p>
          <a:p>
            <a:pPr marL="0" indent="0">
              <a:buNone/>
            </a:pPr>
            <a:r>
              <a:rPr lang="es-MX" sz="1900" dirty="0" smtClean="0"/>
              <a:t>     Proporcionar </a:t>
            </a:r>
            <a:r>
              <a:rPr lang="es-MX" sz="1900" dirty="0"/>
              <a:t>la Información de Interés Nacional generada por el </a:t>
            </a:r>
            <a:endParaRPr lang="es-MX" sz="1900" dirty="0" smtClean="0"/>
          </a:p>
          <a:p>
            <a:pPr marL="0" indent="0">
              <a:buNone/>
            </a:pPr>
            <a:r>
              <a:rPr lang="es-MX" sz="1900" dirty="0" smtClean="0"/>
              <a:t>     Sistema</a:t>
            </a:r>
            <a:r>
              <a:rPr lang="es-MX" sz="1900" dirty="0"/>
              <a:t>, así como </a:t>
            </a:r>
            <a:r>
              <a:rPr lang="es-MX" sz="1900" dirty="0" smtClean="0"/>
              <a:t>promover su conocimiento </a:t>
            </a:r>
            <a:r>
              <a:rPr lang="es-MX" sz="1900" dirty="0"/>
              <a:t>y uso, mediante la </a:t>
            </a:r>
            <a:endParaRPr lang="es-MX" sz="1900" dirty="0" smtClean="0"/>
          </a:p>
          <a:p>
            <a:pPr marL="0" indent="0">
              <a:buNone/>
            </a:pPr>
            <a:r>
              <a:rPr lang="es-MX" sz="1900" dirty="0"/>
              <a:t> </a:t>
            </a:r>
            <a:r>
              <a:rPr lang="es-MX" sz="1900" dirty="0" smtClean="0"/>
              <a:t>    prestación </a:t>
            </a:r>
            <a:r>
              <a:rPr lang="es-MX" sz="1900" dirty="0"/>
              <a:t>del Servicio Público de </a:t>
            </a:r>
            <a:r>
              <a:rPr lang="es-MX" sz="1900" dirty="0" smtClean="0"/>
              <a:t>Información </a:t>
            </a:r>
            <a:r>
              <a:rPr lang="es-MX" sz="1900" dirty="0"/>
              <a:t>Estadística y </a:t>
            </a:r>
            <a:endParaRPr lang="es-MX" sz="1900" dirty="0" smtClean="0"/>
          </a:p>
          <a:p>
            <a:pPr marL="0" indent="0">
              <a:buNone/>
            </a:pPr>
            <a:r>
              <a:rPr lang="es-MX" sz="1900" dirty="0"/>
              <a:t> </a:t>
            </a:r>
            <a:r>
              <a:rPr lang="es-MX" sz="1900" dirty="0" smtClean="0"/>
              <a:t>    Geográfica</a:t>
            </a:r>
            <a:r>
              <a:rPr lang="es-MX" sz="1900" dirty="0"/>
              <a:t>. </a:t>
            </a:r>
            <a:endParaRPr lang="es-MX" sz="19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s-MX" sz="1600" dirty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26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7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0863" y="14568"/>
            <a:ext cx="8229600" cy="1084982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45012" y="810544"/>
            <a:ext cx="8229600" cy="892695"/>
          </a:xfrm>
        </p:spPr>
        <p:txBody>
          <a:bodyPr>
            <a:normAutofit/>
          </a:bodyPr>
          <a:lstStyle/>
          <a:p>
            <a:r>
              <a:rPr lang="es-MX" sz="1600" dirty="0" smtClean="0"/>
              <a:t>Objetivo </a:t>
            </a:r>
            <a:r>
              <a:rPr lang="es-MX" sz="1600" dirty="0"/>
              <a:t>VIII. Servicio Público de Información Estadística y Geográfica </a:t>
            </a:r>
            <a:r>
              <a:rPr lang="es-MX" sz="1600" dirty="0" smtClean="0"/>
              <a:t>del </a:t>
            </a:r>
            <a:r>
              <a:rPr lang="es-MX" sz="1600" i="1" dirty="0" smtClean="0"/>
              <a:t>Programa </a:t>
            </a:r>
            <a:r>
              <a:rPr lang="es-MX" sz="1600" i="1" dirty="0"/>
              <a:t>Nacional de Estadística y Geografía 2013-2018 </a:t>
            </a:r>
            <a:endParaRPr lang="es-MX" sz="1600" i="1" dirty="0" smtClean="0"/>
          </a:p>
          <a:p>
            <a:endParaRPr lang="es-MX" sz="1900" i="1" dirty="0"/>
          </a:p>
          <a:p>
            <a:endParaRPr lang="es-MX" sz="19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s-MX" sz="1600" dirty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13382" t="8657" r="16335" b="49262"/>
          <a:stretch>
            <a:fillRect/>
          </a:stretch>
        </p:blipFill>
        <p:spPr bwMode="auto">
          <a:xfrm>
            <a:off x="457200" y="1600908"/>
            <a:ext cx="7967623" cy="413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27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0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728" y="-49616"/>
            <a:ext cx="8229600" cy="842949"/>
          </a:xfrm>
        </p:spPr>
        <p:txBody>
          <a:bodyPr>
            <a:normAutofit/>
          </a:bodyPr>
          <a:lstStyle/>
          <a:p>
            <a:r>
              <a:rPr lang="es-MX" sz="20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38728" y="560375"/>
            <a:ext cx="8229600" cy="892695"/>
          </a:xfrm>
        </p:spPr>
        <p:txBody>
          <a:bodyPr>
            <a:normAutofit/>
          </a:bodyPr>
          <a:lstStyle/>
          <a:p>
            <a:r>
              <a:rPr lang="es-MX" sz="1600" dirty="0" smtClean="0"/>
              <a:t>Objetivo </a:t>
            </a:r>
            <a:r>
              <a:rPr lang="es-MX" sz="1600" dirty="0"/>
              <a:t>VIII. Servicio Público de Información Estadística y Geográfica </a:t>
            </a:r>
            <a:r>
              <a:rPr lang="es-MX" sz="1600" dirty="0" smtClean="0"/>
              <a:t>del </a:t>
            </a:r>
            <a:r>
              <a:rPr lang="es-MX" sz="1600" i="1" dirty="0" smtClean="0"/>
              <a:t>Programa </a:t>
            </a:r>
            <a:r>
              <a:rPr lang="es-MX" sz="1600" i="1" dirty="0"/>
              <a:t>Nacional de Estadística y Geografía </a:t>
            </a:r>
            <a:r>
              <a:rPr lang="es-MX" sz="1600" i="1" dirty="0" smtClean="0"/>
              <a:t>2013-2018 </a:t>
            </a:r>
          </a:p>
          <a:p>
            <a:endParaRPr lang="es-MX" sz="1900" i="1" dirty="0"/>
          </a:p>
          <a:p>
            <a:endParaRPr lang="es-MX" sz="19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s-MX" sz="1600" dirty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13382" t="8657" r="16335" b="79812"/>
          <a:stretch>
            <a:fillRect/>
          </a:stretch>
        </p:blipFill>
        <p:spPr bwMode="auto">
          <a:xfrm>
            <a:off x="438728" y="1130212"/>
            <a:ext cx="8093752" cy="95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5057" t="19653" r="14660" b="10950"/>
          <a:stretch>
            <a:fillRect/>
          </a:stretch>
        </p:blipFill>
        <p:spPr bwMode="auto">
          <a:xfrm>
            <a:off x="511745" y="2116318"/>
            <a:ext cx="8083565" cy="371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28</a:t>
            </a:fld>
            <a:endParaRPr lang="es-MX" dirty="0"/>
          </a:p>
        </p:txBody>
      </p:sp>
      <p:pic>
        <p:nvPicPr>
          <p:cNvPr id="8" name="7 Imagen" descr="logo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9" name="8 Imagen" descr="logo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10" name="9 Imagen" descr="orf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72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000" dirty="0" smtClean="0"/>
              <a:t>Establecer los criterios para la publicación de los indicadores que permitan a los sujetos obligados rendir cuentas del cumplimiento de sus objetivos y resultados obtenidos/ Catálogo Nacional de Indicadores.</a:t>
            </a:r>
          </a:p>
          <a:p>
            <a:endParaRPr lang="es-MX" sz="2000" dirty="0" smtClean="0"/>
          </a:p>
          <a:p>
            <a:r>
              <a:rPr lang="es-MX" sz="2000" dirty="0" smtClean="0"/>
              <a:t>Objetivo </a:t>
            </a:r>
            <a:r>
              <a:rPr lang="es-MX" sz="2000" dirty="0"/>
              <a:t>VII. Catálogo Nacional de Indicadores del </a:t>
            </a:r>
            <a:r>
              <a:rPr lang="es-MX" sz="2000" i="1" dirty="0"/>
              <a:t>Programa Nacional de Estadística y Geografía 2013-2018 </a:t>
            </a:r>
            <a:r>
              <a:rPr lang="es-MX" sz="2000" i="1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     Promover </a:t>
            </a:r>
            <a:r>
              <a:rPr lang="es-MX" sz="2000" dirty="0"/>
              <a:t>el conocimiento del territorio, la realidad económica, </a:t>
            </a:r>
            <a:r>
              <a:rPr lang="es-MX" sz="2000" dirty="0" smtClean="0"/>
              <a:t>    </a:t>
            </a:r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social</a:t>
            </a:r>
            <a:r>
              <a:rPr lang="es-MX" sz="2000" dirty="0"/>
              <a:t>, </a:t>
            </a:r>
            <a:r>
              <a:rPr lang="es-MX" sz="2000" dirty="0" smtClean="0"/>
              <a:t>del </a:t>
            </a:r>
            <a:r>
              <a:rPr lang="es-MX" sz="2000" dirty="0"/>
              <a:t>medio ambiente, el gobierno, la seguridad pública y la 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impartición de </a:t>
            </a:r>
            <a:r>
              <a:rPr lang="es-MX" sz="2000" dirty="0"/>
              <a:t>justicia en el </a:t>
            </a:r>
            <a:r>
              <a:rPr lang="es-MX" sz="2000" dirty="0" smtClean="0"/>
              <a:t>país, </a:t>
            </a:r>
            <a:r>
              <a:rPr lang="es-MX" sz="2000" dirty="0"/>
              <a:t>poniendo a la disposición de la 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sociedad </a:t>
            </a:r>
            <a:r>
              <a:rPr lang="es-MX" sz="2000" dirty="0"/>
              <a:t>y el </a:t>
            </a:r>
            <a:r>
              <a:rPr lang="es-MX" sz="2000" dirty="0" smtClean="0"/>
              <a:t>Estado </a:t>
            </a:r>
            <a:r>
              <a:rPr lang="es-MX" sz="2000" dirty="0"/>
              <a:t>Indicadores Clave actualizados en el Catálogo 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Nacional </a:t>
            </a:r>
            <a:r>
              <a:rPr lang="es-MX" sz="2000" dirty="0"/>
              <a:t>de </a:t>
            </a:r>
            <a:r>
              <a:rPr lang="es-MX" sz="2000" dirty="0" smtClean="0"/>
              <a:t>Indicadores </a:t>
            </a:r>
            <a:r>
              <a:rPr lang="es-MX" sz="2000" dirty="0"/>
              <a:t>del SNIEG.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29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1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79684"/>
            <a:ext cx="8229600" cy="1049116"/>
          </a:xfrm>
        </p:spPr>
        <p:txBody>
          <a:bodyPr>
            <a:normAutofit fontScale="90000"/>
          </a:bodyPr>
          <a:lstStyle/>
          <a:p>
            <a:r>
              <a:rPr lang="es-MX" sz="2400" b="1" dirty="0">
                <a:solidFill>
                  <a:srgbClr val="C00000"/>
                </a:solidFill>
              </a:rPr>
              <a:t>I. Construyendo la nueva institucionalización </a:t>
            </a:r>
            <a:br>
              <a:rPr lang="es-MX" sz="2400" b="1" dirty="0">
                <a:solidFill>
                  <a:srgbClr val="C00000"/>
                </a:solidFill>
              </a:rPr>
            </a:br>
            <a:r>
              <a:rPr lang="es-MX" sz="2400" b="1" dirty="0">
                <a:solidFill>
                  <a:srgbClr val="C00000"/>
                </a:solidFill>
              </a:rPr>
              <a:t>del Estado de Derecho</a:t>
            </a:r>
            <a:r>
              <a:rPr lang="es-MX" sz="4000" b="1" dirty="0">
                <a:solidFill>
                  <a:srgbClr val="C00000"/>
                </a:solidFill>
              </a:rPr>
              <a:t/>
            </a:r>
            <a:br>
              <a:rPr lang="es-MX" sz="4000" b="1" dirty="0">
                <a:solidFill>
                  <a:srgbClr val="C00000"/>
                </a:solidFill>
              </a:rPr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700" dirty="0"/>
              <a:t>Una razón fundamental del origen del INEGI, es la </a:t>
            </a:r>
            <a:r>
              <a:rPr lang="es-MX" sz="1700" i="1" dirty="0"/>
              <a:t>transparencia</a:t>
            </a:r>
            <a:r>
              <a:rPr lang="es-MX" sz="1700" dirty="0"/>
              <a:t>: </a:t>
            </a:r>
          </a:p>
          <a:p>
            <a:endParaRPr lang="es-MX" sz="1700" dirty="0"/>
          </a:p>
          <a:p>
            <a:pPr marL="400050" lvl="1" indent="0">
              <a:buNone/>
            </a:pPr>
            <a:r>
              <a:rPr lang="es-MX" sz="1700" dirty="0"/>
              <a:t>     El INEGI se crea por el imperativo de generar y difundir </a:t>
            </a:r>
          </a:p>
          <a:p>
            <a:pPr marL="400050" lvl="1" indent="0">
              <a:buNone/>
            </a:pPr>
            <a:r>
              <a:rPr lang="es-MX" sz="1700" dirty="0"/>
              <a:t>     información estadística y geográfica, es decir con la vocación de </a:t>
            </a:r>
          </a:p>
          <a:p>
            <a:pPr marL="400050" lvl="1" indent="0">
              <a:buNone/>
            </a:pPr>
            <a:r>
              <a:rPr lang="es-MX" sz="1700" dirty="0"/>
              <a:t>     transparentar, de hacer visible, de manera objetiva y al     </a:t>
            </a:r>
          </a:p>
          <a:p>
            <a:pPr marL="400050" lvl="1" indent="0">
              <a:buNone/>
            </a:pPr>
            <a:r>
              <a:rPr lang="es-MX" sz="1700" dirty="0"/>
              <a:t>     amparo de rigurosos estándares y metodologías, los </a:t>
            </a:r>
          </a:p>
          <a:p>
            <a:pPr marL="400050" lvl="1" indent="0">
              <a:buNone/>
            </a:pPr>
            <a:r>
              <a:rPr lang="es-MX" sz="1700" dirty="0"/>
              <a:t>     contornos y detalles de la realidad económica, social, institucional y</a:t>
            </a:r>
          </a:p>
          <a:p>
            <a:pPr marL="400050" lvl="1" indent="0">
              <a:buNone/>
            </a:pPr>
            <a:r>
              <a:rPr lang="es-MX" sz="1700" dirty="0"/>
              <a:t>     geográfica del país, sin distorsiones en su procesamiento y publicación.</a:t>
            </a:r>
          </a:p>
          <a:p>
            <a:pPr marL="0" indent="0">
              <a:buNone/>
            </a:pPr>
            <a:endParaRPr lang="es-MX" sz="1700" dirty="0"/>
          </a:p>
          <a:p>
            <a:r>
              <a:rPr lang="es-MX" sz="1700" dirty="0"/>
              <a:t>En sus 32 años de vida institucional, el INEGI ha sabido honrar esa vocación de transparencia proporcionando de manera sistemática a la sociedad y al Estado la información estadística y geográfica indispensable para el desarrollo  económico y social del país.</a:t>
            </a:r>
          </a:p>
          <a:p>
            <a:pPr marL="0" indent="0">
              <a:buNone/>
            </a:pPr>
            <a:endParaRPr lang="es-MX" sz="1700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5" name="4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6" name="5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7" name="6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8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2000" dirty="0" smtClean="0"/>
          </a:p>
          <a:p>
            <a:r>
              <a:rPr lang="es-MX" sz="2000" dirty="0" smtClean="0"/>
              <a:t>Catálogo </a:t>
            </a:r>
            <a:r>
              <a:rPr lang="es-MX" sz="2000" dirty="0"/>
              <a:t>Nacional de </a:t>
            </a:r>
            <a:r>
              <a:rPr lang="es-MX" sz="2000" dirty="0" smtClean="0"/>
              <a:t>Indicadores (CNI).</a:t>
            </a:r>
          </a:p>
          <a:p>
            <a:endParaRPr lang="es-MX" sz="2000" dirty="0"/>
          </a:p>
          <a:p>
            <a:pPr marL="685800" lvl="1">
              <a:buFont typeface="Symbol" panose="05050102010706020507" pitchFamily="18" charset="2"/>
              <a:buChar char=""/>
            </a:pPr>
            <a:r>
              <a:rPr lang="es-MX" sz="1600" dirty="0" smtClean="0"/>
              <a:t>      </a:t>
            </a:r>
            <a:r>
              <a:rPr lang="es-MX" sz="1800" dirty="0" smtClean="0"/>
              <a:t>Es un conjunto de Indicadores Clave con sus metadatos y series     </a:t>
            </a:r>
          </a:p>
          <a:p>
            <a:pPr marL="400050" lvl="1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     estadísticas correspondientes.</a:t>
            </a:r>
          </a:p>
          <a:p>
            <a:pPr marL="685800" lvl="1">
              <a:buFont typeface="Symbol" panose="05050102010706020507" pitchFamily="18" charset="2"/>
              <a:buChar char=""/>
            </a:pPr>
            <a:endParaRPr lang="es-MX" sz="1800" dirty="0"/>
          </a:p>
          <a:p>
            <a:pPr marL="685800" lvl="1">
              <a:buFont typeface="Symbol" panose="05050102010706020507" pitchFamily="18" charset="2"/>
              <a:buChar char=""/>
            </a:pPr>
            <a:r>
              <a:rPr lang="es-MX" sz="1800" dirty="0" smtClean="0"/>
              <a:t>      La Junta de Gobierno aprobó el 12 de julio de 2012 el          </a:t>
            </a:r>
          </a:p>
          <a:p>
            <a:pPr marL="400050" lvl="1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     Procedimiento para la integración, administración y difusión del      </a:t>
            </a:r>
          </a:p>
          <a:p>
            <a:pPr marL="400050" lvl="1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     CNI.</a:t>
            </a:r>
          </a:p>
          <a:p>
            <a:pPr marL="685800" lvl="1">
              <a:buFont typeface="Symbol" panose="05050102010706020507" pitchFamily="18" charset="2"/>
              <a:buChar char=""/>
            </a:pPr>
            <a:endParaRPr lang="es-MX" sz="1800" dirty="0" smtClean="0"/>
          </a:p>
          <a:p>
            <a:pPr marL="685800" lvl="1">
              <a:buFont typeface="Symbol" panose="05050102010706020507" pitchFamily="18" charset="2"/>
              <a:buChar char=""/>
            </a:pPr>
            <a:r>
              <a:rPr lang="es-MX" sz="1800" dirty="0"/>
              <a:t> </a:t>
            </a:r>
            <a:r>
              <a:rPr lang="es-MX" sz="1800" dirty="0" smtClean="0"/>
              <a:t>     Actualmente participan 17 Unidades del Estado en cálculo y </a:t>
            </a:r>
            <a:r>
              <a:rPr lang="es-MX" sz="1800" dirty="0"/>
              <a:t> </a:t>
            </a:r>
            <a:r>
              <a:rPr lang="es-MX" sz="1800" dirty="0" smtClean="0"/>
              <a:t>  </a:t>
            </a:r>
          </a:p>
          <a:p>
            <a:pPr marL="400050" lvl="1" indent="0">
              <a:buNone/>
            </a:pPr>
            <a:r>
              <a:rPr lang="es-MX" sz="1800" dirty="0"/>
              <a:t> </a:t>
            </a:r>
            <a:r>
              <a:rPr lang="es-MX" sz="1800" dirty="0" smtClean="0"/>
              <a:t>         elaboración.</a:t>
            </a:r>
            <a:endParaRPr lang="es-MX" sz="1800" dirty="0"/>
          </a:p>
          <a:p>
            <a:pPr marL="0" indent="0">
              <a:buNone/>
            </a:pPr>
            <a:endParaRPr lang="es-MX" sz="2000" dirty="0" smtClean="0"/>
          </a:p>
          <a:p>
            <a:endParaRPr lang="es-MX" sz="2000" dirty="0" smtClean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30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8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2000" dirty="0" smtClean="0"/>
          </a:p>
          <a:p>
            <a:r>
              <a:rPr lang="es-MX" sz="2000" dirty="0" smtClean="0"/>
              <a:t>Un Indicador Clave se caracteriza por:</a:t>
            </a:r>
          </a:p>
          <a:p>
            <a:endParaRPr lang="es-MX" sz="2000" dirty="0"/>
          </a:p>
          <a:p>
            <a:pPr lvl="1"/>
            <a:r>
              <a:rPr lang="es-MX" sz="1600" dirty="0" smtClean="0"/>
              <a:t>Ser necesario para sustentar el diseño, seguimiento y evaluación de políticas públicas.</a:t>
            </a:r>
          </a:p>
          <a:p>
            <a:pPr lvl="1"/>
            <a:endParaRPr lang="es-MX" sz="1600" dirty="0"/>
          </a:p>
          <a:p>
            <a:pPr lvl="1"/>
            <a:r>
              <a:rPr lang="es-MX" sz="1600" dirty="0" smtClean="0"/>
              <a:t>Estar elaborado con rigor conceptual y metodológico.</a:t>
            </a:r>
          </a:p>
          <a:p>
            <a:pPr lvl="1"/>
            <a:endParaRPr lang="es-MX" sz="1600" dirty="0"/>
          </a:p>
          <a:p>
            <a:pPr lvl="1"/>
            <a:r>
              <a:rPr lang="es-MX" sz="1600" dirty="0" smtClean="0"/>
              <a:t>Es producido y difundido periódicamente con un calendario de actualización.</a:t>
            </a:r>
          </a:p>
          <a:p>
            <a:pPr marL="0" indent="0">
              <a:buNone/>
            </a:pPr>
            <a:endParaRPr lang="es-MX" sz="2000" dirty="0" smtClean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31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Los </a:t>
            </a:r>
            <a:r>
              <a:rPr lang="es-MX" sz="2000" dirty="0"/>
              <a:t>Indicadores Clave se elaboran a partir de la información básica que se </a:t>
            </a:r>
            <a:r>
              <a:rPr lang="es-MX" sz="2000" dirty="0" smtClean="0"/>
              <a:t>obtiene </a:t>
            </a:r>
            <a:r>
              <a:rPr lang="es-MX" sz="2000" dirty="0"/>
              <a:t>de los siguientes proyectos de información</a:t>
            </a:r>
            <a:r>
              <a:rPr lang="es-MX" sz="2000" dirty="0" smtClean="0"/>
              <a:t>:</a:t>
            </a:r>
          </a:p>
          <a:p>
            <a:endParaRPr lang="es-MX" sz="2000" dirty="0" smtClean="0"/>
          </a:p>
          <a:p>
            <a:endParaRPr lang="es-MX" sz="20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6147604"/>
              </p:ext>
            </p:extLst>
          </p:nvPr>
        </p:nvGraphicFramePr>
        <p:xfrm>
          <a:off x="539552" y="2492897"/>
          <a:ext cx="7992888" cy="32601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28265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SNIDS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SNIE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SNIGMA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SNIGSPIJ</a:t>
                      </a:r>
                      <a:endParaRPr lang="es-MX" sz="1400" dirty="0"/>
                    </a:p>
                  </a:txBody>
                  <a:tcPr anchor="ctr"/>
                </a:tc>
              </a:tr>
              <a:tr h="71164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Censo</a:t>
                      </a:r>
                      <a:r>
                        <a:rPr lang="es-MX" sz="1400" baseline="0" dirty="0" smtClean="0"/>
                        <a:t> Nacional de Población y Vivienda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Censos Nacionales Económicos y Agropecuarios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Sistema de Información Ambiental de Recursos Naturales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Censos</a:t>
                      </a:r>
                      <a:r>
                        <a:rPr lang="es-MX" sz="1400" baseline="0" dirty="0" smtClean="0"/>
                        <a:t> Nacionales</a:t>
                      </a:r>
                      <a:endParaRPr lang="es-MX" sz="1400" dirty="0"/>
                    </a:p>
                  </a:txBody>
                  <a:tcPr/>
                </a:tc>
              </a:tr>
              <a:tr h="1074099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Sistema Integrado</a:t>
                      </a:r>
                      <a:r>
                        <a:rPr lang="es-MX" sz="1400" baseline="0" dirty="0" smtClean="0"/>
                        <a:t> de Encuestas de los Hogares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Sistema Integrado de Encuestas de Unidades Económicas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Sistema Integrado de Inventarios y Encuestas sobre</a:t>
                      </a:r>
                      <a:r>
                        <a:rPr lang="es-MX" sz="1400" baseline="0" dirty="0" smtClean="0"/>
                        <a:t> Recursos Naturales y Medio Ambiente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Sistema Integrado de Encuestas Nacionales</a:t>
                      </a:r>
                      <a:endParaRPr lang="es-MX" sz="1400" dirty="0"/>
                    </a:p>
                  </a:txBody>
                  <a:tcPr/>
                </a:tc>
              </a:tr>
              <a:tr h="48051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Registros Administrativos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Registros Administrativos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Registros Administrativos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Registros  Administrativos</a:t>
                      </a:r>
                      <a:endParaRPr lang="es-MX" sz="1400" dirty="0"/>
                    </a:p>
                  </a:txBody>
                  <a:tcPr/>
                </a:tc>
              </a:tr>
              <a:tr h="547421"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Registros de </a:t>
                      </a:r>
                    </a:p>
                    <a:p>
                      <a:pPr algn="ctr"/>
                      <a:r>
                        <a:rPr lang="es-MX" sz="1400" dirty="0" smtClean="0"/>
                        <a:t>Unidades de Estado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32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Los temas en que se concentra la atención de los Subsistemas son los siguiente: </a:t>
            </a:r>
          </a:p>
          <a:p>
            <a:endParaRPr lang="es-MX" sz="2000" dirty="0" smtClean="0"/>
          </a:p>
          <a:p>
            <a:endParaRPr lang="es-MX" sz="20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7463208"/>
              </p:ext>
            </p:extLst>
          </p:nvPr>
        </p:nvGraphicFramePr>
        <p:xfrm>
          <a:off x="539552" y="2564904"/>
          <a:ext cx="7992888" cy="31879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36441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SNIDS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SNIE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SNIGMA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SNIGSPIJ</a:t>
                      </a:r>
                      <a:endParaRPr lang="es-MX" sz="1400" dirty="0"/>
                    </a:p>
                  </a:txBody>
                  <a:tcPr anchor="ctr"/>
                </a:tc>
              </a:tr>
              <a:tr h="61949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Población y dinámica demográfica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Sistema de Cuentas Nacionales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Atmósfera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Gobierno</a:t>
                      </a:r>
                      <a:endParaRPr lang="es-MX" sz="1400" dirty="0"/>
                    </a:p>
                  </a:txBody>
                  <a:tcPr/>
                </a:tc>
              </a:tr>
              <a:tr h="36441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Salud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Ciencia y tecnología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Agua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Seguridad pública</a:t>
                      </a:r>
                      <a:endParaRPr lang="es-MX" sz="1400" dirty="0"/>
                    </a:p>
                  </a:txBody>
                  <a:tcPr/>
                </a:tc>
              </a:tr>
              <a:tr h="36441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Educación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Información financiera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Suelo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Impartición de justicia</a:t>
                      </a:r>
                      <a:endParaRPr lang="es-MX" sz="1400" dirty="0"/>
                    </a:p>
                  </a:txBody>
                  <a:tcPr/>
                </a:tc>
              </a:tr>
              <a:tr h="36441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Empleo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Precios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Flora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</a:tr>
              <a:tr h="38201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Distribución del ingreso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Trabajo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Fauna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</a:tr>
              <a:tr h="36441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Pobreza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Residuos peligrosos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</a:tr>
              <a:tr h="36441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Vivienda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Residuos sólidos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33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2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Catálogo </a:t>
            </a:r>
            <a:r>
              <a:rPr lang="es-MX" sz="2000" dirty="0"/>
              <a:t>Nacional de </a:t>
            </a:r>
            <a:r>
              <a:rPr lang="es-MX" sz="2000" dirty="0" smtClean="0"/>
              <a:t>Indicadores (CNI)</a:t>
            </a:r>
          </a:p>
          <a:p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     </a:t>
            </a:r>
          </a:p>
          <a:p>
            <a:endParaRPr lang="es-MX" sz="2000" dirty="0" smtClean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1814161"/>
              </p:ext>
            </p:extLst>
          </p:nvPr>
        </p:nvGraphicFramePr>
        <p:xfrm>
          <a:off x="573088" y="2276872"/>
          <a:ext cx="7743327" cy="34563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95056"/>
                <a:gridCol w="1145574"/>
                <a:gridCol w="1302697"/>
              </a:tblGrid>
              <a:tr h="570779">
                <a:tc>
                  <a:txBody>
                    <a:bodyPr/>
                    <a:lstStyle/>
                    <a:p>
                      <a:r>
                        <a:rPr lang="es-MX" dirty="0" smtClean="0"/>
                        <a:t>Tema</a:t>
                      </a:r>
                      <a:endParaRPr lang="es-MX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Indicadores</a:t>
                      </a:r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78707">
                <a:tc>
                  <a:txBody>
                    <a:bodyPr/>
                    <a:lstStyle/>
                    <a:p>
                      <a:r>
                        <a:rPr lang="es-MX" b="1" dirty="0" smtClean="0"/>
                        <a:t>Demográfico y</a:t>
                      </a:r>
                      <a:r>
                        <a:rPr lang="es-MX" b="1" baseline="0" dirty="0" smtClean="0"/>
                        <a:t> Social</a:t>
                      </a:r>
                      <a:endParaRPr lang="es-MX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87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44%</a:t>
                      </a:r>
                      <a:endParaRPr lang="es-MX" dirty="0"/>
                    </a:p>
                  </a:txBody>
                  <a:tcPr anchor="ctr"/>
                </a:tc>
              </a:tr>
              <a:tr h="578707">
                <a:tc>
                  <a:txBody>
                    <a:bodyPr/>
                    <a:lstStyle/>
                    <a:p>
                      <a:r>
                        <a:rPr lang="es-MX" b="1" dirty="0" smtClean="0"/>
                        <a:t>Económico</a:t>
                      </a:r>
                      <a:endParaRPr lang="es-MX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63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mtClean="0"/>
                        <a:t>32%</a:t>
                      </a:r>
                      <a:endParaRPr lang="es-MX" dirty="0"/>
                    </a:p>
                  </a:txBody>
                  <a:tcPr anchor="ctr"/>
                </a:tc>
              </a:tr>
              <a:tr h="578707">
                <a:tc>
                  <a:txBody>
                    <a:bodyPr/>
                    <a:lstStyle/>
                    <a:p>
                      <a:r>
                        <a:rPr lang="es-MX" b="1" dirty="0" smtClean="0"/>
                        <a:t>Medio Ambiente</a:t>
                      </a:r>
                      <a:endParaRPr lang="es-MX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25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12%</a:t>
                      </a:r>
                      <a:endParaRPr lang="es-MX" dirty="0"/>
                    </a:p>
                  </a:txBody>
                  <a:tcPr anchor="ctr"/>
                </a:tc>
              </a:tr>
              <a:tr h="578707">
                <a:tc>
                  <a:txBody>
                    <a:bodyPr/>
                    <a:lstStyle/>
                    <a:p>
                      <a:r>
                        <a:rPr lang="es-MX" b="1" dirty="0" smtClean="0"/>
                        <a:t>Gobierno, Seguridad Pública e Impartición de Justicia</a:t>
                      </a:r>
                      <a:endParaRPr lang="es-MX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24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12%</a:t>
                      </a:r>
                      <a:endParaRPr lang="es-MX" dirty="0"/>
                    </a:p>
                  </a:txBody>
                  <a:tcPr anchor="ctr"/>
                </a:tc>
              </a:tr>
              <a:tr h="570779">
                <a:tc>
                  <a:txBody>
                    <a:bodyPr/>
                    <a:lstStyle/>
                    <a:p>
                      <a:pPr algn="r"/>
                      <a:r>
                        <a:rPr lang="es-MX" b="1" i="0" dirty="0" smtClean="0"/>
                        <a:t>Total</a:t>
                      </a:r>
                      <a:endParaRPr lang="es-MX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199</a:t>
                      </a:r>
                      <a:endParaRPr lang="es-MX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100%</a:t>
                      </a:r>
                      <a:endParaRPr lang="es-MX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34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2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360009"/>
            <a:ext cx="8229600" cy="1237964"/>
          </a:xfrm>
        </p:spPr>
        <p:txBody>
          <a:bodyPr>
            <a:normAutofit/>
          </a:bodyPr>
          <a:lstStyle/>
          <a:p>
            <a:endParaRPr lang="es-MX" sz="2000" dirty="0" smtClean="0"/>
          </a:p>
          <a:p>
            <a:r>
              <a:rPr lang="es-MX" sz="2000" dirty="0" smtClean="0"/>
              <a:t>Objetivo </a:t>
            </a:r>
            <a:r>
              <a:rPr lang="es-MX" sz="2000" dirty="0"/>
              <a:t>VII. Catálogo Nacional de Indicadores del </a:t>
            </a:r>
            <a:r>
              <a:rPr lang="es-MX" sz="2000" i="1" dirty="0"/>
              <a:t>Programa </a:t>
            </a:r>
            <a:r>
              <a:rPr lang="es-MX" sz="2000" i="1" dirty="0" smtClean="0"/>
              <a:t>Nacional </a:t>
            </a:r>
            <a:r>
              <a:rPr lang="es-MX" sz="2000" i="1" dirty="0"/>
              <a:t>de Estadística y Geografía 2013-2018 </a:t>
            </a:r>
            <a:endParaRPr lang="es-MX" sz="2000" i="1" dirty="0" smtClean="0"/>
          </a:p>
          <a:p>
            <a:endParaRPr lang="es-MX" sz="2000" i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323528" y="1566192"/>
            <a:ext cx="8496944" cy="3957240"/>
            <a:chOff x="323528" y="1566192"/>
            <a:chExt cx="8496944" cy="395724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7460" t="43107" r="30016" b="33268"/>
            <a:stretch>
              <a:fillRect/>
            </a:stretch>
          </p:blipFill>
          <p:spPr bwMode="auto">
            <a:xfrm>
              <a:off x="323528" y="2502296"/>
              <a:ext cx="8496944" cy="302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8641" t="16699" r="28835" b="75918"/>
            <a:stretch>
              <a:fillRect/>
            </a:stretch>
          </p:blipFill>
          <p:spPr bwMode="auto">
            <a:xfrm>
              <a:off x="323528" y="1566192"/>
              <a:ext cx="8496944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35</a:t>
            </a:fld>
            <a:endParaRPr lang="es-MX" dirty="0"/>
          </a:p>
        </p:txBody>
      </p:sp>
      <p:pic>
        <p:nvPicPr>
          <p:cNvPr id="8" name="7 Imagen" descr="logo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9" name="8 Imagen" descr="logo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10" name="9 Imagen" descr="orf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05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641" t="16699" r="28835" b="75918"/>
          <a:stretch>
            <a:fillRect/>
          </a:stretch>
        </p:blipFill>
        <p:spPr bwMode="auto">
          <a:xfrm>
            <a:off x="323528" y="1556792"/>
            <a:ext cx="842493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66163" r="30016" b="10212"/>
          <a:stretch>
            <a:fillRect/>
          </a:stretch>
        </p:blipFill>
        <p:spPr bwMode="auto">
          <a:xfrm>
            <a:off x="322588" y="2492895"/>
            <a:ext cx="8429436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4 Marcador de contenido"/>
          <p:cNvSpPr>
            <a:spLocks noGrp="1"/>
          </p:cNvSpPr>
          <p:nvPr>
            <p:ph idx="1"/>
          </p:nvPr>
        </p:nvSpPr>
        <p:spPr>
          <a:xfrm>
            <a:off x="457200" y="273644"/>
            <a:ext cx="8229600" cy="1469305"/>
          </a:xfrm>
        </p:spPr>
        <p:txBody>
          <a:bodyPr>
            <a:normAutofit/>
          </a:bodyPr>
          <a:lstStyle/>
          <a:p>
            <a:endParaRPr lang="es-MX" sz="2000" dirty="0" smtClean="0"/>
          </a:p>
          <a:p>
            <a:r>
              <a:rPr lang="es-MX" sz="2000" dirty="0" smtClean="0"/>
              <a:t>Objetivo </a:t>
            </a:r>
            <a:r>
              <a:rPr lang="es-MX" sz="2000" dirty="0"/>
              <a:t>VII. Catálogo Nacional de Indicadores del </a:t>
            </a:r>
            <a:r>
              <a:rPr lang="es-MX" sz="2000" i="1" dirty="0"/>
              <a:t>Programa </a:t>
            </a:r>
            <a:r>
              <a:rPr lang="es-MX" sz="2000" i="1" dirty="0" smtClean="0"/>
              <a:t>Nacional </a:t>
            </a:r>
            <a:r>
              <a:rPr lang="es-MX" sz="2000" i="1" dirty="0"/>
              <a:t>de Estadística y Geografía 2013-2018 </a:t>
            </a:r>
            <a:endParaRPr lang="es-MX" sz="2000" i="1" dirty="0" smtClean="0"/>
          </a:p>
          <a:p>
            <a:endParaRPr lang="es-MX" sz="2000" i="1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-38500"/>
            <a:ext cx="8229600" cy="932128"/>
          </a:xfrm>
        </p:spPr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36</a:t>
            </a:fld>
            <a:endParaRPr lang="es-MX" dirty="0"/>
          </a:p>
        </p:txBody>
      </p:sp>
      <p:pic>
        <p:nvPicPr>
          <p:cNvPr id="8" name="7 Imagen" descr="logo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9" name="8 Imagen" descr="logo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10" name="9 Imagen" descr="orf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4186808" cy="3600401"/>
          </a:xfrm>
        </p:spPr>
        <p:txBody>
          <a:bodyPr>
            <a:normAutofit/>
          </a:bodyPr>
          <a:lstStyle/>
          <a:p>
            <a:r>
              <a:rPr lang="es-MX" sz="1600" dirty="0" smtClean="0"/>
              <a:t>Las secciones de acceso a los </a:t>
            </a:r>
            <a:r>
              <a:rPr lang="es-MX" sz="1600" b="1" dirty="0" smtClean="0"/>
              <a:t>Microdatos, </a:t>
            </a:r>
            <a:r>
              <a:rPr lang="es-MX" sz="1600" dirty="0" smtClean="0"/>
              <a:t>la </a:t>
            </a:r>
            <a:r>
              <a:rPr lang="es-MX" sz="1600" b="1" dirty="0" smtClean="0"/>
              <a:t>Red Nacional de Metadatos</a:t>
            </a:r>
            <a:r>
              <a:rPr lang="es-MX" sz="1600" dirty="0" smtClean="0"/>
              <a:t> y el </a:t>
            </a:r>
            <a:r>
              <a:rPr lang="es-MX" sz="1600" b="1" dirty="0" smtClean="0"/>
              <a:t>Laboratorio de Análisis de Datos </a:t>
            </a:r>
            <a:r>
              <a:rPr lang="es-MX" sz="1600" dirty="0" smtClean="0"/>
              <a:t>en el Portal del INEGI.</a:t>
            </a:r>
          </a:p>
          <a:p>
            <a:endParaRPr lang="es-MX" sz="1600" b="1" dirty="0"/>
          </a:p>
          <a:p>
            <a:r>
              <a:rPr lang="es-MX" sz="1600" dirty="0" smtClean="0"/>
              <a:t>La incorporación a la </a:t>
            </a:r>
            <a:r>
              <a:rPr lang="es-MX" sz="1600" b="1" dirty="0" smtClean="0"/>
              <a:t>Iniciativa de Documentación de Datos (Data Documentation </a:t>
            </a:r>
            <a:r>
              <a:rPr lang="es-MX" sz="1600" b="1" dirty="0" err="1" smtClean="0"/>
              <a:t>Initiative</a:t>
            </a:r>
            <a:r>
              <a:rPr lang="es-MX" sz="1600" b="1" dirty="0" smtClean="0"/>
              <a:t>)</a:t>
            </a:r>
            <a:r>
              <a:rPr lang="es-MX" sz="1600" dirty="0" smtClean="0"/>
              <a:t> del Banco Mundial orientada a establecer un estándar internacional para documentar proyectos estadísticos.</a:t>
            </a:r>
          </a:p>
          <a:p>
            <a:endParaRPr lang="es-MX" sz="1600" dirty="0"/>
          </a:p>
          <a:p>
            <a:endParaRPr lang="es-MX" sz="1600" dirty="0" smtClean="0"/>
          </a:p>
          <a:p>
            <a:endParaRPr lang="es-MX" sz="1600" dirty="0"/>
          </a:p>
          <a:p>
            <a:endParaRPr lang="es-MX" b="1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0" y="2249871"/>
            <a:ext cx="4229751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 smtClean="0"/>
              <a:t>Datos Abiertos</a:t>
            </a:r>
            <a:r>
              <a:rPr lang="es-MX" sz="1600" dirty="0" smtClean="0"/>
              <a:t>, cuyo objetivo es que los  datos generados y administrados por las Unidades del Estado se pongan a la disposición del público con los siguientes atributos:</a:t>
            </a:r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Font typeface="Arial" pitchFamily="34" charset="0"/>
              <a:buNone/>
            </a:pPr>
            <a:r>
              <a:rPr lang="es-MX" sz="1600" dirty="0" smtClean="0"/>
              <a:t>      - Públicos                            - Gratuitos</a:t>
            </a:r>
          </a:p>
          <a:p>
            <a:pPr marL="0" indent="0">
              <a:buFont typeface="Arial" pitchFamily="34" charset="0"/>
              <a:buNone/>
            </a:pPr>
            <a:r>
              <a:rPr lang="es-MX" sz="1600" dirty="0"/>
              <a:t> </a:t>
            </a:r>
            <a:r>
              <a:rPr lang="es-MX" sz="1600" dirty="0" smtClean="0"/>
              <a:t>     - No discriminatorios           - De libre uso </a:t>
            </a:r>
          </a:p>
          <a:p>
            <a:pPr marL="0" indent="0">
              <a:buFont typeface="Arial" pitchFamily="34" charset="0"/>
              <a:buNone/>
            </a:pPr>
            <a:r>
              <a:rPr lang="es-MX" sz="1600" dirty="0"/>
              <a:t> </a:t>
            </a:r>
            <a:r>
              <a:rPr lang="es-MX" sz="1600" dirty="0" smtClean="0"/>
              <a:t>     - En formatos abiertos         - Primarios</a:t>
            </a:r>
          </a:p>
          <a:p>
            <a:pPr marL="0" indent="0">
              <a:buFont typeface="Arial" pitchFamily="34" charset="0"/>
              <a:buNone/>
            </a:pPr>
            <a:r>
              <a:rPr lang="es-MX" sz="1600" dirty="0"/>
              <a:t> </a:t>
            </a:r>
            <a:r>
              <a:rPr lang="es-MX" sz="1600" dirty="0" smtClean="0"/>
              <a:t>     - Integrales                          - Oportunos</a:t>
            </a:r>
          </a:p>
          <a:p>
            <a:pPr marL="0" indent="0">
              <a:buFont typeface="Arial" pitchFamily="34" charset="0"/>
              <a:buNone/>
            </a:pPr>
            <a:r>
              <a:rPr lang="es-MX" sz="1600" dirty="0" smtClean="0"/>
              <a:t>      - Permanentes y, </a:t>
            </a:r>
          </a:p>
          <a:p>
            <a:pPr marL="0" indent="0">
              <a:buFont typeface="Arial" pitchFamily="34" charset="0"/>
              <a:buNone/>
            </a:pPr>
            <a:r>
              <a:rPr lang="es-MX" sz="1600" dirty="0"/>
              <a:t> </a:t>
            </a:r>
            <a:r>
              <a:rPr lang="es-MX" sz="1600" dirty="0" smtClean="0"/>
              <a:t>     - Legibles por máquinas            </a:t>
            </a:r>
            <a:endParaRPr lang="es-MX" sz="1600" b="1" dirty="0" smtClean="0"/>
          </a:p>
          <a:p>
            <a:endParaRPr lang="es-MX" sz="1600" b="1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952235" y="1268760"/>
            <a:ext cx="7462056" cy="972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 smtClean="0"/>
              <a:t>Tres </a:t>
            </a:r>
            <a:r>
              <a:rPr lang="es-MX" sz="1600" dirty="0" smtClean="0"/>
              <a:t>elementos adicionales con que cuenta el SNIEG asociados a la Transparencia, acceso a la información y la protección de datos personales son:</a:t>
            </a:r>
          </a:p>
          <a:p>
            <a:endParaRPr lang="es-MX" b="1" dirty="0" smtClean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37</a:t>
            </a:fld>
            <a:endParaRPr lang="es-MX" dirty="0"/>
          </a:p>
        </p:txBody>
      </p:sp>
      <p:pic>
        <p:nvPicPr>
          <p:cNvPr id="7" name="6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8" name="7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9" name="8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8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>
                <a:solidFill>
                  <a:srgbClr val="C00000"/>
                </a:solidFill>
              </a:rPr>
              <a:t>III. El Sistema Nacional y el SNIEG</a:t>
            </a:r>
            <a:endParaRPr lang="es-MX" sz="2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38</a:t>
            </a:fld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0" y="1031815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700" dirty="0" smtClean="0"/>
              <a:t>Finalmente y a efecto de empezar a prepararnos para atender lo que se nos indique en la Ley Reglamentaria de la </a:t>
            </a:r>
            <a:r>
              <a:rPr lang="es-MX" sz="1700" b="1" dirty="0"/>
              <a:t>Ley General de Transparencia y Acceso a la Información </a:t>
            </a:r>
            <a:r>
              <a:rPr lang="es-MX" sz="1700" b="1" dirty="0" smtClean="0"/>
              <a:t>Pública, </a:t>
            </a:r>
            <a:r>
              <a:rPr lang="es-MX" sz="1700" dirty="0" smtClean="0"/>
              <a:t>el INEGI</a:t>
            </a:r>
            <a:r>
              <a:rPr lang="es-MX" sz="1700" b="1" dirty="0" smtClean="0"/>
              <a:t> </a:t>
            </a:r>
            <a:r>
              <a:rPr lang="es-MX" sz="1700" dirty="0" smtClean="0"/>
              <a:t>pone a su consideración talleres para compartir con todos los sujetos obligados tales como:</a:t>
            </a:r>
          </a:p>
          <a:p>
            <a:endParaRPr lang="es-MX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b="1" dirty="0" smtClean="0"/>
              <a:t>Modelo de Calidad de Datos de la Información. Objetivo:  </a:t>
            </a:r>
            <a:r>
              <a:rPr lang="es-ES" sz="1700" dirty="0"/>
              <a:t>Dar las herramientas para crear y mantener datos precisos y concisos </a:t>
            </a:r>
            <a:r>
              <a:rPr lang="es-ES" sz="1700" dirty="0" smtClean="0"/>
              <a:t>en las bases de datos que </a:t>
            </a:r>
            <a:r>
              <a:rPr lang="es-ES" sz="1700" dirty="0"/>
              <a:t>permitan </a:t>
            </a:r>
            <a:r>
              <a:rPr lang="es-ES" sz="1700" dirty="0" smtClean="0"/>
              <a:t>generar </a:t>
            </a:r>
            <a:r>
              <a:rPr lang="es-ES" sz="1700" dirty="0"/>
              <a:t>información </a:t>
            </a:r>
            <a:r>
              <a:rPr lang="es-ES" sz="1700" dirty="0" smtClean="0"/>
              <a:t>confiable </a:t>
            </a:r>
            <a:r>
              <a:rPr lang="es-ES" sz="1700" dirty="0"/>
              <a:t>que se </a:t>
            </a:r>
            <a:r>
              <a:rPr lang="es-ES" sz="1700" dirty="0" smtClean="0"/>
              <a:t>adapte </a:t>
            </a:r>
            <a:r>
              <a:rPr lang="es-ES" sz="1700" dirty="0"/>
              <a:t>a los propósitos </a:t>
            </a:r>
            <a:r>
              <a:rPr lang="es-ES" sz="1700" dirty="0" smtClean="0"/>
              <a:t>que se definan negocio </a:t>
            </a:r>
            <a:r>
              <a:rPr lang="es-ES" sz="1700" dirty="0"/>
              <a:t>sin importar de donde, cuando y como ingresen los datos a la organización</a:t>
            </a:r>
            <a:r>
              <a:rPr lang="es-ES" sz="1700" dirty="0" smtClean="0"/>
              <a:t>.</a:t>
            </a:r>
            <a:endParaRPr lang="es-MX" sz="17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b="1" dirty="0" smtClean="0"/>
              <a:t>Norma Técnica para la Elaboración de </a:t>
            </a:r>
            <a:r>
              <a:rPr lang="es-MX" sz="1700" b="1" dirty="0" smtClean="0"/>
              <a:t>Metadatos. </a:t>
            </a:r>
            <a:r>
              <a:rPr lang="es-ES" sz="1700" dirty="0" smtClean="0"/>
              <a:t> </a:t>
            </a:r>
            <a:r>
              <a:rPr lang="es-ES" sz="1700" b="1" dirty="0" smtClean="0"/>
              <a:t>Objetivo:</a:t>
            </a:r>
            <a:r>
              <a:rPr lang="es-ES" sz="1700" dirty="0" smtClean="0"/>
              <a:t>  Regular </a:t>
            </a:r>
            <a:r>
              <a:rPr lang="es-ES" sz="1700" dirty="0"/>
              <a:t>la documentación de los datos de las Unidades Productoras de Información en el país y </a:t>
            </a:r>
            <a:r>
              <a:rPr lang="es-ES" sz="1700" dirty="0" smtClean="0"/>
              <a:t>contribuir </a:t>
            </a:r>
            <a:r>
              <a:rPr lang="es-ES" sz="1700" dirty="0"/>
              <a:t>al desarrollo del Sistema Nacional de Información Estadística y Geográfica (SNIEG).</a:t>
            </a:r>
            <a:endParaRPr lang="es-MX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700" b="1" dirty="0" smtClean="0"/>
              <a:t>Norma Técnica Sobre Domicilios </a:t>
            </a:r>
            <a:r>
              <a:rPr lang="es-MX" sz="1700" b="1" dirty="0" smtClean="0"/>
              <a:t>Geográficos. </a:t>
            </a:r>
            <a:r>
              <a:rPr lang="es-MX" sz="1700" b="1" dirty="0" smtClean="0"/>
              <a:t>Objetivo: </a:t>
            </a:r>
            <a:r>
              <a:rPr lang="es-ES" sz="1700" dirty="0" smtClean="0"/>
              <a:t>Establecer </a:t>
            </a:r>
            <a:r>
              <a:rPr lang="es-ES" sz="1700" dirty="0"/>
              <a:t>las especificaciones que permitirán a los usuarios de datos e información </a:t>
            </a:r>
            <a:r>
              <a:rPr lang="es-ES" sz="1700" dirty="0" smtClean="0"/>
              <a:t>geográfica y a Unidades </a:t>
            </a:r>
            <a:r>
              <a:rPr lang="es-ES" sz="1700" dirty="0"/>
              <a:t>de Estado, </a:t>
            </a:r>
            <a:r>
              <a:rPr lang="es-ES" sz="1700" dirty="0" smtClean="0"/>
              <a:t>el </a:t>
            </a:r>
            <a:r>
              <a:rPr lang="es-ES" sz="1700" dirty="0"/>
              <a:t>generar e intercambiar datos e información geográfica, </a:t>
            </a:r>
            <a:r>
              <a:rPr lang="es-ES" sz="1700" dirty="0" smtClean="0"/>
              <a:t>que muestren </a:t>
            </a:r>
            <a:r>
              <a:rPr lang="es-ES" sz="1700" dirty="0"/>
              <a:t>consistencia, compatibilidad y comparación en sus procesos, como resultado de la estandarización </a:t>
            </a:r>
            <a:r>
              <a:rPr lang="es-ES" sz="1700" dirty="0" smtClean="0"/>
              <a:t>de la información.</a:t>
            </a:r>
            <a:endParaRPr lang="es-MX" sz="1700" b="1" dirty="0"/>
          </a:p>
        </p:txBody>
      </p:sp>
      <p:pic>
        <p:nvPicPr>
          <p:cNvPr id="5" name="4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6" name="5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7" name="6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0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 smtClean="0">
                <a:solidFill>
                  <a:srgbClr val="C00000"/>
                </a:solidFill>
              </a:rPr>
              <a:t>IV. Consideraciones Finales</a:t>
            </a:r>
            <a:endParaRPr lang="es-MX" sz="2200" b="1" dirty="0">
              <a:solidFill>
                <a:srgbClr val="C0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000" dirty="0" smtClean="0"/>
              <a:t>Dentro del </a:t>
            </a:r>
            <a:r>
              <a:rPr lang="es-MX" sz="2000" b="1" dirty="0" smtClean="0"/>
              <a:t>Sistema Nacional de Transparencia</a:t>
            </a:r>
            <a:r>
              <a:rPr lang="es-MX" sz="2000" dirty="0" smtClean="0"/>
              <a:t>,</a:t>
            </a:r>
            <a:r>
              <a:rPr lang="es-MX" sz="2000" b="1" dirty="0" smtClean="0"/>
              <a:t> </a:t>
            </a:r>
            <a:r>
              <a:rPr lang="es-MX" sz="2000" b="1" dirty="0"/>
              <a:t>Acceso a la Información y Protección de Datos</a:t>
            </a:r>
            <a:r>
              <a:rPr lang="es-MX" sz="2000" dirty="0" smtClean="0"/>
              <a:t> el INEGI tiene un doble compromiso: como sujeto obligado y como integrante del Sistema Nacional. </a:t>
            </a:r>
          </a:p>
          <a:p>
            <a:endParaRPr lang="es-MX" sz="2000" dirty="0"/>
          </a:p>
          <a:p>
            <a:r>
              <a:rPr lang="es-MX" sz="2000" dirty="0" smtClean="0"/>
              <a:t>Afortunadamente su experiencia como Unidad Coordinadora del SNIEG y como generador y difusor por más de treinta años de información de interés público, lo coloca en una situación particularmente interesante para poder contribuir a la puesta en marcha del Sistema Nacional y su posterior consolidación.</a:t>
            </a:r>
          </a:p>
          <a:p>
            <a:endParaRPr lang="es-MX" sz="2000" dirty="0"/>
          </a:p>
          <a:p>
            <a:r>
              <a:rPr lang="es-MX" sz="2000" dirty="0" smtClean="0"/>
              <a:t>Tengan la seguridad de que el INEGI aportará en todo momento su mejor esfuerzo para hacer del Sistema Nacional un baluarte de la democracia y el buen gobierno. </a:t>
            </a:r>
          </a:p>
          <a:p>
            <a:endParaRPr lang="es-MX" sz="20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39</a:t>
            </a:fld>
            <a:endParaRPr lang="es-MX" dirty="0"/>
          </a:p>
        </p:txBody>
      </p:sp>
      <p:pic>
        <p:nvPicPr>
          <p:cNvPr id="6" name="5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7" name="6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8" name="7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1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30313" cy="11461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4345" y="2264063"/>
            <a:ext cx="7535309" cy="2877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069489" y="1508591"/>
            <a:ext cx="4734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/>
              <a:t>En materia de Transparencia el INEGI se rige por </a:t>
            </a:r>
          </a:p>
          <a:p>
            <a:pPr algn="ctr"/>
            <a:r>
              <a:rPr lang="es-MX" dirty="0"/>
              <a:t>dos Leyes fundamentales: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7" name="6 Imagen" descr="logo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8" name="7 Imagen" descr="logo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11" name="10 Imagen" descr="orf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9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135" y="50605"/>
            <a:ext cx="8230313" cy="11461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9572" y="1417638"/>
            <a:ext cx="7704856" cy="438785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5</a:t>
            </a:fld>
            <a:endParaRPr lang="es-MX" dirty="0"/>
          </a:p>
        </p:txBody>
      </p:sp>
      <p:pic>
        <p:nvPicPr>
          <p:cNvPr id="7" name="6 Imagen" descr="logo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8" name="7 Imagen" descr="logo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9" name="8 Imagen" descr="orf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5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783" y="238792"/>
            <a:ext cx="7492633" cy="13900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2152" y="1965333"/>
            <a:ext cx="7559695" cy="3475021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7" name="6 Imagen" descr="logo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8" name="7 Imagen" descr="logo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9" name="8 Imagen" descr="orf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05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 smtClean="0">
                <a:solidFill>
                  <a:srgbClr val="C00000"/>
                </a:solidFill>
              </a:rPr>
              <a:t>II. El Sistema Nacional de Transparencia, </a:t>
            </a:r>
            <a:br>
              <a:rPr lang="es-MX" sz="2200" b="1" dirty="0" smtClean="0">
                <a:solidFill>
                  <a:srgbClr val="C00000"/>
                </a:solidFill>
              </a:rPr>
            </a:br>
            <a:r>
              <a:rPr lang="es-MX" sz="2200" b="1" dirty="0" smtClean="0">
                <a:solidFill>
                  <a:srgbClr val="C00000"/>
                </a:solidFill>
              </a:rPr>
              <a:t>Acceso a la Información y Protección de Datos</a:t>
            </a:r>
            <a:endParaRPr lang="es-MX" sz="2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205064"/>
          </a:xfrm>
        </p:spPr>
        <p:txBody>
          <a:bodyPr>
            <a:noAutofit/>
          </a:bodyPr>
          <a:lstStyle/>
          <a:p>
            <a:pPr algn="just"/>
            <a:r>
              <a:rPr lang="es-MX" sz="1550" dirty="0"/>
              <a:t>La relevancia de este Sistema Nacional puede apreciarse de varias </a:t>
            </a:r>
            <a:r>
              <a:rPr lang="es-MX" sz="1550" dirty="0" smtClean="0"/>
              <a:t>maneras:</a:t>
            </a:r>
          </a:p>
          <a:p>
            <a:pPr algn="just"/>
            <a:endParaRPr lang="es-MX" sz="800" dirty="0"/>
          </a:p>
          <a:p>
            <a:pPr algn="just">
              <a:buFont typeface="+mj-lt"/>
              <a:buAutoNum type="arabicPeriod"/>
            </a:pPr>
            <a:r>
              <a:rPr lang="es-MX" sz="1550" dirty="0" smtClean="0"/>
              <a:t>El </a:t>
            </a:r>
            <a:r>
              <a:rPr lang="es-MX" sz="1550" b="1" dirty="0" smtClean="0"/>
              <a:t>Sistema Nacional </a:t>
            </a:r>
            <a:r>
              <a:rPr lang="es-MX" sz="1550" dirty="0" smtClean="0"/>
              <a:t> es elemento clave para afianzar la </a:t>
            </a:r>
            <a:r>
              <a:rPr lang="es-MX" sz="1550" i="1" dirty="0" smtClean="0"/>
              <a:t>institucionalización </a:t>
            </a:r>
            <a:r>
              <a:rPr lang="es-MX" sz="1550" dirty="0" smtClean="0"/>
              <a:t>de la política de transparencia, de acceso a la información y la protección de datos. </a:t>
            </a:r>
            <a:endParaRPr lang="es-MX" sz="1550" dirty="0"/>
          </a:p>
          <a:p>
            <a:pPr algn="just">
              <a:buFont typeface="+mj-lt"/>
              <a:buAutoNum type="arabicPeriod"/>
            </a:pPr>
            <a:endParaRPr lang="es-MX" sz="800" dirty="0" smtClean="0"/>
          </a:p>
          <a:p>
            <a:pPr algn="just">
              <a:buFont typeface="+mj-lt"/>
              <a:buAutoNum type="arabicPeriod"/>
            </a:pPr>
            <a:r>
              <a:rPr lang="es-MX" sz="1550" dirty="0" smtClean="0"/>
              <a:t>El </a:t>
            </a:r>
            <a:r>
              <a:rPr lang="es-MX" sz="1550" b="1" dirty="0" smtClean="0"/>
              <a:t>Sistema Nacional </a:t>
            </a:r>
            <a:r>
              <a:rPr lang="es-MX" sz="1550" dirty="0" smtClean="0"/>
              <a:t>puede también ser el principal promotor del cambio en la cultura organizativa de las Unidades de Estado – en todos los ámbitos y esferas- en tanto fomentará en un sentido general la instauración de gobiernos abiertos, la rendición de cuentas, y la transparencia proactiva.</a:t>
            </a:r>
          </a:p>
          <a:p>
            <a:pPr algn="just">
              <a:buFont typeface="+mj-lt"/>
              <a:buAutoNum type="arabicPeriod"/>
            </a:pPr>
            <a:endParaRPr lang="es-MX" sz="800" dirty="0" smtClean="0"/>
          </a:p>
          <a:p>
            <a:pPr algn="just">
              <a:buFont typeface="+mj-lt"/>
              <a:buAutoNum type="arabicPeriod"/>
            </a:pPr>
            <a:r>
              <a:rPr lang="es-MX" sz="1550" dirty="0" smtClean="0"/>
              <a:t>El </a:t>
            </a:r>
            <a:r>
              <a:rPr lang="es-MX" sz="1550" b="1" dirty="0"/>
              <a:t>Sistema Nacional </a:t>
            </a:r>
            <a:r>
              <a:rPr lang="es-MX" sz="1550" dirty="0"/>
              <a:t>tiene una ventaja institucional para impulsar que las políticas nacionales de transparencia, acceso a la información y protección de datos tengan realmente un alcance nacional  y sea, por añadidura, un elemento de cohesión </a:t>
            </a:r>
            <a:r>
              <a:rPr lang="es-MX" sz="1550" dirty="0" smtClean="0"/>
              <a:t>federalista.</a:t>
            </a:r>
          </a:p>
          <a:p>
            <a:pPr algn="just">
              <a:buFont typeface="+mj-lt"/>
              <a:buAutoNum type="arabicPeriod"/>
            </a:pPr>
            <a:endParaRPr lang="es-MX" sz="800" dirty="0"/>
          </a:p>
          <a:p>
            <a:pPr algn="just">
              <a:buFont typeface="+mj-lt"/>
              <a:buAutoNum type="arabicPeriod"/>
            </a:pPr>
            <a:r>
              <a:rPr lang="es-MX" sz="1550" dirty="0" smtClean="0"/>
              <a:t>El </a:t>
            </a:r>
            <a:r>
              <a:rPr lang="es-MX" sz="1550" b="1" dirty="0"/>
              <a:t>Sistema Nacional </a:t>
            </a:r>
            <a:r>
              <a:rPr lang="es-MX" sz="1550" dirty="0"/>
              <a:t>cuenta con las condiciones y herramientas para impulsar que    estas políticas permeen las relaciones entre los ciudadanos y el estado en todas las regiones del país y para el quehacer de todos los entes públicos, o dicho de otra manera, de todos los sujetos obligados y todos los órganos garantes. </a:t>
            </a:r>
          </a:p>
          <a:p>
            <a:pPr algn="just">
              <a:buFont typeface="+mj-lt"/>
              <a:buAutoNum type="arabicPeriod"/>
            </a:pPr>
            <a:endParaRPr lang="es-MX" sz="17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5" name="4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6" name="5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7" name="6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7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 smtClean="0">
                <a:solidFill>
                  <a:srgbClr val="C00000"/>
                </a:solidFill>
              </a:rPr>
              <a:t>II. El Sistema Nacional de Transparencia, </a:t>
            </a:r>
            <a:br>
              <a:rPr lang="es-MX" sz="2200" b="1" dirty="0" smtClean="0">
                <a:solidFill>
                  <a:srgbClr val="C00000"/>
                </a:solidFill>
              </a:rPr>
            </a:br>
            <a:r>
              <a:rPr lang="es-MX" sz="2200" b="1" dirty="0" smtClean="0">
                <a:solidFill>
                  <a:srgbClr val="C00000"/>
                </a:solidFill>
              </a:rPr>
              <a:t>Acceso a la Información y Protección de Datos</a:t>
            </a:r>
            <a:endParaRPr lang="es-MX" sz="2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sz="2000" dirty="0" smtClean="0"/>
          </a:p>
          <a:p>
            <a:pPr algn="just"/>
            <a:r>
              <a:rPr lang="es-MX" sz="1600" dirty="0" smtClean="0"/>
              <a:t>El </a:t>
            </a:r>
            <a:r>
              <a:rPr lang="es-MX" sz="1600" b="1" dirty="0"/>
              <a:t>Sistema Nacional de Transparencia, Acceso a la Información y Protección de Datos </a:t>
            </a:r>
            <a:r>
              <a:rPr lang="es-MX" sz="1600" dirty="0"/>
              <a:t>(Sistema Nacional</a:t>
            </a:r>
            <a:r>
              <a:rPr lang="es-MX" sz="1600" dirty="0" smtClean="0"/>
              <a:t>) tiene ciertas similitudes y algunas diferencias con el </a:t>
            </a:r>
            <a:r>
              <a:rPr lang="es-MX" sz="1600" b="1" dirty="0" smtClean="0"/>
              <a:t>SNIEG</a:t>
            </a:r>
            <a:r>
              <a:rPr lang="es-MX" sz="1600" dirty="0" smtClean="0"/>
              <a:t>, algo de ello veremos mas adelante, pero lo que conviene anticipar es que ambos Sistemas proporcionan a sus </a:t>
            </a:r>
            <a:r>
              <a:rPr lang="es-MX" sz="1600" dirty="0"/>
              <a:t> respectivas </a:t>
            </a:r>
            <a:r>
              <a:rPr lang="es-MX" sz="1600" dirty="0" smtClean="0"/>
              <a:t>Leyes, el espacio idóneo para el diseño, conducción y evaluación de políticas públicas con alcance nacional.  </a:t>
            </a:r>
            <a:endParaRPr lang="es-MX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5" name="4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6" name="5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7" name="6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6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200" b="1" dirty="0" smtClean="0">
                <a:solidFill>
                  <a:srgbClr val="C00000"/>
                </a:solidFill>
              </a:rPr>
              <a:t>III</a:t>
            </a:r>
            <a:r>
              <a:rPr lang="es-MX" sz="2200" b="1" dirty="0">
                <a:solidFill>
                  <a:srgbClr val="C00000"/>
                </a:solidFill>
              </a:rPr>
              <a:t>. El Sistema Nacional </a:t>
            </a:r>
            <a:r>
              <a:rPr lang="es-MX" sz="2200" b="1" dirty="0" smtClean="0">
                <a:solidFill>
                  <a:srgbClr val="C00000"/>
                </a:solidFill>
              </a:rPr>
              <a:t>y el SNIEG</a:t>
            </a:r>
            <a:endParaRPr lang="es-MX" sz="22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sz="1700" dirty="0" smtClean="0"/>
              <a:t>El </a:t>
            </a:r>
            <a:r>
              <a:rPr lang="es-MX" sz="1700" b="1" dirty="0" smtClean="0"/>
              <a:t>Sistema Nacional </a:t>
            </a:r>
            <a:r>
              <a:rPr lang="es-MX" sz="1700" dirty="0" smtClean="0"/>
              <a:t>presenta ciertos puntos de convergencia con el SNIEG. </a:t>
            </a:r>
          </a:p>
          <a:p>
            <a:endParaRPr lang="es-MX" sz="1700" dirty="0"/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s-MX" sz="1700" dirty="0" smtClean="0"/>
              <a:t>En el núcleo de su trabajo está la información entendida, en ambos casos, como </a:t>
            </a:r>
            <a:r>
              <a:rPr lang="es-MX" sz="1700" b="1" dirty="0" smtClean="0"/>
              <a:t>un bien público</a:t>
            </a:r>
            <a:r>
              <a:rPr lang="es-MX" sz="1700" dirty="0" smtClean="0"/>
              <a:t>.</a:t>
            </a:r>
          </a:p>
          <a:p>
            <a:pPr marL="685800" lvl="1">
              <a:buFont typeface="Wingdings" panose="05000000000000000000" pitchFamily="2" charset="2"/>
              <a:buChar char="ü"/>
            </a:pPr>
            <a:endParaRPr lang="es-MX" sz="1700" dirty="0"/>
          </a:p>
          <a:p>
            <a:pPr marL="685800" lvl="1" algn="just">
              <a:buFont typeface="Wingdings" panose="05000000000000000000" pitchFamily="2" charset="2"/>
              <a:buChar char="ü"/>
            </a:pPr>
            <a:r>
              <a:rPr lang="es-MX" sz="1700" dirty="0" smtClean="0"/>
              <a:t>Ambos Sistemas son </a:t>
            </a:r>
            <a:r>
              <a:rPr lang="es-MX" sz="1700" b="1" dirty="0" smtClean="0"/>
              <a:t>instancias colegiadas </a:t>
            </a:r>
            <a:r>
              <a:rPr lang="es-MX" sz="1700" dirty="0" smtClean="0"/>
              <a:t>en que participan diversas Unidades del Estado.</a:t>
            </a:r>
          </a:p>
          <a:p>
            <a:pPr marL="685800" lvl="1">
              <a:buFont typeface="Wingdings" panose="05000000000000000000" pitchFamily="2" charset="2"/>
              <a:buChar char="ü"/>
            </a:pPr>
            <a:endParaRPr lang="es-MX" sz="1700" dirty="0" smtClean="0"/>
          </a:p>
          <a:p>
            <a:pPr marL="685800" lvl="1" algn="just">
              <a:buFont typeface="Wingdings" panose="05000000000000000000" pitchFamily="2" charset="2"/>
              <a:buChar char="ü"/>
            </a:pPr>
            <a:r>
              <a:rPr lang="es-MX" sz="1700" dirty="0" smtClean="0"/>
              <a:t>Ambos Sistemas son </a:t>
            </a:r>
            <a:r>
              <a:rPr lang="es-MX" sz="1700" b="1" dirty="0" smtClean="0"/>
              <a:t>espacios institucionales </a:t>
            </a:r>
            <a:r>
              <a:rPr lang="es-MX" sz="1700" dirty="0" smtClean="0"/>
              <a:t>para garantizar dos aspectos esenciales para su buen desempeño</a:t>
            </a:r>
            <a:r>
              <a:rPr lang="es-MX" sz="1700" dirty="0"/>
              <a:t> </a:t>
            </a:r>
            <a:r>
              <a:rPr lang="es-MX" sz="1700" dirty="0" smtClean="0"/>
              <a:t>en el corto plazo y su desarrollo a mediano y largo plazo:</a:t>
            </a:r>
          </a:p>
          <a:p>
            <a:pPr marL="400050" lvl="1" indent="0">
              <a:buNone/>
            </a:pPr>
            <a:r>
              <a:rPr lang="es-MX" sz="1700" dirty="0"/>
              <a:t> </a:t>
            </a:r>
            <a:r>
              <a:rPr lang="es-MX" sz="1700" dirty="0" smtClean="0"/>
              <a:t>    </a:t>
            </a:r>
          </a:p>
          <a:p>
            <a:pPr marL="400050" lvl="1" indent="0">
              <a:buNone/>
            </a:pPr>
            <a:r>
              <a:rPr lang="es-MX" sz="1700" dirty="0"/>
              <a:t> </a:t>
            </a:r>
            <a:r>
              <a:rPr lang="es-MX" sz="1700" dirty="0" smtClean="0"/>
              <a:t>    a) La Coordinación de las políticas y acciones relativas a las materias de cada   </a:t>
            </a:r>
          </a:p>
          <a:p>
            <a:pPr marL="400050" lvl="1" indent="0">
              <a:buNone/>
            </a:pPr>
            <a:r>
              <a:rPr lang="es-MX" sz="1700" dirty="0"/>
              <a:t> </a:t>
            </a:r>
            <a:r>
              <a:rPr lang="es-MX" sz="1700" dirty="0" smtClean="0"/>
              <a:t>        uno de ellos, </a:t>
            </a:r>
          </a:p>
          <a:p>
            <a:pPr marL="400050" lvl="1" indent="0">
              <a:buNone/>
            </a:pPr>
            <a:r>
              <a:rPr lang="es-MX" sz="1700" dirty="0" smtClean="0"/>
              <a:t>     </a:t>
            </a:r>
          </a:p>
          <a:p>
            <a:pPr marL="400050" lvl="1" indent="0">
              <a:buNone/>
            </a:pPr>
            <a:r>
              <a:rPr lang="es-MX" sz="1700" dirty="0"/>
              <a:t> </a:t>
            </a:r>
            <a:r>
              <a:rPr lang="es-MX" sz="1700" dirty="0" smtClean="0"/>
              <a:t>    b) El establecimiento, actualización y vigilancia de la Normatividad aplicable en </a:t>
            </a:r>
          </a:p>
          <a:p>
            <a:pPr marL="400050" lvl="1" indent="0">
              <a:buNone/>
            </a:pPr>
            <a:r>
              <a:rPr lang="es-MX" sz="1700" dirty="0"/>
              <a:t> </a:t>
            </a:r>
            <a:r>
              <a:rPr lang="es-MX" sz="1700" dirty="0" smtClean="0"/>
              <a:t>        cada caso. 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560FE-3C8B-47EC-86E6-88F39EBD3611}" type="slidenum">
              <a:rPr lang="es-MX" smtClean="0"/>
              <a:pPr/>
              <a:t>9</a:t>
            </a:fld>
            <a:endParaRPr lang="es-MX" dirty="0"/>
          </a:p>
        </p:txBody>
      </p:sp>
      <p:pic>
        <p:nvPicPr>
          <p:cNvPr id="5" name="4 Imagen" descr="log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5888" y="5935505"/>
            <a:ext cx="723214" cy="720000"/>
          </a:xfrm>
          <a:prstGeom prst="rect">
            <a:avLst/>
          </a:prstGeom>
        </p:spPr>
      </p:pic>
      <p:pic>
        <p:nvPicPr>
          <p:cNvPr id="6" name="5 Imagen" descr="log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8179" y="5935505"/>
            <a:ext cx="556235" cy="720000"/>
          </a:xfrm>
          <a:prstGeom prst="rect">
            <a:avLst/>
          </a:prstGeom>
        </p:spPr>
      </p:pic>
      <p:pic>
        <p:nvPicPr>
          <p:cNvPr id="7" name="6 Imagen" descr="orf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862" y="6033299"/>
            <a:ext cx="169105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5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1605&quot;&gt;&lt;object type=&quot;3&quot; unique_id=&quot;11606&quot;&gt;&lt;property id=&quot;20148&quot; value=&quot;5&quot;/&gt;&lt;property id=&quot;20300&quot; value=&quot;Diapositiva 1&quot;/&gt;&lt;property id=&quot;20307&quot; value=&quot;256&quot;/&gt;&lt;/object&gt;&lt;object type=&quot;3&quot; unique_id=&quot;11607&quot;&gt;&lt;property id=&quot;20148&quot; value=&quot;5&quot;/&gt;&lt;property id=&quot;20300&quot; value=&quot;Diapositiva 2&quot;/&gt;&lt;property id=&quot;20307&quot; value=&quot;257&quot;/&gt;&lt;/object&gt;&lt;object type=&quot;3&quot; unique_id=&quot;11608&quot;&gt;&lt;property id=&quot;20148&quot; value=&quot;5&quot;/&gt;&lt;property id=&quot;20300&quot; value=&quot;Diapositiva 3&quot;/&gt;&lt;property id=&quot;20307&quot; value=&quot;258&quot;/&gt;&lt;/object&gt;&lt;/object&gt;&lt;object type=&quot;8&quot; unique_id=&quot;116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INEGI, Transparencia,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tillaCM_blanca_1024 [solo lectura]" id="{AE45C52D-8393-47E0-8559-229FA801EB33}" vid="{CBC392D0-4840-4D92-8C7F-A6714BBD52B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259DE2FD930DD40B841ECBD192C5025" ma:contentTypeVersion="1" ma:contentTypeDescription="Crear nuevo documento." ma:contentTypeScope="" ma:versionID="25d37653378c2a65ff159b17de7f69d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b85dce115edaa5d1911cb96bd2a399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53A8721-EF7F-494D-9A5D-94E38FBF337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DE5E6C-94DA-4909-87E3-507E5D0926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465C5-3694-491F-BAE2-BA2C94E77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INEGI, Transparencia, 2015</Template>
  <TotalTime>1607</TotalTime>
  <Words>3455</Words>
  <Application>Microsoft Office PowerPoint</Application>
  <PresentationFormat>Presentación en pantalla (4:3)</PresentationFormat>
  <Paragraphs>526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INEGI, Transparencia, 2015</vt:lpstr>
      <vt:lpstr>Sistema Nacional de Transparencia, Acceso a la Información  y Protección de Datos Personales</vt:lpstr>
      <vt:lpstr>Sistema Nacional de Transparencia, Acceso a la Información y Protección de Datos Personales</vt:lpstr>
      <vt:lpstr>I. Construyendo la nueva institucionalización  del Estado de Derecho </vt:lpstr>
      <vt:lpstr>   </vt:lpstr>
      <vt:lpstr>  </vt:lpstr>
      <vt:lpstr>   </vt:lpstr>
      <vt:lpstr>II. El Sistema Nacional de Transparencia,  Acceso a la Información y Protección de Datos</vt:lpstr>
      <vt:lpstr>II. El Sistema Nacional de Transparencia,  Acceso a la Información y Protección de Datos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III. El Sistema Nacional y el SNIEG</vt:lpstr>
      <vt:lpstr>IV. Consideraciones Finales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Nacional de Transparencia, Acceso a la Información  y Protección de Datos Personales</dc:title>
  <dc:creator>panorama</dc:creator>
  <cp:lastModifiedBy>INEGI</cp:lastModifiedBy>
  <cp:revision>174</cp:revision>
  <cp:lastPrinted>2015-05-26T13:48:31Z</cp:lastPrinted>
  <dcterms:created xsi:type="dcterms:W3CDTF">2015-05-24T01:19:05Z</dcterms:created>
  <dcterms:modified xsi:type="dcterms:W3CDTF">2015-07-02T21:32:55Z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0x0101001259DE2FD930DD40B841ECBD192C5025</vt:lpwstr>
  </property>
</Properties>
</file>