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6" r:id="rId2"/>
    <p:sldId id="295" r:id="rId3"/>
    <p:sldId id="297" r:id="rId4"/>
    <p:sldId id="283" r:id="rId5"/>
    <p:sldId id="267" r:id="rId6"/>
    <p:sldId id="296" r:id="rId7"/>
    <p:sldId id="301" r:id="rId8"/>
    <p:sldId id="298" r:id="rId9"/>
    <p:sldId id="285" r:id="rId10"/>
    <p:sldId id="293" r:id="rId11"/>
  </p:sldIdLst>
  <p:sldSz cx="12192000" cy="6858000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UARIO" initials="U" lastIdx="1" clrIdx="0">
    <p:extLst>
      <p:ext uri="{19B8F6BF-5375-455C-9EA6-DF929625EA0E}">
        <p15:presenceInfo xmlns:p15="http://schemas.microsoft.com/office/powerpoint/2012/main" userId="USUARI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47" d="100"/>
          <a:sy n="47" d="100"/>
        </p:scale>
        <p:origin x="174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A94F72-A66C-4ECC-B969-8398020CFE4C}" type="datetimeFigureOut">
              <a:rPr lang="es-MX" smtClean="0"/>
              <a:t>02/07/2015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1375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38775" cy="3889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E6AA6F-7021-47D6-B89C-81B5626B407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5822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7/2/2015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70063" y="2024744"/>
            <a:ext cx="8593054" cy="2320007"/>
          </a:xfrm>
        </p:spPr>
        <p:txBody>
          <a:bodyPr/>
          <a:lstStyle/>
          <a:p>
            <a:pPr algn="ctr"/>
            <a:r>
              <a:rPr lang="es-MX" sz="44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Sistema y Plataforma Nacional de Transparencia</a:t>
            </a:r>
            <a:br>
              <a:rPr lang="es-MX" sz="44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sz="44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MX" sz="44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sz="3600" b="1" dirty="0" smtClean="0"/>
              <a:t>Retos y Perspectivas desde lo Local </a:t>
            </a:r>
            <a:endParaRPr lang="es-MX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26809" y="4791062"/>
            <a:ext cx="7843762" cy="1631510"/>
          </a:xfrm>
        </p:spPr>
        <p:txBody>
          <a:bodyPr>
            <a:normAutofit/>
          </a:bodyPr>
          <a:lstStyle/>
          <a:p>
            <a:endParaRPr lang="es-MX" dirty="0" smtClean="0">
              <a:latin typeface="Arial Narrow" panose="020B0606020202030204" pitchFamily="34" charset="0"/>
            </a:endParaRPr>
          </a:p>
          <a:p>
            <a:r>
              <a:rPr lang="es-MX" b="1" dirty="0" smtClean="0">
                <a:latin typeface="Arial Narrow" panose="020B0606020202030204" pitchFamily="34" charset="0"/>
              </a:rPr>
              <a:t>Dra. en D. Josefina Román Vergara</a:t>
            </a:r>
            <a:endParaRPr lang="es-MX" b="1" dirty="0">
              <a:latin typeface="Arial Narrow" panose="020B0606020202030204" pitchFamily="34" charset="0"/>
            </a:endParaRPr>
          </a:p>
          <a:p>
            <a:r>
              <a:rPr lang="es-MX" b="1" dirty="0" smtClean="0">
                <a:latin typeface="Arial Narrow" panose="020B0606020202030204" pitchFamily="34" charset="0"/>
              </a:rPr>
              <a:t>Comisionada Presidenta</a:t>
            </a:r>
            <a:endParaRPr lang="es-MX" b="1" dirty="0">
              <a:latin typeface="Arial Narrow" panose="020B060602020203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129" y="10758"/>
            <a:ext cx="2346960" cy="1103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37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57956" y="2878666"/>
            <a:ext cx="8596668" cy="1320800"/>
          </a:xfrm>
        </p:spPr>
        <p:txBody>
          <a:bodyPr/>
          <a:lstStyle/>
          <a:p>
            <a:pPr algn="ctr"/>
            <a:r>
              <a:rPr lang="es-MX" sz="6000" dirty="0" smtClean="0"/>
              <a:t>Muchas gracias</a:t>
            </a:r>
            <a:endParaRPr lang="es-MX" sz="6000" dirty="0"/>
          </a:p>
        </p:txBody>
      </p:sp>
    </p:spTree>
    <p:extLst>
      <p:ext uri="{BB962C8B-B14F-4D97-AF65-F5344CB8AC3E}">
        <p14:creationId xmlns:p14="http://schemas.microsoft.com/office/powerpoint/2010/main" val="4244416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Ley General de Transparencia y Acceso a la IP</a:t>
            </a:r>
            <a:br>
              <a:rPr lang="es-MX" dirty="0" smtClean="0"/>
            </a:br>
            <a:r>
              <a:rPr lang="es-MX" dirty="0" smtClean="0"/>
              <a:t>Nuevas responsabilidades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2057401"/>
            <a:ext cx="8596668" cy="3983962"/>
          </a:xfrm>
        </p:spPr>
        <p:txBody>
          <a:bodyPr>
            <a:normAutofit fontScale="92500"/>
          </a:bodyPr>
          <a:lstStyle/>
          <a:p>
            <a:r>
              <a:rPr lang="es-MX" b="1" dirty="0" smtClean="0"/>
              <a:t>Autonomía de los </a:t>
            </a:r>
            <a:r>
              <a:rPr lang="es-MX" b="1" dirty="0"/>
              <a:t>O</a:t>
            </a:r>
            <a:r>
              <a:rPr lang="es-MX" b="1" dirty="0" smtClean="0"/>
              <a:t>rganismos Garantes.</a:t>
            </a:r>
          </a:p>
          <a:p>
            <a:pPr marL="0" indent="0">
              <a:buNone/>
            </a:pPr>
            <a:r>
              <a:rPr lang="es-MX" dirty="0" smtClean="0"/>
              <a:t>	Lo OG serán </a:t>
            </a:r>
            <a:r>
              <a:rPr lang="es-MX" dirty="0"/>
              <a:t>autónomos, especializados, independientes, imparciales y colegiados con </a:t>
            </a:r>
            <a:r>
              <a:rPr lang="es-MX" dirty="0" smtClean="0"/>
              <a:t>	personalidad </a:t>
            </a:r>
            <a:r>
              <a:rPr lang="es-MX" dirty="0"/>
              <a:t>jurídica, patrimonio propio y plena autonomía técnica y de gestión. </a:t>
            </a:r>
            <a:endParaRPr lang="es-MX" dirty="0" smtClean="0"/>
          </a:p>
          <a:p>
            <a:pPr lvl="0"/>
            <a:endParaRPr lang="es-MX" dirty="0" smtClean="0"/>
          </a:p>
          <a:p>
            <a:pPr lvl="0"/>
            <a:r>
              <a:rPr lang="es-ES" b="1" dirty="0" smtClean="0"/>
              <a:t>Nuevos Sujetos Obligados:</a:t>
            </a:r>
          </a:p>
          <a:p>
            <a:pPr marL="358775" lvl="0" indent="0" defTabSz="358775">
              <a:buNone/>
            </a:pPr>
            <a:r>
              <a:rPr lang="es-ES" dirty="0" smtClean="0"/>
              <a:t>Cualquier </a:t>
            </a:r>
            <a:r>
              <a:rPr lang="es-ES" dirty="0"/>
              <a:t>autoridad, entidad, órgano y organismo de los Poderes Ejecutivo, Legislativo y Judicial, Órganos autónomos, Partidos políticos, Fideicomisos, Fondos públicos, Sindicatos, cualquier persona física o moral que reciba y ejerza recursos públicos o realice actos de autoridad en los ámbitos federal, de las Entidades Federativas y </a:t>
            </a:r>
            <a:r>
              <a:rPr lang="es-ES" dirty="0" smtClean="0"/>
              <a:t>municipal</a:t>
            </a:r>
          </a:p>
          <a:p>
            <a:pPr marL="358775" lvl="0" indent="0" defTabSz="358775">
              <a:buNone/>
            </a:pPr>
            <a:endParaRPr lang="es-ES" dirty="0"/>
          </a:p>
          <a:p>
            <a:pPr marL="358775" lvl="0" indent="0" defTabSz="358775">
              <a:buNone/>
            </a:pPr>
            <a:r>
              <a:rPr lang="es-ES" b="1" dirty="0" smtClean="0"/>
              <a:t>Plataforma Nacional de Transparencia</a:t>
            </a:r>
          </a:p>
          <a:p>
            <a:pPr marL="358775" lvl="0" indent="0" defTabSz="358775">
              <a:buNone/>
            </a:pPr>
            <a:endParaRPr lang="es-MX" dirty="0" smtClean="0"/>
          </a:p>
          <a:p>
            <a:pPr lvl="0"/>
            <a:endParaRPr lang="es-MX" dirty="0"/>
          </a:p>
          <a:p>
            <a:pPr lvl="0"/>
            <a:endParaRPr lang="es-MX" dirty="0"/>
          </a:p>
          <a:p>
            <a:pPr lvl="0"/>
            <a:endParaRPr lang="es-MX" dirty="0"/>
          </a:p>
          <a:p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00190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Ley General de Transparencia y Acceso a la IP</a:t>
            </a:r>
            <a:br>
              <a:rPr lang="es-MX" dirty="0" smtClean="0"/>
            </a:b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48734" y="1431758"/>
            <a:ext cx="9441224" cy="5077325"/>
          </a:xfrm>
        </p:spPr>
        <p:txBody>
          <a:bodyPr>
            <a:normAutofit fontScale="92500" lnSpcReduction="20000"/>
          </a:bodyPr>
          <a:lstStyle/>
          <a:p>
            <a:pPr lvl="0"/>
            <a:endParaRPr lang="es-MX" dirty="0" smtClean="0"/>
          </a:p>
          <a:p>
            <a:pPr lvl="0"/>
            <a:r>
              <a:rPr lang="es-MX" dirty="0"/>
              <a:t>Se prevé la aplicación de medios de apremio</a:t>
            </a:r>
          </a:p>
          <a:p>
            <a:pPr lvl="0"/>
            <a:endParaRPr lang="es-MX" dirty="0"/>
          </a:p>
          <a:p>
            <a:pPr lvl="0"/>
            <a:r>
              <a:rPr lang="es-MX" dirty="0"/>
              <a:t>Los Órganos garantes facultados para interponer Controversias constitucionales y acciones de inconstitucionalidad</a:t>
            </a:r>
          </a:p>
          <a:p>
            <a:pPr lvl="0"/>
            <a:endParaRPr lang="es-MX" dirty="0"/>
          </a:p>
          <a:p>
            <a:pPr lvl="0"/>
            <a:r>
              <a:rPr lang="es-MX" dirty="0" smtClean="0"/>
              <a:t>El </a:t>
            </a:r>
            <a:r>
              <a:rPr lang="es-MX" dirty="0"/>
              <a:t>IFAI como segunda </a:t>
            </a:r>
            <a:r>
              <a:rPr lang="es-MX" dirty="0" smtClean="0"/>
              <a:t>instancia</a:t>
            </a:r>
          </a:p>
          <a:p>
            <a:pPr marL="0" lvl="0" indent="0">
              <a:buNone/>
            </a:pPr>
            <a:endParaRPr lang="es-MX" dirty="0" smtClean="0"/>
          </a:p>
          <a:p>
            <a:r>
              <a:rPr lang="es-ES" dirty="0"/>
              <a:t>Los </a:t>
            </a:r>
            <a:r>
              <a:rPr lang="es-ES" dirty="0" smtClean="0"/>
              <a:t>OG deberán </a:t>
            </a:r>
            <a:r>
              <a:rPr lang="es-ES" dirty="0"/>
              <a:t>suplir cualquier deficiencia para garantizar el ejercicio del DAI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b="1" dirty="0" smtClean="0"/>
              <a:t>Obligaciones en materia de Archivos.</a:t>
            </a:r>
          </a:p>
          <a:p>
            <a:pPr marL="358775" indent="0">
              <a:buNone/>
            </a:pPr>
            <a:r>
              <a:rPr lang="es-ES" dirty="0" smtClean="0"/>
              <a:t>Los </a:t>
            </a:r>
            <a:r>
              <a:rPr lang="es-ES" dirty="0"/>
              <a:t>sujetos obligados deberán documentar todo acto que derive del ejercicio de sus facultades, competencias o funciones.</a:t>
            </a:r>
            <a:endParaRPr lang="es-MX" dirty="0"/>
          </a:p>
          <a:p>
            <a:endParaRPr lang="es-MX" dirty="0" smtClean="0"/>
          </a:p>
          <a:p>
            <a:r>
              <a:rPr lang="es-MX" dirty="0" smtClean="0"/>
              <a:t>Nuevo catálogo de obligaciones de información pública</a:t>
            </a:r>
          </a:p>
          <a:p>
            <a:endParaRPr lang="es-MX" dirty="0"/>
          </a:p>
          <a:p>
            <a:endParaRPr lang="es-MX" dirty="0"/>
          </a:p>
          <a:p>
            <a:pPr lvl="0"/>
            <a:endParaRPr lang="es-MX" dirty="0" smtClean="0"/>
          </a:p>
          <a:p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59007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0"/>
            <a:ext cx="8596668" cy="1320800"/>
          </a:xfrm>
        </p:spPr>
        <p:txBody>
          <a:bodyPr/>
          <a:lstStyle/>
          <a:p>
            <a:r>
              <a:rPr lang="es-MX" dirty="0" smtClean="0"/>
              <a:t>Obligaciones de los Sujetos Obligados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28600" y="1099457"/>
            <a:ext cx="9045402" cy="49419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 smtClean="0"/>
              <a:t>Entre otras:</a:t>
            </a:r>
          </a:p>
          <a:p>
            <a:endParaRPr lang="es-MX" dirty="0"/>
          </a:p>
          <a:p>
            <a:r>
              <a:rPr lang="es-ES" dirty="0" smtClean="0"/>
              <a:t>Constituir </a:t>
            </a:r>
            <a:r>
              <a:rPr lang="es-ES" dirty="0"/>
              <a:t>el Comité de </a:t>
            </a:r>
            <a:r>
              <a:rPr lang="es-ES" dirty="0" smtClean="0"/>
              <a:t>Transparencia y las </a:t>
            </a:r>
            <a:r>
              <a:rPr lang="es-ES" dirty="0"/>
              <a:t>Unidades de Transparencia </a:t>
            </a:r>
            <a:r>
              <a:rPr lang="es-ES" dirty="0" smtClean="0"/>
              <a:t>(Antes Unidades de Información)</a:t>
            </a:r>
          </a:p>
          <a:p>
            <a:pPr marL="0" indent="0">
              <a:buNone/>
            </a:pPr>
            <a:endParaRPr lang="es-MX" dirty="0"/>
          </a:p>
          <a:p>
            <a:r>
              <a:rPr lang="es-ES" dirty="0" smtClean="0"/>
              <a:t>Constituir </a:t>
            </a:r>
            <a:r>
              <a:rPr lang="es-ES" dirty="0"/>
              <a:t>y mantener actualizados sus sistemas de archivo y gestión documental, conforme a la normatividad aplicable;</a:t>
            </a:r>
            <a:endParaRPr lang="es-MX" dirty="0"/>
          </a:p>
          <a:p>
            <a:pPr marL="0" indent="0">
              <a:buNone/>
            </a:pPr>
            <a:r>
              <a:rPr lang="es-ES" dirty="0"/>
              <a:t> </a:t>
            </a:r>
            <a:endParaRPr lang="es-MX" dirty="0"/>
          </a:p>
          <a:p>
            <a:r>
              <a:rPr lang="es-ES" dirty="0" smtClean="0"/>
              <a:t>Promover que la información esté en </a:t>
            </a:r>
            <a:r>
              <a:rPr lang="es-ES" dirty="0"/>
              <a:t>Formatos Abiertos y Accesibles;</a:t>
            </a:r>
            <a:endParaRPr lang="es-MX" dirty="0"/>
          </a:p>
          <a:p>
            <a:pPr marL="0" indent="0">
              <a:buNone/>
            </a:pPr>
            <a:r>
              <a:rPr lang="es-ES" dirty="0"/>
              <a:t> </a:t>
            </a:r>
            <a:endParaRPr lang="es-MX" dirty="0"/>
          </a:p>
          <a:p>
            <a:r>
              <a:rPr lang="es-ES" dirty="0" smtClean="0"/>
              <a:t>Fomentar </a:t>
            </a:r>
            <a:r>
              <a:rPr lang="es-ES" dirty="0"/>
              <a:t>el uso de tecnologías de la </a:t>
            </a:r>
            <a:r>
              <a:rPr lang="es-ES" dirty="0" smtClean="0"/>
              <a:t>información;</a:t>
            </a:r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28398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24543" y="947057"/>
            <a:ext cx="10668573" cy="509430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s-MX" dirty="0" smtClean="0">
                <a:latin typeface="Arial Narrow" panose="020B0606020202030204" pitchFamily="34" charset="0"/>
              </a:rPr>
              <a:t>.</a:t>
            </a:r>
            <a:endParaRPr lang="es-MX" dirty="0">
              <a:latin typeface="Arial Narrow" panose="020B0606020202030204" pitchFamily="34" charset="0"/>
            </a:endParaRPr>
          </a:p>
          <a:p>
            <a:pPr algn="just">
              <a:lnSpc>
                <a:spcPct val="170000"/>
              </a:lnSpc>
            </a:pPr>
            <a:r>
              <a:rPr lang="es-MX" dirty="0" smtClean="0">
                <a:latin typeface="Arial Narrow" panose="020B0606020202030204" pitchFamily="34" charset="0"/>
              </a:rPr>
              <a:t>Su objetivo es la creación de una política integral en materia de transparencia y acceso a la información, a partir de puntos en común sobre la armonización de los diferentes organismos estatales.</a:t>
            </a:r>
          </a:p>
          <a:p>
            <a:pPr algn="just">
              <a:lnSpc>
                <a:spcPct val="170000"/>
              </a:lnSpc>
            </a:pPr>
            <a:endParaRPr lang="es-MX" sz="1200" dirty="0" smtClean="0">
              <a:latin typeface="Arial Narrow" panose="020B0606020202030204" pitchFamily="34" charset="0"/>
            </a:endParaRPr>
          </a:p>
          <a:p>
            <a:pPr algn="just">
              <a:lnSpc>
                <a:spcPct val="170000"/>
              </a:lnSpc>
            </a:pPr>
            <a:r>
              <a:rPr lang="es-MX" dirty="0" smtClean="0">
                <a:latin typeface="Arial Narrow" panose="020B0606020202030204" pitchFamily="34" charset="0"/>
              </a:rPr>
              <a:t>Para su </a:t>
            </a:r>
            <a:r>
              <a:rPr lang="es-MX" dirty="0">
                <a:latin typeface="Arial Narrow" panose="020B0606020202030204" pitchFamily="34" charset="0"/>
              </a:rPr>
              <a:t>funcionamiento y operación se integra por el conjunto orgánico y articulado de instancias, instrumentos, políticas, procedimientos, principios, normas, acciones y servicios que establezcan corresponsablemente el Instituto y los organismos garantes de los Estado y el Distrito Federal, a fin de efectuar acciones coordinadas en materia de transparencia y acceso a la información </a:t>
            </a:r>
            <a:r>
              <a:rPr lang="es-MX" dirty="0" smtClean="0">
                <a:latin typeface="Arial Narrow" panose="020B0606020202030204" pitchFamily="34" charset="0"/>
              </a:rPr>
              <a:t>pública.</a:t>
            </a:r>
          </a:p>
          <a:p>
            <a:pPr algn="just">
              <a:lnSpc>
                <a:spcPct val="170000"/>
              </a:lnSpc>
            </a:pPr>
            <a:endParaRPr lang="es-MX" sz="1200" dirty="0" smtClean="0">
              <a:latin typeface="Arial Narrow" panose="020B0606020202030204" pitchFamily="34" charset="0"/>
            </a:endParaRPr>
          </a:p>
          <a:p>
            <a:pPr algn="just">
              <a:lnSpc>
                <a:spcPct val="170000"/>
              </a:lnSpc>
            </a:pPr>
            <a:r>
              <a:rPr lang="es-MX" dirty="0" smtClean="0">
                <a:latin typeface="Arial Narrow" panose="020B0606020202030204" pitchFamily="34" charset="0"/>
              </a:rPr>
              <a:t>Esfuerzos </a:t>
            </a:r>
            <a:r>
              <a:rPr lang="es-MX" dirty="0">
                <a:latin typeface="Arial Narrow" panose="020B0606020202030204" pitchFamily="34" charset="0"/>
              </a:rPr>
              <a:t>de cooperación, colaboración, promoción, difusión y articulación permanente en materia de transparencia y acceso a la información. </a:t>
            </a: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315686" y="61687"/>
            <a:ext cx="8596668" cy="1320800"/>
          </a:xfrm>
        </p:spPr>
        <p:txBody>
          <a:bodyPr/>
          <a:lstStyle/>
          <a:p>
            <a:r>
              <a:rPr lang="es-MX" dirty="0" smtClean="0"/>
              <a:t>Sistema Nacional de Transparencia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09247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0316" y="999440"/>
            <a:ext cx="10202779" cy="4908065"/>
          </a:xfrm>
        </p:spPr>
        <p:txBody>
          <a:bodyPr>
            <a:normAutofit fontScale="90000"/>
          </a:bodyPr>
          <a:lstStyle/>
          <a:p>
            <a:r>
              <a:rPr lang="es-MX" sz="2700" dirty="0">
                <a:solidFill>
                  <a:schemeClr val="tx1"/>
                </a:solidFill>
              </a:rPr>
              <a:t/>
            </a:r>
            <a:br>
              <a:rPr lang="es-MX" sz="2700" dirty="0">
                <a:solidFill>
                  <a:schemeClr val="tx1"/>
                </a:solidFill>
              </a:rPr>
            </a:br>
            <a:r>
              <a:rPr lang="es-MX" sz="2700" dirty="0" smtClean="0">
                <a:solidFill>
                  <a:schemeClr val="tx1"/>
                </a:solidFill>
              </a:rPr>
              <a:t>1. </a:t>
            </a:r>
            <a:r>
              <a:rPr lang="es-MX" sz="4000" b="1" dirty="0" smtClean="0">
                <a:solidFill>
                  <a:schemeClr val="tx1"/>
                </a:solidFill>
              </a:rPr>
              <a:t>Presupuesto:</a:t>
            </a:r>
            <a:r>
              <a:rPr lang="es-MX" sz="4000" dirty="0" smtClean="0">
                <a:solidFill>
                  <a:schemeClr val="tx1"/>
                </a:solidFill>
              </a:rPr>
              <a:t/>
            </a:r>
            <a:br>
              <a:rPr lang="es-MX" sz="4000" dirty="0" smtClean="0">
                <a:solidFill>
                  <a:schemeClr val="tx1"/>
                </a:solidFill>
              </a:rPr>
            </a:br>
            <a:r>
              <a:rPr lang="es-MX" sz="2700" dirty="0" smtClean="0">
                <a:solidFill>
                  <a:schemeClr val="tx1"/>
                </a:solidFill>
              </a:rPr>
              <a:t/>
            </a:r>
            <a:br>
              <a:rPr lang="es-MX" sz="2700" dirty="0" smtClean="0">
                <a:solidFill>
                  <a:schemeClr val="tx1"/>
                </a:solidFill>
              </a:rPr>
            </a:br>
            <a:r>
              <a:rPr lang="es-MX" sz="2700" dirty="0" smtClean="0">
                <a:solidFill>
                  <a:schemeClr val="tx1"/>
                </a:solidFill>
              </a:rPr>
              <a:t/>
            </a:r>
            <a:br>
              <a:rPr lang="es-MX" sz="2700" dirty="0" smtClean="0">
                <a:solidFill>
                  <a:schemeClr val="tx1"/>
                </a:solidFill>
              </a:rPr>
            </a:br>
            <a:r>
              <a:rPr lang="es-MX" sz="4000" b="1" dirty="0">
                <a:solidFill>
                  <a:schemeClr val="tx1"/>
                </a:solidFill>
              </a:rPr>
              <a:t>Plataforma Nacional de transparencia</a:t>
            </a:r>
            <a:br>
              <a:rPr lang="es-MX" sz="4000" b="1" dirty="0">
                <a:solidFill>
                  <a:schemeClr val="tx1"/>
                </a:solidFill>
              </a:rPr>
            </a:br>
            <a:r>
              <a:rPr lang="es-MX" sz="2700" dirty="0">
                <a:solidFill>
                  <a:schemeClr val="tx1"/>
                </a:solidFill>
              </a:rPr>
              <a:t>Obligación de armonizar las plataformas existentes (SAIMEX</a:t>
            </a:r>
            <a:r>
              <a:rPr lang="es-MX" sz="2700" dirty="0" smtClean="0">
                <a:solidFill>
                  <a:schemeClr val="tx1"/>
                </a:solidFill>
              </a:rPr>
              <a:t>)</a:t>
            </a:r>
            <a:br>
              <a:rPr lang="es-MX" sz="2700" dirty="0" smtClean="0">
                <a:solidFill>
                  <a:schemeClr val="tx1"/>
                </a:solidFill>
              </a:rPr>
            </a:br>
            <a:r>
              <a:rPr lang="es-MX" sz="2700" dirty="0">
                <a:solidFill>
                  <a:schemeClr val="tx1"/>
                </a:solidFill>
              </a:rPr>
              <a:t/>
            </a:r>
            <a:br>
              <a:rPr lang="es-MX" sz="2700" dirty="0">
                <a:solidFill>
                  <a:schemeClr val="tx1"/>
                </a:solidFill>
              </a:rPr>
            </a:br>
            <a:r>
              <a:rPr lang="es-MX" sz="4000" b="1" dirty="0">
                <a:solidFill>
                  <a:schemeClr val="tx1"/>
                </a:solidFill>
              </a:rPr>
              <a:t>Sistema Nacional de </a:t>
            </a:r>
            <a:r>
              <a:rPr lang="es-MX" sz="4000" b="1" dirty="0" smtClean="0">
                <a:solidFill>
                  <a:schemeClr val="tx1"/>
                </a:solidFill>
              </a:rPr>
              <a:t>Transparencia</a:t>
            </a:r>
            <a:br>
              <a:rPr lang="es-MX" sz="4000" b="1" dirty="0" smtClean="0">
                <a:solidFill>
                  <a:schemeClr val="tx1"/>
                </a:solidFill>
              </a:rPr>
            </a:br>
            <a:r>
              <a:rPr lang="es-MX" sz="2700" dirty="0">
                <a:solidFill>
                  <a:schemeClr val="tx1"/>
                </a:solidFill>
              </a:rPr>
              <a:t>Coordinación entre Miembros del Sistema</a:t>
            </a:r>
            <a:r>
              <a:rPr lang="es-MX" sz="4000" dirty="0">
                <a:solidFill>
                  <a:schemeClr val="tx1"/>
                </a:solidFill>
              </a:rPr>
              <a:t/>
            </a:r>
            <a:br>
              <a:rPr lang="es-MX" sz="4000" dirty="0">
                <a:solidFill>
                  <a:schemeClr val="tx1"/>
                </a:solidFill>
              </a:rPr>
            </a:br>
            <a:r>
              <a:rPr lang="es-MX" sz="4000" b="1" dirty="0">
                <a:solidFill>
                  <a:schemeClr val="tx1"/>
                </a:solidFill>
              </a:rPr>
              <a:t/>
            </a:r>
            <a:br>
              <a:rPr lang="es-MX" sz="4000" b="1" dirty="0">
                <a:solidFill>
                  <a:schemeClr val="tx1"/>
                </a:solidFill>
              </a:rPr>
            </a:br>
            <a:r>
              <a:rPr lang="es-MX" sz="2700" dirty="0" smtClean="0">
                <a:solidFill>
                  <a:schemeClr val="tx1"/>
                </a:solidFill>
              </a:rPr>
              <a:t/>
            </a:r>
            <a:br>
              <a:rPr lang="es-MX" sz="2700" dirty="0" smtClean="0">
                <a:solidFill>
                  <a:schemeClr val="tx1"/>
                </a:solidFill>
              </a:rPr>
            </a:br>
            <a:r>
              <a:rPr lang="es-MX" sz="4000" dirty="0" smtClean="0">
                <a:solidFill>
                  <a:schemeClr val="tx1"/>
                </a:solidFill>
              </a:rPr>
              <a:t> </a:t>
            </a:r>
            <a:br>
              <a:rPr lang="es-MX" sz="4000" dirty="0" smtClean="0">
                <a:solidFill>
                  <a:schemeClr val="tx1"/>
                </a:solidFill>
              </a:rPr>
            </a:br>
            <a:r>
              <a:rPr lang="es-MX" sz="4000" dirty="0" smtClean="0"/>
              <a:t> </a:t>
            </a:r>
            <a:endParaRPr lang="es-MX" sz="4000" dirty="0"/>
          </a:p>
        </p:txBody>
      </p:sp>
      <p:sp>
        <p:nvSpPr>
          <p:cNvPr id="5" name="CuadroTexto 4"/>
          <p:cNvSpPr txBox="1"/>
          <p:nvPr/>
        </p:nvSpPr>
        <p:spPr>
          <a:xfrm>
            <a:off x="0" y="168443"/>
            <a:ext cx="94929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4800" dirty="0" smtClean="0">
                <a:solidFill>
                  <a:schemeClr val="accent1">
                    <a:lumMod val="75000"/>
                  </a:schemeClr>
                </a:solidFill>
              </a:rPr>
              <a:t>Grandes retos y oportunidades</a:t>
            </a:r>
            <a:endParaRPr lang="es-MX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136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400" b="1" dirty="0" smtClean="0">
                <a:solidFill>
                  <a:schemeClr val="tx1"/>
                </a:solidFill>
              </a:rPr>
              <a:t>1. Presupuesto</a:t>
            </a:r>
            <a:endParaRPr lang="es-MX" sz="4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MX" sz="3200" dirty="0">
                <a:solidFill>
                  <a:schemeClr val="tx1"/>
                </a:solidFill>
              </a:rPr>
              <a:t/>
            </a:r>
            <a:br>
              <a:rPr lang="es-MX" sz="3200" dirty="0">
                <a:solidFill>
                  <a:schemeClr val="tx1"/>
                </a:solidFill>
              </a:rPr>
            </a:br>
            <a:r>
              <a:rPr lang="es-MX" sz="3200" dirty="0">
                <a:solidFill>
                  <a:schemeClr val="tx1"/>
                </a:solidFill>
              </a:rPr>
              <a:t>La gran mayoría de los Organismos garantes no tiene el presupuestos suficiente para afrontar las obligaciones y responsabilidades que trae aparejada la nueva Ley General de Transparencia.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2513399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13611" y="1816768"/>
            <a:ext cx="9228221" cy="422459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MX" sz="2800" dirty="0"/>
              <a:t>Armonización de las </a:t>
            </a:r>
            <a:r>
              <a:rPr lang="es-MX" sz="2800" dirty="0" smtClean="0"/>
              <a:t>plataformas</a:t>
            </a:r>
          </a:p>
          <a:p>
            <a:pPr algn="just"/>
            <a:endParaRPr lang="es-MX" sz="2800" dirty="0"/>
          </a:p>
          <a:p>
            <a:pPr algn="just"/>
            <a:r>
              <a:rPr lang="es-MX" sz="2800" dirty="0"/>
              <a:t>Considerar las experiencias de éxito </a:t>
            </a:r>
            <a:r>
              <a:rPr lang="es-MX" sz="2800" dirty="0" smtClean="0"/>
              <a:t>de </a:t>
            </a:r>
            <a:r>
              <a:rPr lang="es-MX" sz="2800" dirty="0"/>
              <a:t>las </a:t>
            </a:r>
            <a:r>
              <a:rPr lang="es-MX" sz="2800" dirty="0" smtClean="0"/>
              <a:t>plataformas locales</a:t>
            </a:r>
          </a:p>
          <a:p>
            <a:pPr algn="just"/>
            <a:endParaRPr lang="es-MX" sz="2800" dirty="0" smtClean="0"/>
          </a:p>
          <a:p>
            <a:pPr algn="just"/>
            <a:r>
              <a:rPr lang="es-MX" sz="2800" dirty="0" smtClean="0"/>
              <a:t>Aprovechar las bondades </a:t>
            </a:r>
            <a:r>
              <a:rPr lang="es-MX" sz="2800" dirty="0"/>
              <a:t>de las plataformas locales (</a:t>
            </a:r>
            <a:r>
              <a:rPr lang="es-MX" sz="2800" dirty="0" smtClean="0"/>
              <a:t>Plataformas </a:t>
            </a:r>
            <a:r>
              <a:rPr lang="es-MX" sz="2800" dirty="0" err="1" smtClean="0"/>
              <a:t>Saimex</a:t>
            </a:r>
            <a:r>
              <a:rPr lang="es-MX" sz="2800" dirty="0" smtClean="0"/>
              <a:t> e IPOMEX)</a:t>
            </a:r>
          </a:p>
          <a:p>
            <a:pPr algn="just"/>
            <a:endParaRPr lang="es-MX" sz="2800" dirty="0"/>
          </a:p>
          <a:p>
            <a:pPr algn="just"/>
            <a:r>
              <a:rPr lang="es-MX" sz="2800" dirty="0" smtClean="0"/>
              <a:t>Recursos para desarrollo e </a:t>
            </a:r>
            <a:r>
              <a:rPr lang="es-MX" sz="2800" dirty="0" err="1" smtClean="0"/>
              <a:t>implemenatción</a:t>
            </a:r>
            <a:r>
              <a:rPr lang="es-MX" sz="2800" dirty="0" smtClean="0"/>
              <a:t> de la PN</a:t>
            </a:r>
          </a:p>
          <a:p>
            <a:pPr algn="just"/>
            <a:endParaRPr lang="es-MX" sz="2800" dirty="0"/>
          </a:p>
          <a:p>
            <a:pPr algn="just"/>
            <a:endParaRPr lang="es-MX" sz="2800" dirty="0" smtClean="0"/>
          </a:p>
          <a:p>
            <a:pPr algn="just"/>
            <a:endParaRPr lang="es-MX" sz="2800" dirty="0"/>
          </a:p>
          <a:p>
            <a:pPr algn="just"/>
            <a:endParaRPr lang="es-MX" sz="2800" dirty="0"/>
          </a:p>
          <a:p>
            <a:pPr marL="0" indent="0">
              <a:buNone/>
            </a:pPr>
            <a:endParaRPr lang="es-MX" b="1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</p:txBody>
      </p:sp>
      <p:sp>
        <p:nvSpPr>
          <p:cNvPr id="4" name="CuadroTexto 3"/>
          <p:cNvSpPr txBox="1"/>
          <p:nvPr/>
        </p:nvSpPr>
        <p:spPr>
          <a:xfrm>
            <a:off x="1973179" y="204537"/>
            <a:ext cx="88071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3600" b="1" dirty="0" smtClean="0"/>
              <a:t>2.Plataforma Nacional de Transparencia</a:t>
            </a:r>
          </a:p>
          <a:p>
            <a:pPr lvl="0"/>
            <a:r>
              <a:rPr lang="es-MX" sz="3600" b="1" dirty="0" smtClean="0"/>
              <a:t>   Plataformas locales</a:t>
            </a: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1750868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97242" y="246934"/>
            <a:ext cx="9541563" cy="391886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3. Responsabilidades de los OG en el SNT</a:t>
            </a:r>
            <a:br>
              <a:rPr lang="es-ES" b="1" dirty="0" smtClean="0"/>
            </a:br>
            <a:r>
              <a:rPr lang="es-ES" b="1" dirty="0" smtClean="0"/>
              <a:t> 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" y="1045029"/>
            <a:ext cx="9797142" cy="5595258"/>
          </a:xfrm>
        </p:spPr>
        <p:txBody>
          <a:bodyPr>
            <a:normAutofit/>
          </a:bodyPr>
          <a:lstStyle/>
          <a:p>
            <a:pPr algn="just"/>
            <a:r>
              <a:rPr lang="es-ES" sz="2300" dirty="0"/>
              <a:t>Elaborar lineamientos, instrumentos, objetivos, indicadores, metas, estrategias, códigos de buenas prácticas, modelos y </a:t>
            </a:r>
            <a:r>
              <a:rPr lang="es-ES" sz="2300" dirty="0" smtClean="0"/>
              <a:t>políticas para </a:t>
            </a:r>
            <a:r>
              <a:rPr lang="es-ES" sz="2300" dirty="0"/>
              <a:t>cumplir con los objetivos de la ley</a:t>
            </a:r>
            <a:endParaRPr lang="es-MX" sz="2300" dirty="0"/>
          </a:p>
          <a:p>
            <a:pPr algn="just"/>
            <a:endParaRPr lang="es-MX" sz="2300" dirty="0"/>
          </a:p>
          <a:p>
            <a:pPr algn="just"/>
            <a:r>
              <a:rPr lang="es-ES" sz="2300" b="1" dirty="0" smtClean="0"/>
              <a:t>Establecer </a:t>
            </a:r>
            <a:r>
              <a:rPr lang="es-ES" sz="2300" b="1" dirty="0"/>
              <a:t>programas </a:t>
            </a:r>
            <a:r>
              <a:rPr lang="es-ES" sz="2300" b="1" dirty="0" smtClean="0"/>
              <a:t>nacionales </a:t>
            </a:r>
            <a:r>
              <a:rPr lang="es-ES" sz="2300" dirty="0"/>
              <a:t>para </a:t>
            </a:r>
            <a:r>
              <a:rPr lang="es-ES" sz="2300" dirty="0" smtClean="0"/>
              <a:t>la promoción</a:t>
            </a:r>
            <a:r>
              <a:rPr lang="es-ES" sz="2300" dirty="0"/>
              <a:t>, investigación, diagnóstico y difusión en transparencia, DAI, y protección de datos</a:t>
            </a:r>
            <a:endParaRPr lang="es-MX" sz="2300" dirty="0"/>
          </a:p>
          <a:p>
            <a:pPr algn="just"/>
            <a:endParaRPr lang="es-MX" sz="2300" dirty="0"/>
          </a:p>
          <a:p>
            <a:pPr algn="just"/>
            <a:r>
              <a:rPr lang="es-ES" sz="2300" b="1" dirty="0"/>
              <a:t>Establecer criterios </a:t>
            </a:r>
            <a:r>
              <a:rPr lang="es-ES" sz="2300" dirty="0"/>
              <a:t>para la publicación de los indicadores de SO para rendir cuentas del cumplimiento de objetivos y resultados</a:t>
            </a:r>
            <a:endParaRPr lang="es-MX" sz="2300" dirty="0"/>
          </a:p>
          <a:p>
            <a:pPr algn="just"/>
            <a:endParaRPr lang="es-MX" sz="2300" dirty="0"/>
          </a:p>
          <a:p>
            <a:pPr algn="just"/>
            <a:r>
              <a:rPr lang="es-ES" sz="2300" dirty="0"/>
              <a:t>Coadyuvar en la elaboración, fomento y difusión entre los SO de los criterios para la sistematización y conservación de archivos.</a:t>
            </a:r>
            <a:endParaRPr lang="es-MX" sz="2300" dirty="0"/>
          </a:p>
          <a:p>
            <a:pPr marL="0" indent="0">
              <a:buNone/>
            </a:pPr>
            <a:r>
              <a:rPr lang="es-ES" sz="2300" b="1" dirty="0"/>
              <a:t> </a:t>
            </a:r>
            <a:endParaRPr lang="es-MX" sz="2300" b="1" dirty="0"/>
          </a:p>
        </p:txBody>
      </p:sp>
    </p:spTree>
    <p:extLst>
      <p:ext uri="{BB962C8B-B14F-4D97-AF65-F5344CB8AC3E}">
        <p14:creationId xmlns:p14="http://schemas.microsoft.com/office/powerpoint/2010/main" val="166787657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Personalizado 1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75BDA7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655</TotalTime>
  <Words>426</Words>
  <Application>Microsoft Office PowerPoint</Application>
  <PresentationFormat>Panorámica</PresentationFormat>
  <Paragraphs>81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Arial</vt:lpstr>
      <vt:lpstr>Arial Narrow</vt:lpstr>
      <vt:lpstr>Calibri</vt:lpstr>
      <vt:lpstr>Trebuchet MS</vt:lpstr>
      <vt:lpstr>Wingdings 3</vt:lpstr>
      <vt:lpstr>Faceta</vt:lpstr>
      <vt:lpstr>Sistema y Plataforma Nacional de Transparencia  Retos y Perspectivas desde lo Local </vt:lpstr>
      <vt:lpstr>Ley General de Transparencia y Acceso a la IP Nuevas responsabilidades</vt:lpstr>
      <vt:lpstr>Ley General de Transparencia y Acceso a la IP </vt:lpstr>
      <vt:lpstr>Obligaciones de los Sujetos Obligados</vt:lpstr>
      <vt:lpstr>Sistema Nacional de Transparencia</vt:lpstr>
      <vt:lpstr> 1. Presupuesto:   Plataforma Nacional de transparencia Obligación de armonizar las plataformas existentes (SAIMEX)  Sistema Nacional de Transparencia Coordinación entre Miembros del Sistema      </vt:lpstr>
      <vt:lpstr>1. Presupuesto</vt:lpstr>
      <vt:lpstr>Presentación de PowerPoint</vt:lpstr>
      <vt:lpstr>3. Responsabilidades de los OG en el SNT  </vt:lpstr>
      <vt:lpstr>Muchas gracias</vt:lpstr>
    </vt:vector>
  </TitlesOfParts>
  <Company>INFOEM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yutzil</cp:lastModifiedBy>
  <cp:revision>58</cp:revision>
  <cp:lastPrinted>2015-06-11T19:45:29Z</cp:lastPrinted>
  <dcterms:created xsi:type="dcterms:W3CDTF">2015-06-11T15:44:10Z</dcterms:created>
  <dcterms:modified xsi:type="dcterms:W3CDTF">2015-07-02T17:56:09Z</dcterms:modified>
</cp:coreProperties>
</file>