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339" r:id="rId2"/>
    <p:sldId id="293" r:id="rId3"/>
    <p:sldId id="294" r:id="rId4"/>
    <p:sldId id="295" r:id="rId5"/>
    <p:sldId id="296" r:id="rId6"/>
    <p:sldId id="314" r:id="rId7"/>
    <p:sldId id="310" r:id="rId8"/>
    <p:sldId id="315" r:id="rId9"/>
    <p:sldId id="316" r:id="rId10"/>
    <p:sldId id="317" r:id="rId11"/>
    <p:sldId id="319" r:id="rId12"/>
    <p:sldId id="318" r:id="rId13"/>
    <p:sldId id="333" r:id="rId14"/>
    <p:sldId id="334" r:id="rId15"/>
    <p:sldId id="335" r:id="rId16"/>
    <p:sldId id="336" r:id="rId17"/>
    <p:sldId id="337" r:id="rId18"/>
    <p:sldId id="320" r:id="rId19"/>
    <p:sldId id="321" r:id="rId20"/>
    <p:sldId id="322" r:id="rId21"/>
    <p:sldId id="323" r:id="rId22"/>
    <p:sldId id="324" r:id="rId23"/>
    <p:sldId id="325" r:id="rId24"/>
    <p:sldId id="326" r:id="rId25"/>
    <p:sldId id="327" r:id="rId26"/>
    <p:sldId id="338" r:id="rId27"/>
  </p:sldIdLst>
  <p:sldSz cx="9144000" cy="6858000" type="screen4x3"/>
  <p:notesSz cx="7010400" cy="92964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1A94"/>
    <a:srgbClr val="CA188A"/>
    <a:srgbClr val="E527A1"/>
    <a:srgbClr val="CD198D"/>
    <a:srgbClr val="BC0C9A"/>
    <a:srgbClr val="F010C5"/>
    <a:srgbClr val="FF0066"/>
    <a:srgbClr val="3485AA"/>
    <a:srgbClr val="CC50CC"/>
    <a:srgbClr val="2FA5A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34" autoAdjust="0"/>
    <p:restoredTop sz="93682" autoAdjust="0"/>
  </p:normalViewPr>
  <p:slideViewPr>
    <p:cSldViewPr>
      <p:cViewPr varScale="1">
        <p:scale>
          <a:sx n="74" d="100"/>
          <a:sy n="74" d="100"/>
        </p:scale>
        <p:origin x="1530" y="72"/>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MX" dirty="0"/>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9ED2BEE2-6434-4F7E-803D-451B7E7AF6EC}" type="datetimeFigureOut">
              <a:rPr lang="es-MX" smtClean="0"/>
              <a:pPr/>
              <a:t>02/07/2015</a:t>
            </a:fld>
            <a:endParaRPr lang="es-MX"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MX"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MX" dirty="0"/>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644059C-756B-4C0C-99B5-72CBBCDF6DA7}" type="slidenum">
              <a:rPr lang="es-MX" smtClean="0"/>
              <a:pPr/>
              <a:t>‹Nº›</a:t>
            </a:fld>
            <a:endParaRPr lang="es-MX" dirty="0"/>
          </a:p>
        </p:txBody>
      </p:sp>
    </p:spTree>
    <p:extLst>
      <p:ext uri="{BB962C8B-B14F-4D97-AF65-F5344CB8AC3E}">
        <p14:creationId xmlns:p14="http://schemas.microsoft.com/office/powerpoint/2010/main" val="39617103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1181100" y="696913"/>
            <a:ext cx="4648200" cy="3486150"/>
          </a:xfrm>
        </p:spPr>
      </p:sp>
      <p:sp>
        <p:nvSpPr>
          <p:cNvPr id="3" name="2 Marcador de notas"/>
          <p:cNvSpPr>
            <a:spLocks noGrp="1"/>
          </p:cNvSpPr>
          <p:nvPr>
            <p:ph type="body" idx="1"/>
          </p:nvPr>
        </p:nvSpPr>
        <p:spPr/>
        <p:txBody>
          <a:bodyPr/>
          <a:lstStyle/>
          <a:p>
            <a:endParaRPr lang="es-MX" dirty="0"/>
          </a:p>
        </p:txBody>
      </p:sp>
      <p:sp>
        <p:nvSpPr>
          <p:cNvPr id="4" name="3 Marcador de número de diapositiva"/>
          <p:cNvSpPr>
            <a:spLocks noGrp="1"/>
          </p:cNvSpPr>
          <p:nvPr>
            <p:ph type="sldNum" sz="quarter" idx="10"/>
          </p:nvPr>
        </p:nvSpPr>
        <p:spPr/>
        <p:txBody>
          <a:bodyPr/>
          <a:lstStyle/>
          <a:p>
            <a:fld id="{40E62658-E68E-4D41-9C2E-C03DE6D7E3AA}" type="slidenum">
              <a:rPr lang="es-ES" smtClean="0"/>
              <a:pPr/>
              <a:t>1</a:t>
            </a:fld>
            <a:endParaRPr lang="es-ES" dirty="0"/>
          </a:p>
        </p:txBody>
      </p:sp>
    </p:spTree>
    <p:extLst>
      <p:ext uri="{BB962C8B-B14F-4D97-AF65-F5344CB8AC3E}">
        <p14:creationId xmlns:p14="http://schemas.microsoft.com/office/powerpoint/2010/main" val="2498878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5CA724E8-C504-41F6-8237-54544739BEB5}" type="datetimeFigureOut">
              <a:rPr lang="es-MX" smtClean="0"/>
              <a:pPr/>
              <a:t>02/07/2015</a:t>
            </a:fld>
            <a:endParaRPr lang="es-MX" dirty="0"/>
          </a:p>
        </p:txBody>
      </p:sp>
      <p:sp>
        <p:nvSpPr>
          <p:cNvPr id="3" name="2 Marcador de pie de página"/>
          <p:cNvSpPr>
            <a:spLocks noGrp="1"/>
          </p:cNvSpPr>
          <p:nvPr>
            <p:ph type="ftr" sz="quarter" idx="11"/>
          </p:nvPr>
        </p:nvSpPr>
        <p:spPr/>
        <p:txBody>
          <a:bodyPr/>
          <a:lstStyle/>
          <a:p>
            <a:endParaRPr lang="es-MX" dirty="0"/>
          </a:p>
        </p:txBody>
      </p:sp>
      <p:sp>
        <p:nvSpPr>
          <p:cNvPr id="4" name="3 Marcador de número de diapositiva"/>
          <p:cNvSpPr>
            <a:spLocks noGrp="1"/>
          </p:cNvSpPr>
          <p:nvPr>
            <p:ph type="sldNum" sz="quarter" idx="12"/>
          </p:nvPr>
        </p:nvSpPr>
        <p:spPr/>
        <p:txBody>
          <a:bodyPr/>
          <a:lstStyle/>
          <a:p>
            <a:fld id="{37F2D9C4-090B-4B8B-842A-18A13F155647}" type="slidenum">
              <a:rPr lang="es-MX" smtClean="0"/>
              <a:pPr/>
              <a:t>‹Nº›</a:t>
            </a:fld>
            <a:endParaRPr lang="es-MX" dirty="0"/>
          </a:p>
        </p:txBody>
      </p:sp>
    </p:spTree>
    <p:extLst>
      <p:ext uri="{BB962C8B-B14F-4D97-AF65-F5344CB8AC3E}">
        <p14:creationId xmlns:p14="http://schemas.microsoft.com/office/powerpoint/2010/main" val="188423167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Portada_TituloSubtitulo">
    <p:spTree>
      <p:nvGrpSpPr>
        <p:cNvPr id="1" name=""/>
        <p:cNvGrpSpPr/>
        <p:nvPr/>
      </p:nvGrpSpPr>
      <p:grpSpPr>
        <a:xfrm>
          <a:off x="0" y="0"/>
          <a:ext cx="0" cy="0"/>
          <a:chOff x="0" y="0"/>
          <a:chExt cx="0" cy="0"/>
        </a:xfrm>
      </p:grpSpPr>
      <p:sp>
        <p:nvSpPr>
          <p:cNvPr id="6" name="3 Título"/>
          <p:cNvSpPr txBox="1">
            <a:spLocks/>
          </p:cNvSpPr>
          <p:nvPr userDrawn="1"/>
        </p:nvSpPr>
        <p:spPr>
          <a:xfrm>
            <a:off x="1458876" y="2420890"/>
            <a:ext cx="6226251" cy="2016224"/>
          </a:xfrm>
          <a:prstGeom prst="rect">
            <a:avLst/>
          </a:prstGeom>
        </p:spPr>
        <p:txBody>
          <a:bodyPr/>
          <a:lstStyle>
            <a:lvl1pPr algn="l" defTabSz="914400" rtl="0" eaLnBrk="1" latinLnBrk="0" hangingPunct="1">
              <a:spcBef>
                <a:spcPct val="0"/>
              </a:spcBef>
              <a:buNone/>
              <a:defRPr sz="3600" b="1" kern="1200">
                <a:solidFill>
                  <a:schemeClr val="tx1"/>
                </a:solidFill>
                <a:latin typeface="Trebuchet MS" pitchFamily="34" charset="0"/>
                <a:ea typeface="+mj-ea"/>
                <a:cs typeface="+mj-cs"/>
              </a:defRPr>
            </a:lvl1pPr>
          </a:lstStyle>
          <a:p>
            <a:pPr algn="ctr"/>
            <a:endParaRPr lang="es-MX" dirty="0" smtClean="0">
              <a:solidFill>
                <a:schemeClr val="tx1">
                  <a:lumMod val="50000"/>
                  <a:lumOff val="50000"/>
                </a:schemeClr>
              </a:solidFill>
              <a:latin typeface="Helvetica" panose="020B0604020202030204" pitchFamily="34" charset="0"/>
            </a:endParaRPr>
          </a:p>
        </p:txBody>
      </p:sp>
      <p:pic>
        <p:nvPicPr>
          <p:cNvPr id="4" name="Picture 2" descr="http://www.indicepolitico.com/wp-content/uploads/2014/07/senado-de-la-rep%C3%BAblica.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179512" y="116632"/>
            <a:ext cx="864096" cy="864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4943782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A724E8-C504-41F6-8237-54544739BEB5}" type="datetimeFigureOut">
              <a:rPr lang="es-MX" smtClean="0"/>
              <a:pPr/>
              <a:t>02/07/2015</a:t>
            </a:fld>
            <a:endParaRPr lang="es-MX"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F2D9C4-090B-4B8B-842A-18A13F155647}" type="slidenum">
              <a:rPr lang="es-MX" smtClean="0"/>
              <a:pPr/>
              <a:t>‹Nº›</a:t>
            </a:fld>
            <a:endParaRPr lang="es-MX" dirty="0"/>
          </a:p>
        </p:txBody>
      </p:sp>
    </p:spTree>
    <p:extLst>
      <p:ext uri="{BB962C8B-B14F-4D97-AF65-F5344CB8AC3E}">
        <p14:creationId xmlns:p14="http://schemas.microsoft.com/office/powerpoint/2010/main" val="2303686339"/>
      </p:ext>
    </p:extLst>
  </p:cSld>
  <p:clrMap bg1="lt1" tx1="dk1" bg2="lt2" tx2="dk2" accent1="accent1" accent2="accent2" accent3="accent3" accent4="accent4" accent5="accent5" accent6="accent6" hlink="hlink" folHlink="folHlink"/>
  <p:sldLayoutIdLst>
    <p:sldLayoutId id="2147483655" r:id="rId1"/>
    <p:sldLayoutId id="214748366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928662" y="1714488"/>
            <a:ext cx="7215238" cy="2400657"/>
          </a:xfrm>
          <a:prstGeom prst="rect">
            <a:avLst/>
          </a:prstGeom>
          <a:noFill/>
        </p:spPr>
        <p:txBody>
          <a:bodyPr wrap="square" rtlCol="0">
            <a:spAutoFit/>
          </a:bodyPr>
          <a:lstStyle/>
          <a:p>
            <a:pPr algn="ctr"/>
            <a:r>
              <a:rPr lang="es-MX" sz="3000" b="1" dirty="0" smtClean="0">
                <a:latin typeface="Times New Roman" pitchFamily="18" charset="0"/>
                <a:cs typeface="Times New Roman" pitchFamily="18" charset="0"/>
              </a:rPr>
              <a:t>La Ley de Transparencia y Acceso a la Información Pública de Veracruz comparada con la Ley General de Transparencia y Acceso a la Información Pública.</a:t>
            </a:r>
            <a:endParaRPr lang="es-MX" sz="3000" b="1" dirty="0">
              <a:latin typeface="Times New Roman" pitchFamily="18" charset="0"/>
              <a:cs typeface="Times New Roman" pitchFamily="18" charset="0"/>
            </a:endParaRPr>
          </a:p>
        </p:txBody>
      </p:sp>
      <p:sp>
        <p:nvSpPr>
          <p:cNvPr id="6" name="5 CuadroTexto"/>
          <p:cNvSpPr txBox="1"/>
          <p:nvPr/>
        </p:nvSpPr>
        <p:spPr>
          <a:xfrm>
            <a:off x="928662" y="5363190"/>
            <a:ext cx="7215238" cy="923330"/>
          </a:xfrm>
          <a:prstGeom prst="rect">
            <a:avLst/>
          </a:prstGeom>
          <a:noFill/>
        </p:spPr>
        <p:txBody>
          <a:bodyPr wrap="square" rtlCol="0">
            <a:spAutoFit/>
          </a:bodyPr>
          <a:lstStyle/>
          <a:p>
            <a:pPr algn="ctr"/>
            <a:r>
              <a:rPr lang="es-MX" b="1" dirty="0" smtClean="0">
                <a:latin typeface="Times New Roman" pitchFamily="18" charset="0"/>
                <a:cs typeface="Times New Roman" pitchFamily="18" charset="0"/>
              </a:rPr>
              <a:t>Senador Alejandro Encinas </a:t>
            </a:r>
            <a:r>
              <a:rPr lang="es-MX" b="1" dirty="0" smtClean="0">
                <a:latin typeface="Times New Roman" pitchFamily="18" charset="0"/>
                <a:cs typeface="Times New Roman" pitchFamily="18" charset="0"/>
              </a:rPr>
              <a:t>Rodríguez</a:t>
            </a:r>
            <a:endParaRPr lang="es-MX" b="1" dirty="0" smtClean="0">
              <a:latin typeface="Times New Roman" pitchFamily="18" charset="0"/>
              <a:cs typeface="Times New Roman" pitchFamily="18" charset="0"/>
            </a:endParaRPr>
          </a:p>
          <a:p>
            <a:pPr algn="ctr"/>
            <a:endParaRPr lang="es-MX" b="1" dirty="0" smtClean="0">
              <a:latin typeface="Times New Roman" pitchFamily="18" charset="0"/>
              <a:cs typeface="Times New Roman" pitchFamily="18" charset="0"/>
            </a:endParaRPr>
          </a:p>
          <a:p>
            <a:pPr algn="ctr"/>
            <a:r>
              <a:rPr lang="es-MX" b="1" dirty="0" smtClean="0">
                <a:latin typeface="Times New Roman" pitchFamily="18" charset="0"/>
                <a:cs typeface="Times New Roman" pitchFamily="18" charset="0"/>
              </a:rPr>
              <a:t>Julio, 2015</a:t>
            </a:r>
            <a:endParaRPr lang="es-MX" b="1" dirty="0">
              <a:latin typeface="Times New Roman" pitchFamily="18" charset="0"/>
              <a:cs typeface="Times New Roman" pitchFamily="18" charset="0"/>
            </a:endParaRPr>
          </a:p>
        </p:txBody>
      </p:sp>
      <p:grpSp>
        <p:nvGrpSpPr>
          <p:cNvPr id="14" name="13 Grupo"/>
          <p:cNvGrpSpPr/>
          <p:nvPr/>
        </p:nvGrpSpPr>
        <p:grpSpPr>
          <a:xfrm>
            <a:off x="214282" y="212702"/>
            <a:ext cx="8786874" cy="6502446"/>
            <a:chOff x="214282" y="212702"/>
            <a:chExt cx="8786874" cy="6502446"/>
          </a:xfrm>
        </p:grpSpPr>
        <p:cxnSp>
          <p:nvCxnSpPr>
            <p:cNvPr id="8" name="7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1" name="10 Grupo"/>
            <p:cNvGrpSpPr/>
            <p:nvPr/>
          </p:nvGrpSpPr>
          <p:grpSpPr>
            <a:xfrm>
              <a:off x="214282" y="6642122"/>
              <a:ext cx="8786874" cy="73026"/>
              <a:chOff x="214282" y="142852"/>
              <a:chExt cx="8786874" cy="73026"/>
            </a:xfrm>
          </p:grpSpPr>
          <p:cxnSp>
            <p:nvCxnSpPr>
              <p:cNvPr id="12" name="11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145193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79513" y="1052736"/>
            <a:ext cx="8712968" cy="646331"/>
          </a:xfrm>
          <a:prstGeom prst="rect">
            <a:avLst/>
          </a:prstGeom>
          <a:noFill/>
        </p:spPr>
        <p:txBody>
          <a:bodyPr wrap="square" rtlCol="0">
            <a:spAutoFit/>
          </a:bodyPr>
          <a:lstStyle/>
          <a:p>
            <a:r>
              <a:rPr lang="es-ES" b="1" dirty="0" smtClean="0">
                <a:latin typeface="Times New Roman" pitchFamily="18" charset="0"/>
                <a:cs typeface="Times New Roman" pitchFamily="18" charset="0"/>
              </a:rPr>
              <a:t>Sistema Nacional de Transparencia, Acceso a la Información y Protección de Datos Personales (SNT)</a:t>
            </a:r>
            <a:endParaRPr lang="es-ES" b="1" dirty="0">
              <a:latin typeface="Times New Roman" pitchFamily="18" charset="0"/>
              <a:cs typeface="Times New Roman" pitchFamily="18" charset="0"/>
            </a:endParaRPr>
          </a:p>
        </p:txBody>
      </p:sp>
      <p:sp>
        <p:nvSpPr>
          <p:cNvPr id="2" name="Rectángulo 1"/>
          <p:cNvSpPr/>
          <p:nvPr/>
        </p:nvSpPr>
        <p:spPr>
          <a:xfrm>
            <a:off x="251520" y="1687741"/>
            <a:ext cx="8712968" cy="2831544"/>
          </a:xfrm>
          <a:prstGeom prst="rect">
            <a:avLst/>
          </a:prstGeom>
          <a:noFill/>
        </p:spPr>
        <p:txBody>
          <a:bodyPr wrap="square">
            <a:spAutoFit/>
          </a:bodyPr>
          <a:lstStyle/>
          <a:p>
            <a:pPr algn="just">
              <a:spcAft>
                <a:spcPts val="1200"/>
              </a:spcAft>
            </a:pPr>
            <a:r>
              <a:rPr lang="es-MX" sz="1700" dirty="0">
                <a:latin typeface="Times New Roman" pitchFamily="18" charset="0"/>
                <a:cs typeface="Times New Roman" pitchFamily="18" charset="0"/>
              </a:rPr>
              <a:t>Atendiendo a los artículos 27 al 36 de la Ley General, deberá </a:t>
            </a:r>
            <a:r>
              <a:rPr lang="es-MX" sz="1700" dirty="0" smtClean="0">
                <a:latin typeface="Times New Roman" pitchFamily="18" charset="0"/>
                <a:cs typeface="Times New Roman" pitchFamily="18" charset="0"/>
              </a:rPr>
              <a:t>incluirse, entre otro aspectos, que:</a:t>
            </a:r>
          </a:p>
          <a:p>
            <a:pPr marL="285750" indent="-285750" algn="just">
              <a:spcAft>
                <a:spcPts val="600"/>
              </a:spcAft>
              <a:buFont typeface="Wingdings" charset="2"/>
              <a:buChar char="§"/>
            </a:pPr>
            <a:r>
              <a:rPr lang="es-MX" sz="1700" dirty="0" smtClean="0">
                <a:latin typeface="Times New Roman" pitchFamily="18" charset="0"/>
                <a:cs typeface="Times New Roman" pitchFamily="18" charset="0"/>
              </a:rPr>
              <a:t>El </a:t>
            </a:r>
            <a:r>
              <a:rPr lang="es-MX" sz="1700" dirty="0">
                <a:latin typeface="Times New Roman" pitchFamily="18" charset="0"/>
                <a:cs typeface="Times New Roman" pitchFamily="18" charset="0"/>
              </a:rPr>
              <a:t>Organismo garante es integrante del Sistema Nacional.</a:t>
            </a:r>
          </a:p>
          <a:p>
            <a:pPr marL="285750" indent="-285750" algn="just">
              <a:spcAft>
                <a:spcPts val="600"/>
              </a:spcAft>
              <a:buFont typeface="Wingdings" charset="2"/>
              <a:buChar char="§"/>
            </a:pPr>
            <a:r>
              <a:rPr lang="es-MX" sz="1700" dirty="0" smtClean="0">
                <a:latin typeface="Times New Roman" pitchFamily="18" charset="0"/>
                <a:cs typeface="Times New Roman" pitchFamily="18" charset="0"/>
              </a:rPr>
              <a:t>Participar</a:t>
            </a:r>
            <a:r>
              <a:rPr lang="es-MX" sz="1700" dirty="0">
                <a:latin typeface="Times New Roman" pitchFamily="18" charset="0"/>
                <a:cs typeface="Times New Roman" pitchFamily="18" charset="0"/>
              </a:rPr>
              <a:t>, a través del </a:t>
            </a:r>
            <a:r>
              <a:rPr lang="es-MX" sz="1700" dirty="0" smtClean="0">
                <a:latin typeface="Times New Roman" pitchFamily="18" charset="0"/>
                <a:cs typeface="Times New Roman" pitchFamily="18" charset="0"/>
              </a:rPr>
              <a:t>titular o representante del Organismo garante, </a:t>
            </a:r>
            <a:r>
              <a:rPr lang="es-MX" sz="1700" dirty="0">
                <a:latin typeface="Times New Roman" pitchFamily="18" charset="0"/>
                <a:cs typeface="Times New Roman" pitchFamily="18" charset="0"/>
              </a:rPr>
              <a:t>en el desarrollo de los criterios para la publicación de los indicadores que permitan a los sujetos obligados rendir cuentas del cumplimiento de sus objetivos y resultados obtenidos.</a:t>
            </a:r>
          </a:p>
          <a:p>
            <a:pPr marL="285750" indent="-285750" algn="just">
              <a:spcAft>
                <a:spcPts val="600"/>
              </a:spcAft>
              <a:buFont typeface="Wingdings" charset="2"/>
              <a:buChar char="§"/>
            </a:pPr>
            <a:r>
              <a:rPr lang="es-MX" sz="1700" dirty="0" smtClean="0">
                <a:latin typeface="Times New Roman" pitchFamily="18" charset="0"/>
                <a:cs typeface="Times New Roman" pitchFamily="18" charset="0"/>
              </a:rPr>
              <a:t>El </a:t>
            </a:r>
            <a:r>
              <a:rPr lang="es-MX" sz="1700" dirty="0">
                <a:latin typeface="Times New Roman" pitchFamily="18" charset="0"/>
                <a:cs typeface="Times New Roman" pitchFamily="18" charset="0"/>
              </a:rPr>
              <a:t>Organismo garante es integrante del Consejo Nacional y será representado por su titular, o a falta de éste por un Comisionado </a:t>
            </a:r>
            <a:r>
              <a:rPr lang="es-MX" sz="1700" dirty="0" smtClean="0">
                <a:latin typeface="Times New Roman" pitchFamily="18" charset="0"/>
                <a:cs typeface="Times New Roman" pitchFamily="18" charset="0"/>
              </a:rPr>
              <a:t>designado </a:t>
            </a:r>
            <a:r>
              <a:rPr lang="es-MX" sz="1700" dirty="0">
                <a:latin typeface="Times New Roman" pitchFamily="18" charset="0"/>
                <a:cs typeface="Times New Roman" pitchFamily="18" charset="0"/>
              </a:rPr>
              <a:t>por el </a:t>
            </a:r>
            <a:r>
              <a:rPr lang="es-MX" sz="1700" dirty="0" smtClean="0">
                <a:latin typeface="Times New Roman" pitchFamily="18" charset="0"/>
                <a:cs typeface="Times New Roman" pitchFamily="18" charset="0"/>
              </a:rPr>
              <a:t>Pleno.</a:t>
            </a:r>
            <a:endParaRPr lang="es-MX" sz="1700" dirty="0">
              <a:latin typeface="Times New Roman" pitchFamily="18" charset="0"/>
              <a:cs typeface="Times New Roman" pitchFamily="18" charset="0"/>
            </a:endParaRPr>
          </a:p>
          <a:p>
            <a:pPr marL="285750" indent="-285750" algn="just">
              <a:spcAft>
                <a:spcPts val="600"/>
              </a:spcAft>
              <a:buFont typeface="Wingdings" charset="2"/>
              <a:buChar char="§"/>
            </a:pPr>
            <a:r>
              <a:rPr lang="es-MX" sz="1700" dirty="0" smtClean="0">
                <a:latin typeface="Times New Roman" pitchFamily="18" charset="0"/>
                <a:cs typeface="Times New Roman" pitchFamily="18" charset="0"/>
              </a:rPr>
              <a:t>El </a:t>
            </a:r>
            <a:r>
              <a:rPr lang="es-MX" sz="1700" dirty="0">
                <a:latin typeface="Times New Roman" pitchFamily="18" charset="0"/>
                <a:cs typeface="Times New Roman" pitchFamily="18" charset="0"/>
              </a:rPr>
              <a:t>Organismo garante podrá formular propuestas de acuerdos o reglamentos internos que permitan el mejor funcionamiento del Sistema Nacional.</a:t>
            </a:r>
          </a:p>
        </p:txBody>
      </p:sp>
      <p:sp>
        <p:nvSpPr>
          <p:cNvPr id="9" name="CuadroTexto 8"/>
          <p:cNvSpPr txBox="1"/>
          <p:nvPr/>
        </p:nvSpPr>
        <p:spPr>
          <a:xfrm>
            <a:off x="179512" y="4714884"/>
            <a:ext cx="8712968" cy="369332"/>
          </a:xfrm>
          <a:prstGeom prst="rect">
            <a:avLst/>
          </a:prstGeom>
          <a:noFill/>
        </p:spPr>
        <p:txBody>
          <a:bodyPr wrap="square" rtlCol="0">
            <a:spAutoFit/>
          </a:bodyPr>
          <a:lstStyle/>
          <a:p>
            <a:r>
              <a:rPr lang="es-MX" b="1" u="sng" dirty="0" smtClean="0">
                <a:latin typeface="Times New Roman" pitchFamily="18" charset="0"/>
                <a:cs typeface="Times New Roman" pitchFamily="18" charset="0"/>
              </a:rPr>
              <a:t>Organismos garantes</a:t>
            </a:r>
            <a:r>
              <a:rPr lang="es-MX" dirty="0" smtClean="0">
                <a:latin typeface="Times New Roman" pitchFamily="18" charset="0"/>
                <a:cs typeface="Times New Roman" pitchFamily="18" charset="0"/>
              </a:rPr>
              <a:t> (capítulo II del Título Segundo LGTAIP)</a:t>
            </a:r>
            <a:r>
              <a:rPr lang="es-MX" u="sng" dirty="0" smtClean="0">
                <a:latin typeface="Times New Roman" pitchFamily="18" charset="0"/>
                <a:cs typeface="Times New Roman" pitchFamily="18" charset="0"/>
              </a:rPr>
              <a:t> </a:t>
            </a:r>
            <a:endParaRPr lang="es-ES" b="1" u="sng" dirty="0">
              <a:latin typeface="Times New Roman" pitchFamily="18" charset="0"/>
              <a:cs typeface="Times New Roman" pitchFamily="18" charset="0"/>
            </a:endParaRPr>
          </a:p>
        </p:txBody>
      </p:sp>
      <p:sp>
        <p:nvSpPr>
          <p:cNvPr id="10" name="Rectángulo 9"/>
          <p:cNvSpPr/>
          <p:nvPr/>
        </p:nvSpPr>
        <p:spPr>
          <a:xfrm>
            <a:off x="251520" y="5286388"/>
            <a:ext cx="8712968" cy="113877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Las atribuciones del organismo garante deben especificar, además de la autonomía, que se trata de un Organismo especializado, independiente, imparcial y colegiado, con autonomía técnica, de gestión, con capacidad para decidir sobre el ejercicio de su presupuesto y determinar su organización interna.</a:t>
            </a:r>
            <a:endParaRPr lang="es-MX" sz="1700" dirty="0">
              <a:latin typeface="Times New Roman" pitchFamily="18" charset="0"/>
              <a:cs typeface="Times New Roman" pitchFamily="18" charset="0"/>
            </a:endParaRPr>
          </a:p>
        </p:txBody>
      </p:sp>
      <p:sp>
        <p:nvSpPr>
          <p:cNvPr id="7" name="1 Título"/>
          <p:cNvSpPr txBox="1">
            <a:spLocks/>
          </p:cNvSpPr>
          <p:nvPr/>
        </p:nvSpPr>
        <p:spPr>
          <a:xfrm>
            <a:off x="1547664" y="366026"/>
            <a:ext cx="6982187" cy="634082"/>
          </a:xfrm>
          <a:prstGeom prst="rect">
            <a:avLst/>
          </a:prstGeom>
          <a:noFill/>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Responsables de la transparencia y el acceso a la información</a:t>
            </a:r>
            <a:endParaRPr lang="es-MX" sz="2800" b="1" cap="small" dirty="0">
              <a:latin typeface="Times New Roman" pitchFamily="18" charset="0"/>
              <a:cs typeface="Times New Roman" pitchFamily="18" charset="0"/>
            </a:endParaRPr>
          </a:p>
        </p:txBody>
      </p:sp>
      <p:sp>
        <p:nvSpPr>
          <p:cNvPr id="11"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10</a:t>
            </a:fld>
            <a:endParaRPr lang="es-MX" sz="1200" dirty="0">
              <a:latin typeface="Times New Roman" pitchFamily="18" charset="0"/>
              <a:cs typeface="Times New Roman" pitchFamily="18" charset="0"/>
            </a:endParaRPr>
          </a:p>
        </p:txBody>
      </p:sp>
      <p:grpSp>
        <p:nvGrpSpPr>
          <p:cNvPr id="8" name="7 Grupo"/>
          <p:cNvGrpSpPr/>
          <p:nvPr/>
        </p:nvGrpSpPr>
        <p:grpSpPr>
          <a:xfrm>
            <a:off x="214282" y="212702"/>
            <a:ext cx="8786874" cy="6502446"/>
            <a:chOff x="214282" y="212702"/>
            <a:chExt cx="8786874" cy="6502446"/>
          </a:xfrm>
        </p:grpSpPr>
        <p:cxnSp>
          <p:nvCxnSpPr>
            <p:cNvPr id="12" name="11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4" name="10 Grupo"/>
            <p:cNvGrpSpPr/>
            <p:nvPr/>
          </p:nvGrpSpPr>
          <p:grpSpPr>
            <a:xfrm>
              <a:off x="214282" y="6642122"/>
              <a:ext cx="8786874" cy="73026"/>
              <a:chOff x="214282" y="142852"/>
              <a:chExt cx="8786874" cy="73026"/>
            </a:xfrm>
          </p:grpSpPr>
          <p:cxnSp>
            <p:nvCxnSpPr>
              <p:cNvPr id="15" name="14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78395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500034" y="1130842"/>
            <a:ext cx="2428892" cy="369332"/>
          </a:xfrm>
          <a:prstGeom prst="rect">
            <a:avLst/>
          </a:prstGeom>
          <a:noFill/>
        </p:spPr>
        <p:txBody>
          <a:bodyPr wrap="square" rtlCol="0">
            <a:spAutoFit/>
          </a:bodyPr>
          <a:lstStyle/>
          <a:p>
            <a:r>
              <a:rPr lang="es-MX" b="1" u="sng" dirty="0" smtClean="0">
                <a:latin typeface="Times New Roman" pitchFamily="18" charset="0"/>
                <a:cs typeface="Times New Roman" pitchFamily="18" charset="0"/>
              </a:rPr>
              <a:t>Organismos </a:t>
            </a:r>
            <a:r>
              <a:rPr lang="es-MX" b="1" u="sng" dirty="0">
                <a:latin typeface="Times New Roman" pitchFamily="18" charset="0"/>
                <a:cs typeface="Times New Roman" pitchFamily="18" charset="0"/>
              </a:rPr>
              <a:t>garantes</a:t>
            </a:r>
            <a:r>
              <a:rPr lang="es-MX" u="sng" dirty="0">
                <a:latin typeface="Times New Roman" pitchFamily="18" charset="0"/>
                <a:cs typeface="Times New Roman" pitchFamily="18" charset="0"/>
              </a:rPr>
              <a:t> </a:t>
            </a:r>
            <a:endParaRPr lang="es-ES" b="1" u="sng" dirty="0">
              <a:latin typeface="Times New Roman" pitchFamily="18" charset="0"/>
              <a:cs typeface="Times New Roman" pitchFamily="18" charset="0"/>
            </a:endParaRPr>
          </a:p>
        </p:txBody>
      </p:sp>
      <p:sp>
        <p:nvSpPr>
          <p:cNvPr id="10" name="Rectángulo 9"/>
          <p:cNvSpPr/>
          <p:nvPr/>
        </p:nvSpPr>
        <p:spPr>
          <a:xfrm>
            <a:off x="251520" y="1644884"/>
            <a:ext cx="8712968" cy="2569934"/>
          </a:xfrm>
          <a:prstGeom prst="rect">
            <a:avLst/>
          </a:prstGeom>
          <a:noFill/>
        </p:spPr>
        <p:txBody>
          <a:bodyPr wrap="square">
            <a:spAutoFit/>
          </a:bodyPr>
          <a:lstStyle/>
          <a:p>
            <a:pPr marL="285750" indent="-285750" algn="just">
              <a:spcAft>
                <a:spcPts val="800"/>
              </a:spcAft>
              <a:buFont typeface="Arial"/>
              <a:buChar char="•"/>
            </a:pPr>
            <a:r>
              <a:rPr lang="es-MX" sz="1700" dirty="0" smtClean="0">
                <a:latin typeface="Times New Roman" pitchFamily="18" charset="0"/>
                <a:cs typeface="Times New Roman" pitchFamily="18" charset="0"/>
              </a:rPr>
              <a:t>Respecto a su integración, falta prever en esta Ley el tema de las renuncias, la remoción y especificar un poco más el de las licencias.</a:t>
            </a:r>
          </a:p>
          <a:p>
            <a:pPr marL="285750" indent="-285750" algn="just">
              <a:spcAft>
                <a:spcPts val="800"/>
              </a:spcAft>
              <a:buFont typeface="Arial"/>
              <a:buChar char="•"/>
            </a:pPr>
            <a:r>
              <a:rPr lang="es-MX" sz="1700" dirty="0" smtClean="0">
                <a:latin typeface="Times New Roman" pitchFamily="18" charset="0"/>
                <a:cs typeface="Times New Roman" pitchFamily="18" charset="0"/>
              </a:rPr>
              <a:t>Los legisladores deberán considerar la figura de “comisionados”, en lugar de consejeros para integrar el Pleno, además de procurar la equidad de género</a:t>
            </a:r>
            <a:r>
              <a:rPr lang="es-MX" sz="1700" dirty="0">
                <a:latin typeface="Times New Roman" pitchFamily="18" charset="0"/>
                <a:cs typeface="Times New Roman" pitchFamily="18" charset="0"/>
              </a:rPr>
              <a:t> </a:t>
            </a:r>
            <a:r>
              <a:rPr lang="es-MX" sz="1700" dirty="0" smtClean="0">
                <a:latin typeface="Times New Roman" pitchFamily="18" charset="0"/>
                <a:cs typeface="Times New Roman" pitchFamily="18" charset="0"/>
              </a:rPr>
              <a:t>y contar con experiencia en acceso a la información y protección de datos personales.</a:t>
            </a:r>
          </a:p>
          <a:p>
            <a:pPr marL="285750" indent="-285750" algn="just">
              <a:spcAft>
                <a:spcPts val="800"/>
              </a:spcAft>
              <a:buFont typeface="Arial"/>
              <a:buChar char="•"/>
            </a:pPr>
            <a:r>
              <a:rPr lang="es-MX" sz="1700" dirty="0" smtClean="0">
                <a:latin typeface="Times New Roman" pitchFamily="18" charset="0"/>
                <a:cs typeface="Times New Roman" pitchFamily="18" charset="0"/>
              </a:rPr>
              <a:t>La duración en el cargo de siete años, de manera escalonada.</a:t>
            </a:r>
          </a:p>
          <a:p>
            <a:pPr marL="285750" indent="-285750" algn="just">
              <a:spcAft>
                <a:spcPts val="800"/>
              </a:spcAft>
              <a:buFont typeface="Arial"/>
              <a:buChar char="•"/>
            </a:pPr>
            <a:r>
              <a:rPr lang="es-MX" sz="1700" dirty="0" smtClean="0">
                <a:latin typeface="Times New Roman" pitchFamily="18" charset="0"/>
                <a:cs typeface="Times New Roman" pitchFamily="18" charset="0"/>
              </a:rPr>
              <a:t>El</a:t>
            </a:r>
            <a:r>
              <a:rPr lang="es-MX" sz="1700" b="1" dirty="0" smtClean="0">
                <a:latin typeface="Times New Roman" pitchFamily="18" charset="0"/>
                <a:cs typeface="Times New Roman" pitchFamily="18" charset="0"/>
              </a:rPr>
              <a:t> procedimiento </a:t>
            </a:r>
            <a:r>
              <a:rPr lang="es-MX" sz="1700" b="1" dirty="0">
                <a:latin typeface="Times New Roman" pitchFamily="18" charset="0"/>
                <a:cs typeface="Times New Roman" pitchFamily="18" charset="0"/>
              </a:rPr>
              <a:t>de selección</a:t>
            </a:r>
            <a:r>
              <a:rPr lang="es-MX" sz="1700" dirty="0">
                <a:latin typeface="Times New Roman" pitchFamily="18" charset="0"/>
                <a:cs typeface="Times New Roman" pitchFamily="18" charset="0"/>
              </a:rPr>
              <a:t> </a:t>
            </a:r>
            <a:r>
              <a:rPr lang="es-MX" sz="1700" dirty="0" smtClean="0">
                <a:latin typeface="Times New Roman" pitchFamily="18" charset="0"/>
                <a:cs typeface="Times New Roman" pitchFamily="18" charset="0"/>
              </a:rPr>
              <a:t>de los comisionados debe </a:t>
            </a:r>
            <a:r>
              <a:rPr lang="es-MX" sz="1700" dirty="0">
                <a:latin typeface="Times New Roman" pitchFamily="18" charset="0"/>
                <a:cs typeface="Times New Roman" pitchFamily="18" charset="0"/>
              </a:rPr>
              <a:t>garantizar la transparencia, independencia y participación de la </a:t>
            </a:r>
            <a:r>
              <a:rPr lang="es-MX" sz="1700" dirty="0" smtClean="0">
                <a:latin typeface="Times New Roman" pitchFamily="18" charset="0"/>
                <a:cs typeface="Times New Roman" pitchFamily="18" charset="0"/>
              </a:rPr>
              <a:t>sociedad</a:t>
            </a:r>
            <a:r>
              <a:rPr lang="es-MX" sz="1700" dirty="0">
                <a:latin typeface="Times New Roman" pitchFamily="18" charset="0"/>
                <a:cs typeface="Times New Roman" pitchFamily="18" charset="0"/>
              </a:rPr>
              <a:t>.</a:t>
            </a:r>
            <a:endParaRPr lang="es-MX" sz="1700" dirty="0" smtClean="0">
              <a:latin typeface="Times New Roman" pitchFamily="18" charset="0"/>
              <a:cs typeface="Times New Roman" pitchFamily="18" charset="0"/>
            </a:endParaRPr>
          </a:p>
        </p:txBody>
      </p:sp>
      <p:sp>
        <p:nvSpPr>
          <p:cNvPr id="7" name="Rectángulo 6"/>
          <p:cNvSpPr/>
          <p:nvPr/>
        </p:nvSpPr>
        <p:spPr>
          <a:xfrm>
            <a:off x="251520" y="4159523"/>
            <a:ext cx="8712968" cy="2185214"/>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De las competencias de los organismos garantes establecidas en el artículo 42 de la Ley General, la Ley local no contempla varias fracciones, entre ellas: que corresponden a la intepretación de los ordenamientos; imponer medidas de apremio; pedir al INAI que conozca de los recursos de interés y transcendencia; establecer políticas de transparencia proactiva; coordinarse con las autoridades competentes en procedimientos de acceso a la información, medios de impugnación, lenguas indígenas, ajustes razonables, etc.; interponer acciones de inconstitucionalidad; elaborar y publicar estudios e investigaciones; fomentar los </a:t>
            </a:r>
            <a:r>
              <a:rPr lang="es-MX" sz="1700" dirty="0">
                <a:latin typeface="Times New Roman" pitchFamily="18" charset="0"/>
                <a:cs typeface="Times New Roman" pitchFamily="18" charset="0"/>
              </a:rPr>
              <a:t>principios de gobierno abierto, </a:t>
            </a:r>
            <a:r>
              <a:rPr lang="es-MX" sz="1700" dirty="0" smtClean="0">
                <a:latin typeface="Times New Roman" pitchFamily="18" charset="0"/>
                <a:cs typeface="Times New Roman" pitchFamily="18" charset="0"/>
              </a:rPr>
              <a:t>transparencia</a:t>
            </a:r>
            <a:r>
              <a:rPr lang="es-MX" sz="1700" dirty="0">
                <a:latin typeface="Times New Roman" pitchFamily="18" charset="0"/>
                <a:cs typeface="Times New Roman" pitchFamily="18" charset="0"/>
              </a:rPr>
              <a:t>, </a:t>
            </a:r>
            <a:r>
              <a:rPr lang="es-MX" sz="1700" dirty="0" smtClean="0">
                <a:latin typeface="Times New Roman" pitchFamily="18" charset="0"/>
                <a:cs typeface="Times New Roman" pitchFamily="18" charset="0"/>
              </a:rPr>
              <a:t>rendición </a:t>
            </a:r>
            <a:r>
              <a:rPr lang="es-MX" sz="1700" dirty="0">
                <a:latin typeface="Times New Roman" pitchFamily="18" charset="0"/>
                <a:cs typeface="Times New Roman" pitchFamily="18" charset="0"/>
              </a:rPr>
              <a:t>de cuentas, </a:t>
            </a:r>
            <a:r>
              <a:rPr lang="es-MX" sz="1700" dirty="0" smtClean="0">
                <a:latin typeface="Times New Roman" pitchFamily="18" charset="0"/>
                <a:cs typeface="Times New Roman" pitchFamily="18" charset="0"/>
              </a:rPr>
              <a:t>participación </a:t>
            </a:r>
            <a:r>
              <a:rPr lang="es-MX" sz="1700" dirty="0">
                <a:latin typeface="Times New Roman" pitchFamily="18" charset="0"/>
                <a:cs typeface="Times New Roman" pitchFamily="18" charset="0"/>
              </a:rPr>
              <a:t>ciudadana, </a:t>
            </a:r>
            <a:r>
              <a:rPr lang="es-MX" sz="1700" dirty="0" smtClean="0">
                <a:latin typeface="Times New Roman" pitchFamily="18" charset="0"/>
                <a:cs typeface="Times New Roman" pitchFamily="18" charset="0"/>
              </a:rPr>
              <a:t>accesibilidad </a:t>
            </a:r>
            <a:r>
              <a:rPr lang="es-MX" sz="1700" dirty="0">
                <a:latin typeface="Times New Roman" pitchFamily="18" charset="0"/>
                <a:cs typeface="Times New Roman" pitchFamily="18" charset="0"/>
              </a:rPr>
              <a:t>e</a:t>
            </a:r>
            <a:r>
              <a:rPr lang="es-MX" sz="1700" dirty="0" smtClean="0">
                <a:latin typeface="Times New Roman" pitchFamily="18" charset="0"/>
                <a:cs typeface="Times New Roman" pitchFamily="18" charset="0"/>
              </a:rPr>
              <a:t> innovación tecnológica.</a:t>
            </a:r>
            <a:endParaRPr lang="es-MX" sz="1700" dirty="0">
              <a:latin typeface="Times New Roman" pitchFamily="18" charset="0"/>
              <a:cs typeface="Times New Roman" pitchFamily="18" charset="0"/>
            </a:endParaRPr>
          </a:p>
        </p:txBody>
      </p:sp>
      <p:sp>
        <p:nvSpPr>
          <p:cNvPr id="5" name="1 Título"/>
          <p:cNvSpPr txBox="1">
            <a:spLocks/>
          </p:cNvSpPr>
          <p:nvPr/>
        </p:nvSpPr>
        <p:spPr>
          <a:xfrm>
            <a:off x="1547664" y="366026"/>
            <a:ext cx="6982187" cy="634082"/>
          </a:xfrm>
          <a:prstGeom prst="rect">
            <a:avLst/>
          </a:prstGeom>
          <a:noFill/>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Responsables de la transparencia y el acceso a la información</a:t>
            </a:r>
            <a:endParaRPr lang="es-MX" sz="2800" b="1" cap="small" dirty="0">
              <a:latin typeface="Times New Roman" pitchFamily="18" charset="0"/>
              <a:cs typeface="Times New Roman" pitchFamily="18" charset="0"/>
            </a:endParaRPr>
          </a:p>
        </p:txBody>
      </p:sp>
      <p:sp>
        <p:nvSpPr>
          <p:cNvPr id="6" name="1 Marcador de número de diapositiva"/>
          <p:cNvSpPr txBox="1">
            <a:spLocks/>
          </p:cNvSpPr>
          <p:nvPr/>
        </p:nvSpPr>
        <p:spPr>
          <a:xfrm>
            <a:off x="8647113" y="6707213"/>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11</a:t>
            </a:fld>
            <a:endParaRPr lang="es-MX" sz="1200" dirty="0">
              <a:latin typeface="Times New Roman" pitchFamily="18" charset="0"/>
              <a:cs typeface="Times New Roman" pitchFamily="18" charset="0"/>
            </a:endParaRPr>
          </a:p>
        </p:txBody>
      </p:sp>
      <p:grpSp>
        <p:nvGrpSpPr>
          <p:cNvPr id="8" name="7 Grupo"/>
          <p:cNvGrpSpPr/>
          <p:nvPr/>
        </p:nvGrpSpPr>
        <p:grpSpPr>
          <a:xfrm>
            <a:off x="214282" y="212702"/>
            <a:ext cx="8786874" cy="6502446"/>
            <a:chOff x="214282" y="212702"/>
            <a:chExt cx="8786874" cy="6502446"/>
          </a:xfrm>
        </p:grpSpPr>
        <p:cxnSp>
          <p:nvCxnSpPr>
            <p:cNvPr id="11" name="10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3" name="10 Grupo"/>
            <p:cNvGrpSpPr/>
            <p:nvPr/>
          </p:nvGrpSpPr>
          <p:grpSpPr>
            <a:xfrm>
              <a:off x="214282" y="6642122"/>
              <a:ext cx="8786874" cy="73026"/>
              <a:chOff x="214282" y="142852"/>
              <a:chExt cx="8786874" cy="73026"/>
            </a:xfrm>
          </p:grpSpPr>
          <p:cxnSp>
            <p:nvCxnSpPr>
              <p:cNvPr id="14" name="13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889573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p:cNvSpPr txBox="1"/>
          <p:nvPr/>
        </p:nvSpPr>
        <p:spPr>
          <a:xfrm>
            <a:off x="251520" y="1340768"/>
            <a:ext cx="8712968" cy="369332"/>
          </a:xfrm>
          <a:prstGeom prst="rect">
            <a:avLst/>
          </a:prstGeom>
          <a:noFill/>
        </p:spPr>
        <p:txBody>
          <a:bodyPr wrap="square" rtlCol="0">
            <a:spAutoFit/>
          </a:bodyPr>
          <a:lstStyle/>
          <a:p>
            <a:r>
              <a:rPr lang="es-MX" b="1" dirty="0" smtClean="0">
                <a:latin typeface="Times New Roman" pitchFamily="18" charset="0"/>
                <a:cs typeface="Times New Roman" pitchFamily="18" charset="0"/>
              </a:rPr>
              <a:t>Comités y Unidades de Transparencia</a:t>
            </a:r>
            <a:endParaRPr lang="es-ES" b="1" dirty="0">
              <a:latin typeface="Times New Roman" pitchFamily="18" charset="0"/>
              <a:cs typeface="Times New Roman" pitchFamily="18" charset="0"/>
            </a:endParaRPr>
          </a:p>
        </p:txBody>
      </p:sp>
      <p:sp>
        <p:nvSpPr>
          <p:cNvPr id="7" name="Rectángulo 6"/>
          <p:cNvSpPr/>
          <p:nvPr/>
        </p:nvSpPr>
        <p:spPr>
          <a:xfrm>
            <a:off x="251520" y="1844824"/>
            <a:ext cx="8712968" cy="1039708"/>
          </a:xfrm>
          <a:prstGeom prst="rect">
            <a:avLst/>
          </a:prstGeom>
          <a:noFill/>
        </p:spPr>
        <p:txBody>
          <a:bodyPr wrap="square">
            <a:spAutoFit/>
          </a:bodyPr>
          <a:lstStyle/>
          <a:p>
            <a:pPr algn="just">
              <a:lnSpc>
                <a:spcPct val="114000"/>
              </a:lnSpc>
              <a:spcAft>
                <a:spcPts val="1200"/>
              </a:spcAft>
            </a:pPr>
            <a:r>
              <a:rPr lang="es-MX" dirty="0" smtClean="0">
                <a:latin typeface="Times New Roman" pitchFamily="18" charset="0"/>
                <a:cs typeface="Times New Roman" pitchFamily="18" charset="0"/>
              </a:rPr>
              <a:t>Es necesario que la Ley local establezca las figuras de los Comités de Transparencia y de las Unidades de Transparencia en los sujetos obligados, con las atribuciones que les confiere los capítulos III y IV del Título Segundo de la Ley General, respectivamente.</a:t>
            </a:r>
            <a:endParaRPr lang="es-MX" dirty="0">
              <a:latin typeface="Times New Roman" pitchFamily="18" charset="0"/>
              <a:cs typeface="Times New Roman" pitchFamily="18" charset="0"/>
            </a:endParaRPr>
          </a:p>
        </p:txBody>
      </p:sp>
      <p:sp>
        <p:nvSpPr>
          <p:cNvPr id="11" name="CuadroTexto 10"/>
          <p:cNvSpPr txBox="1"/>
          <p:nvPr/>
        </p:nvSpPr>
        <p:spPr>
          <a:xfrm>
            <a:off x="251520" y="3500438"/>
            <a:ext cx="8712968" cy="369332"/>
          </a:xfrm>
          <a:prstGeom prst="rect">
            <a:avLst/>
          </a:prstGeom>
          <a:noFill/>
        </p:spPr>
        <p:txBody>
          <a:bodyPr wrap="square" rtlCol="0">
            <a:spAutoFit/>
          </a:bodyPr>
          <a:lstStyle/>
          <a:p>
            <a:pPr algn="just"/>
            <a:r>
              <a:rPr lang="es-MX" b="1" dirty="0" smtClean="0">
                <a:latin typeface="Times New Roman" pitchFamily="18" charset="0"/>
                <a:cs typeface="Times New Roman" pitchFamily="18" charset="0"/>
              </a:rPr>
              <a:t>Consejo Consultivo de los Organismos Garantes</a:t>
            </a:r>
            <a:r>
              <a:rPr lang="es-MX" dirty="0" smtClean="0">
                <a:latin typeface="Times New Roman" pitchFamily="18" charset="0"/>
                <a:cs typeface="Times New Roman" pitchFamily="18" charset="0"/>
              </a:rPr>
              <a:t> (Cap. V del Título Segundo LGTAIP)</a:t>
            </a:r>
            <a:endParaRPr lang="es-ES" b="1" dirty="0">
              <a:latin typeface="Times New Roman" pitchFamily="18" charset="0"/>
              <a:cs typeface="Times New Roman" pitchFamily="18" charset="0"/>
            </a:endParaRPr>
          </a:p>
        </p:txBody>
      </p:sp>
      <p:sp>
        <p:nvSpPr>
          <p:cNvPr id="12" name="Rectángulo 11"/>
          <p:cNvSpPr/>
          <p:nvPr/>
        </p:nvSpPr>
        <p:spPr>
          <a:xfrm>
            <a:off x="251520" y="4365104"/>
            <a:ext cx="8712968" cy="2140971"/>
          </a:xfrm>
          <a:prstGeom prst="rect">
            <a:avLst/>
          </a:prstGeom>
          <a:noFill/>
        </p:spPr>
        <p:txBody>
          <a:bodyPr wrap="square">
            <a:spAutoFit/>
          </a:bodyPr>
          <a:lstStyle/>
          <a:p>
            <a:pPr algn="just">
              <a:lnSpc>
                <a:spcPct val="114000"/>
              </a:lnSpc>
              <a:spcAft>
                <a:spcPts val="1200"/>
              </a:spcAft>
            </a:pPr>
            <a:r>
              <a:rPr lang="es-MX" dirty="0" smtClean="0">
                <a:latin typeface="Times New Roman" pitchFamily="18" charset="0"/>
                <a:cs typeface="Times New Roman" pitchFamily="18" charset="0"/>
              </a:rPr>
              <a:t>También debe considerar un capítulo sobre la regulación del Consejo Consultivo que prevea: la integración, funcionamiento, procedimiento de designación, temporalidad en el cargo (no mayor a siete años) y  renovación.</a:t>
            </a:r>
          </a:p>
          <a:p>
            <a:pPr algn="just">
              <a:lnSpc>
                <a:spcPct val="114000"/>
              </a:lnSpc>
              <a:spcAft>
                <a:spcPts val="1200"/>
              </a:spcAft>
            </a:pPr>
            <a:r>
              <a:rPr lang="es-MX" dirty="0" smtClean="0">
                <a:latin typeface="Times New Roman" pitchFamily="18" charset="0"/>
                <a:cs typeface="Times New Roman" pitchFamily="18" charset="0"/>
              </a:rPr>
              <a:t>Los cargos serán honoríficos y quienes los ocupen deben contar con experiencia en la materia, provenientes de la academia o las organizaciones de la sociedad civil, garantizando la equidad de género.</a:t>
            </a:r>
            <a:endParaRPr lang="es-MX" dirty="0">
              <a:latin typeface="Times New Roman" pitchFamily="18" charset="0"/>
              <a:cs typeface="Times New Roman" pitchFamily="18" charset="0"/>
            </a:endParaRPr>
          </a:p>
        </p:txBody>
      </p:sp>
      <p:sp>
        <p:nvSpPr>
          <p:cNvPr id="6" name="1 Título"/>
          <p:cNvSpPr txBox="1">
            <a:spLocks/>
          </p:cNvSpPr>
          <p:nvPr/>
        </p:nvSpPr>
        <p:spPr>
          <a:xfrm>
            <a:off x="1547664" y="437464"/>
            <a:ext cx="6982187" cy="634082"/>
          </a:xfrm>
          <a:prstGeom prst="rect">
            <a:avLst/>
          </a:prstGeom>
          <a:noFill/>
        </p:spPr>
        <p:txBody>
          <a:bodyPr>
            <a:normAutofit fontScale="7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Responsables de la transparencia y el acceso a la información</a:t>
            </a:r>
            <a:endParaRPr lang="es-MX" sz="2800" b="1" cap="small" dirty="0">
              <a:latin typeface="Times New Roman" pitchFamily="18" charset="0"/>
              <a:cs typeface="Times New Roman" pitchFamily="18" charset="0"/>
            </a:endParaRPr>
          </a:p>
        </p:txBody>
      </p:sp>
      <p:sp>
        <p:nvSpPr>
          <p:cNvPr id="13"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12</a:t>
            </a:fld>
            <a:endParaRPr lang="es-MX" sz="1200" dirty="0">
              <a:latin typeface="Times New Roman" pitchFamily="18" charset="0"/>
              <a:cs typeface="Times New Roman" pitchFamily="18" charset="0"/>
            </a:endParaRPr>
          </a:p>
        </p:txBody>
      </p:sp>
      <p:grpSp>
        <p:nvGrpSpPr>
          <p:cNvPr id="8" name="7 Grupo"/>
          <p:cNvGrpSpPr/>
          <p:nvPr/>
        </p:nvGrpSpPr>
        <p:grpSpPr>
          <a:xfrm>
            <a:off x="214282" y="212702"/>
            <a:ext cx="8786874" cy="6502446"/>
            <a:chOff x="214282" y="212702"/>
            <a:chExt cx="8786874" cy="6502446"/>
          </a:xfrm>
        </p:grpSpPr>
        <p:cxnSp>
          <p:nvCxnSpPr>
            <p:cNvPr id="10" name="9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5" name="10 Grupo"/>
            <p:cNvGrpSpPr/>
            <p:nvPr/>
          </p:nvGrpSpPr>
          <p:grpSpPr>
            <a:xfrm>
              <a:off x="214282" y="6642122"/>
              <a:ext cx="8786874" cy="73026"/>
              <a:chOff x="214282" y="142852"/>
              <a:chExt cx="8786874" cy="73026"/>
            </a:xfrm>
          </p:grpSpPr>
          <p:cxnSp>
            <p:nvCxnSpPr>
              <p:cNvPr id="16" name="15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8582036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428728" y="508902"/>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Información Pública de Oficio</a:t>
            </a:r>
            <a:endParaRPr lang="es-MX" sz="2800" b="1" cap="small" dirty="0">
              <a:latin typeface="Times New Roman" pitchFamily="18" charset="0"/>
              <a:cs typeface="Times New Roman" pitchFamily="18" charset="0"/>
            </a:endParaRPr>
          </a:p>
        </p:txBody>
      </p:sp>
      <p:sp>
        <p:nvSpPr>
          <p:cNvPr id="3" name="2 Marcador de contenido"/>
          <p:cNvSpPr txBox="1">
            <a:spLocks/>
          </p:cNvSpPr>
          <p:nvPr/>
        </p:nvSpPr>
        <p:spPr>
          <a:xfrm>
            <a:off x="714348" y="1484784"/>
            <a:ext cx="7815503" cy="2673634"/>
          </a:xfrm>
          <a:prstGeom prst="rect">
            <a:avLst/>
          </a:prstGeom>
          <a:no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lnSpc>
                <a:spcPct val="114000"/>
              </a:lnSpc>
              <a:spcBef>
                <a:spcPts val="0"/>
              </a:spcBef>
              <a:spcAft>
                <a:spcPts val="1800"/>
              </a:spcAft>
            </a:pPr>
            <a:r>
              <a:rPr lang="es-MX" sz="1800" dirty="0" smtClean="0">
                <a:latin typeface="Times New Roman" pitchFamily="18" charset="0"/>
                <a:cs typeface="Times New Roman" pitchFamily="18" charset="0"/>
              </a:rPr>
              <a:t>En cuanto a las </a:t>
            </a:r>
            <a:r>
              <a:rPr lang="es-MX" sz="1800" b="1" dirty="0" smtClean="0">
                <a:latin typeface="Times New Roman" pitchFamily="18" charset="0"/>
                <a:cs typeface="Times New Roman" pitchFamily="18" charset="0"/>
              </a:rPr>
              <a:t>Obligaciones de Transparencia, s</a:t>
            </a:r>
            <a:r>
              <a:rPr lang="es-MX" sz="1800" dirty="0" smtClean="0">
                <a:latin typeface="Times New Roman" pitchFamily="18" charset="0"/>
                <a:cs typeface="Times New Roman" pitchFamily="18" charset="0"/>
              </a:rPr>
              <a:t>olamente </a:t>
            </a:r>
            <a:r>
              <a:rPr lang="es-MX" sz="1800" b="1" dirty="0" smtClean="0">
                <a:latin typeface="Times New Roman" pitchFamily="18" charset="0"/>
                <a:cs typeface="Times New Roman" pitchFamily="18" charset="0"/>
              </a:rPr>
              <a:t>tres artículos</a:t>
            </a:r>
            <a:r>
              <a:rPr lang="es-MX" sz="1800" dirty="0" smtClean="0">
                <a:latin typeface="Times New Roman" pitchFamily="18" charset="0"/>
                <a:cs typeface="Times New Roman" pitchFamily="18" charset="0"/>
              </a:rPr>
              <a:t> (8, 9 y 10) de la ley local </a:t>
            </a:r>
            <a:r>
              <a:rPr lang="es-MX" sz="1800" b="1" dirty="0" smtClean="0">
                <a:latin typeface="Times New Roman" pitchFamily="18" charset="0"/>
                <a:cs typeface="Times New Roman" pitchFamily="18" charset="0"/>
              </a:rPr>
              <a:t>regulan este tipo de obligaciones.</a:t>
            </a:r>
          </a:p>
          <a:p>
            <a:pPr algn="just">
              <a:lnSpc>
                <a:spcPct val="114000"/>
              </a:lnSpc>
              <a:spcBef>
                <a:spcPts val="0"/>
              </a:spcBef>
              <a:spcAft>
                <a:spcPts val="1800"/>
              </a:spcAft>
            </a:pPr>
            <a:endParaRPr lang="es-MX" sz="1800" b="1" dirty="0" smtClean="0">
              <a:latin typeface="Times New Roman" pitchFamily="18" charset="0"/>
              <a:cs typeface="Times New Roman" pitchFamily="18" charset="0"/>
            </a:endParaRPr>
          </a:p>
          <a:p>
            <a:pPr algn="just">
              <a:lnSpc>
                <a:spcPct val="114000"/>
              </a:lnSpc>
              <a:spcBef>
                <a:spcPts val="0"/>
              </a:spcBef>
              <a:spcAft>
                <a:spcPts val="1800"/>
              </a:spcAft>
            </a:pPr>
            <a:r>
              <a:rPr lang="es-MX" sz="1800" dirty="0" smtClean="0">
                <a:latin typeface="Times New Roman" pitchFamily="18" charset="0"/>
                <a:cs typeface="Times New Roman" pitchFamily="18" charset="0"/>
              </a:rPr>
              <a:t>Por lo que se deberá retomar el </a:t>
            </a:r>
            <a:r>
              <a:rPr lang="es-MX" sz="1800" b="1" dirty="0" smtClean="0">
                <a:latin typeface="Times New Roman" pitchFamily="18" charset="0"/>
                <a:cs typeface="Times New Roman" pitchFamily="18" charset="0"/>
              </a:rPr>
              <a:t>artículo 8</a:t>
            </a:r>
            <a:r>
              <a:rPr lang="es-MX" sz="1800" dirty="0" smtClean="0">
                <a:latin typeface="Times New Roman" pitchFamily="18" charset="0"/>
                <a:cs typeface="Times New Roman" pitchFamily="18" charset="0"/>
              </a:rPr>
              <a:t> de la LTAIPV que concentra el </a:t>
            </a:r>
            <a:r>
              <a:rPr lang="es-MX" sz="1800" b="1" dirty="0" smtClean="0">
                <a:latin typeface="Times New Roman" pitchFamily="18" charset="0"/>
                <a:cs typeface="Times New Roman" pitchFamily="18" charset="0"/>
              </a:rPr>
              <a:t>catálogo de obligaciones de transparencia </a:t>
            </a:r>
            <a:r>
              <a:rPr lang="es-MX" sz="1800" dirty="0" smtClean="0">
                <a:latin typeface="Times New Roman" pitchFamily="18" charset="0"/>
                <a:cs typeface="Times New Roman" pitchFamily="18" charset="0"/>
              </a:rPr>
              <a:t>comunes y específicas, relacionándolas en </a:t>
            </a:r>
            <a:r>
              <a:rPr lang="es-MX" sz="1800" b="1" dirty="0" smtClean="0">
                <a:latin typeface="Times New Roman" pitchFamily="18" charset="0"/>
                <a:cs typeface="Times New Roman" pitchFamily="18" charset="0"/>
              </a:rPr>
              <a:t>44 fracciones</a:t>
            </a:r>
            <a:r>
              <a:rPr lang="es-MX" sz="1800" dirty="0" smtClean="0">
                <a:latin typeface="Times New Roman" pitchFamily="18" charset="0"/>
                <a:cs typeface="Times New Roman" pitchFamily="18" charset="0"/>
              </a:rPr>
              <a:t>.</a:t>
            </a:r>
          </a:p>
          <a:p>
            <a:pPr algn="just">
              <a:lnSpc>
                <a:spcPct val="114000"/>
              </a:lnSpc>
              <a:spcBef>
                <a:spcPts val="0"/>
              </a:spcBef>
              <a:spcAft>
                <a:spcPts val="1800"/>
              </a:spcAft>
            </a:pPr>
            <a:endParaRPr lang="es-MX" sz="1800" dirty="0">
              <a:latin typeface="Times New Roman" pitchFamily="18" charset="0"/>
              <a:cs typeface="Times New Roman" pitchFamily="18" charset="0"/>
            </a:endParaRPr>
          </a:p>
        </p:txBody>
      </p:sp>
      <p:sp>
        <p:nvSpPr>
          <p:cNvPr id="4" name="CuadroTexto 5"/>
          <p:cNvSpPr txBox="1"/>
          <p:nvPr/>
        </p:nvSpPr>
        <p:spPr>
          <a:xfrm>
            <a:off x="264238" y="3838963"/>
            <a:ext cx="8236852" cy="2326341"/>
          </a:xfrm>
          <a:prstGeom prst="rect">
            <a:avLst/>
          </a:prstGeom>
          <a:noFill/>
        </p:spPr>
        <p:txBody>
          <a:bodyPr vert="horz" lIns="91440" tIns="45720" rIns="91440" bIns="45720" rtlCol="0">
            <a:noAutofit/>
          </a:bodyPr>
          <a:lstStyle>
            <a:lvl1pPr marL="342900" indent="-342900" algn="just">
              <a:spcBef>
                <a:spcPct val="20000"/>
              </a:spcBef>
              <a:buFont typeface="Arial"/>
              <a:buChar char="•"/>
              <a:defRPr sz="2200"/>
            </a:lvl1pPr>
            <a:lvl2pPr marL="742950" indent="-285750">
              <a:spcBef>
                <a:spcPct val="20000"/>
              </a:spcBef>
              <a:buFont typeface="Arial"/>
              <a:buChar char="–"/>
              <a:defRPr sz="2800"/>
            </a:lvl2pPr>
            <a:lvl3pPr marL="1143000" indent="-228600">
              <a:spcBef>
                <a:spcPct val="20000"/>
              </a:spcBef>
              <a:buFont typeface="Arial"/>
              <a:buChar char="•"/>
              <a:defRPr sz="2400"/>
            </a:lvl3pPr>
            <a:lvl4pPr marL="1600200" indent="-228600">
              <a:spcBef>
                <a:spcPct val="20000"/>
              </a:spcBef>
              <a:buFont typeface="Arial"/>
              <a:buChar char="–"/>
              <a:defRPr sz="2000"/>
            </a:lvl4pPr>
            <a:lvl5pPr marL="2057400" indent="-228600">
              <a:spcBef>
                <a:spcPct val="20000"/>
              </a:spcBef>
              <a:buFont typeface="Arial"/>
              <a:buChar char="»"/>
              <a:defRPr sz="2000"/>
            </a:lvl5pPr>
            <a:lvl6pPr marL="2514600" indent="-228600">
              <a:spcBef>
                <a:spcPct val="20000"/>
              </a:spcBef>
              <a:buFont typeface="Arial"/>
              <a:buChar char="•"/>
              <a:defRPr sz="2000"/>
            </a:lvl6pPr>
            <a:lvl7pPr marL="2971800" indent="-228600">
              <a:spcBef>
                <a:spcPct val="20000"/>
              </a:spcBef>
              <a:buFont typeface="Arial"/>
              <a:buChar char="•"/>
              <a:defRPr sz="2000"/>
            </a:lvl7pPr>
            <a:lvl8pPr marL="3429000" indent="-228600">
              <a:spcBef>
                <a:spcPct val="20000"/>
              </a:spcBef>
              <a:buFont typeface="Arial"/>
              <a:buChar char="•"/>
              <a:defRPr sz="2000"/>
            </a:lvl8pPr>
            <a:lvl9pPr marL="3886200" indent="-228600">
              <a:spcBef>
                <a:spcPct val="20000"/>
              </a:spcBef>
              <a:buFont typeface="Arial"/>
              <a:buChar char="•"/>
              <a:defRPr sz="2000"/>
            </a:lvl9pPr>
          </a:lstStyle>
          <a:p>
            <a:pPr>
              <a:lnSpc>
                <a:spcPct val="114000"/>
              </a:lnSpc>
              <a:spcBef>
                <a:spcPts val="0"/>
              </a:spcBef>
              <a:spcAft>
                <a:spcPts val="1800"/>
              </a:spcAft>
            </a:pPr>
            <a:endParaRPr lang="es-MX" sz="1800" dirty="0">
              <a:latin typeface="Times New Roman" pitchFamily="18" charset="0"/>
              <a:cs typeface="Times New Roman" pitchFamily="18" charset="0"/>
            </a:endParaRPr>
          </a:p>
        </p:txBody>
      </p:sp>
      <p:sp>
        <p:nvSpPr>
          <p:cNvPr id="6"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13</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8" name="7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0" name="10 Grupo"/>
            <p:cNvGrpSpPr/>
            <p:nvPr/>
          </p:nvGrpSpPr>
          <p:grpSpPr>
            <a:xfrm>
              <a:off x="214282" y="6642122"/>
              <a:ext cx="8786874" cy="73026"/>
              <a:chOff x="214282" y="142852"/>
              <a:chExt cx="8786874" cy="73026"/>
            </a:xfrm>
          </p:grpSpPr>
          <p:cxnSp>
            <p:nvCxnSpPr>
              <p:cNvPr id="11" name="10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5916131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txBox="1">
            <a:spLocks/>
          </p:cNvSpPr>
          <p:nvPr/>
        </p:nvSpPr>
        <p:spPr>
          <a:xfrm>
            <a:off x="1376027" y="579770"/>
            <a:ext cx="6982187" cy="706090"/>
          </a:xfrm>
          <a:prstGeom prst="rect">
            <a:avLst/>
          </a:prstGeom>
          <a:noFill/>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Comparativo procedimiento, plazos y atribuciones</a:t>
            </a:r>
            <a:endParaRPr lang="es-MX" sz="2800" b="1" cap="small" dirty="0">
              <a:latin typeface="Times New Roman" pitchFamily="18" charset="0"/>
              <a:cs typeface="Times New Roman" pitchFamily="18" charset="0"/>
            </a:endParaRPr>
          </a:p>
        </p:txBody>
      </p:sp>
      <p:graphicFrame>
        <p:nvGraphicFramePr>
          <p:cNvPr id="4" name="Marcador de contenido 6"/>
          <p:cNvGraphicFramePr>
            <a:graphicFrameLocks/>
          </p:cNvGraphicFramePr>
          <p:nvPr>
            <p:extLst>
              <p:ext uri="{D42A27DB-BD31-4B8C-83A1-F6EECF244321}">
                <p14:modId xmlns:p14="http://schemas.microsoft.com/office/powerpoint/2010/main" val="1208881702"/>
              </p:ext>
            </p:extLst>
          </p:nvPr>
        </p:nvGraphicFramePr>
        <p:xfrm>
          <a:off x="121998" y="1484784"/>
          <a:ext cx="8900978" cy="5184576"/>
        </p:xfrm>
        <a:graphic>
          <a:graphicData uri="http://schemas.openxmlformats.org/drawingml/2006/table">
            <a:tbl>
              <a:tblPr firstRow="1" bandRow="1">
                <a:tableStyleId>{073A0DAA-6AF3-43AB-8588-CEC1D06C72B9}</a:tableStyleId>
              </a:tblPr>
              <a:tblGrid>
                <a:gridCol w="4450489"/>
                <a:gridCol w="4450489"/>
              </a:tblGrid>
              <a:tr h="997034">
                <a:tc>
                  <a:txBody>
                    <a:bodyPr/>
                    <a:lstStyle/>
                    <a:p>
                      <a:pPr algn="ctr"/>
                      <a:r>
                        <a:rPr lang="es-MX" dirty="0" smtClean="0">
                          <a:solidFill>
                            <a:schemeClr val="tx1"/>
                          </a:solidFill>
                          <a:latin typeface="Times New Roman" pitchFamily="18" charset="0"/>
                          <a:cs typeface="Times New Roman" pitchFamily="18" charset="0"/>
                        </a:rPr>
                        <a:t>Ley General</a:t>
                      </a:r>
                      <a:r>
                        <a:rPr lang="es-MX" baseline="0" dirty="0" smtClean="0">
                          <a:solidFill>
                            <a:schemeClr val="tx1"/>
                          </a:solidFill>
                          <a:latin typeface="Times New Roman" pitchFamily="18" charset="0"/>
                          <a:cs typeface="Times New Roman" pitchFamily="18" charset="0"/>
                        </a:rPr>
                        <a:t> de Transparencia y Acceso a la Información Pública</a:t>
                      </a:r>
                      <a:endParaRPr lang="es-MX" dirty="0">
                        <a:solidFill>
                          <a:schemeClr val="tx1"/>
                        </a:solidFill>
                        <a:latin typeface="Times New Roman" pitchFamily="18" charset="0"/>
                        <a:cs typeface="Times New Roman" pitchFamily="18" charset="0"/>
                      </a:endParaRPr>
                    </a:p>
                  </a:txBody>
                  <a:tcPr>
                    <a:noFill/>
                  </a:tcPr>
                </a:tc>
                <a:tc>
                  <a:txBody>
                    <a:bodyPr/>
                    <a:lstStyle/>
                    <a:p>
                      <a:pPr algn="ctr"/>
                      <a:r>
                        <a:rPr lang="es-MX" dirty="0" smtClean="0">
                          <a:solidFill>
                            <a:schemeClr val="tx1"/>
                          </a:solidFill>
                          <a:latin typeface="Times New Roman" pitchFamily="18" charset="0"/>
                          <a:cs typeface="Times New Roman" pitchFamily="18" charset="0"/>
                        </a:rPr>
                        <a:t>Ley 848 de Transparencia y Acceso a</a:t>
                      </a:r>
                      <a:r>
                        <a:rPr lang="es-MX" baseline="0" dirty="0" smtClean="0">
                          <a:solidFill>
                            <a:schemeClr val="tx1"/>
                          </a:solidFill>
                          <a:latin typeface="Times New Roman" pitchFamily="18" charset="0"/>
                          <a:cs typeface="Times New Roman" pitchFamily="18" charset="0"/>
                        </a:rPr>
                        <a:t> la Información Pública para el estado de Veracruz</a:t>
                      </a:r>
                      <a:endParaRPr lang="es-MX" dirty="0">
                        <a:solidFill>
                          <a:schemeClr val="tx1"/>
                        </a:solidFill>
                        <a:latin typeface="Times New Roman" pitchFamily="18" charset="0"/>
                        <a:cs typeface="Times New Roman" pitchFamily="18" charset="0"/>
                      </a:endParaRPr>
                    </a:p>
                  </a:txBody>
                  <a:tcPr>
                    <a:noFill/>
                  </a:tcPr>
                </a:tc>
              </a:tr>
              <a:tr h="1595254">
                <a:tc>
                  <a:txBody>
                    <a:bodyPr/>
                    <a:lstStyle/>
                    <a:p>
                      <a:pPr marL="268288" indent="-268288"/>
                      <a:r>
                        <a:rPr lang="es-MX" dirty="0" smtClean="0">
                          <a:solidFill>
                            <a:schemeClr val="tx1"/>
                          </a:solidFill>
                          <a:latin typeface="Times New Roman" pitchFamily="18" charset="0"/>
                          <a:cs typeface="Times New Roman" pitchFamily="18" charset="0"/>
                        </a:rPr>
                        <a:t>1.- Deber de publicitar las obligaciones de transparencia en los</a:t>
                      </a:r>
                      <a:r>
                        <a:rPr lang="es-MX" baseline="0" dirty="0" smtClean="0">
                          <a:solidFill>
                            <a:schemeClr val="tx1"/>
                          </a:solidFill>
                          <a:latin typeface="Times New Roman" pitchFamily="18" charset="0"/>
                          <a:cs typeface="Times New Roman" pitchFamily="18" charset="0"/>
                        </a:rPr>
                        <a:t> sitios de internet de los Sujetos Obligados (SO) [Art. 60] y vínculo directo al sitio de la Información Pública [Art. 64]</a:t>
                      </a:r>
                      <a:endParaRPr lang="es-MX" b="0" dirty="0">
                        <a:solidFill>
                          <a:schemeClr val="tx1"/>
                        </a:solidFill>
                        <a:latin typeface="Times New Roman" pitchFamily="18" charset="0"/>
                        <a:cs typeface="Times New Roman" pitchFamily="18" charset="0"/>
                      </a:endParaRPr>
                    </a:p>
                  </a:txBody>
                  <a:tcPr>
                    <a:noFill/>
                  </a:tcPr>
                </a:tc>
                <a:tc>
                  <a:txBody>
                    <a:bodyPr/>
                    <a:lstStyle/>
                    <a:p>
                      <a:pPr marL="342900" indent="-342900">
                        <a:buFont typeface="+mj-lt"/>
                        <a:buAutoNum type="arabicPeriod"/>
                      </a:pPr>
                      <a:r>
                        <a:rPr lang="es-MX" sz="1800" kern="1200" dirty="0" smtClean="0">
                          <a:solidFill>
                            <a:schemeClr val="tx1"/>
                          </a:solidFill>
                          <a:latin typeface="Times New Roman" pitchFamily="18" charset="0"/>
                          <a:cs typeface="Times New Roman" pitchFamily="18" charset="0"/>
                        </a:rPr>
                        <a:t>No contemplada de forma explícita</a:t>
                      </a:r>
                      <a:r>
                        <a:rPr lang="es-MX" sz="1800" kern="1200" baseline="0" dirty="0" smtClean="0">
                          <a:solidFill>
                            <a:schemeClr val="tx1"/>
                          </a:solidFill>
                          <a:latin typeface="Times New Roman" pitchFamily="18" charset="0"/>
                          <a:cs typeface="Times New Roman" pitchFamily="18" charset="0"/>
                        </a:rPr>
                        <a:t> y establece casos de excepcionalidad (municipios menores a 60 mil habitantes).</a:t>
                      </a:r>
                      <a:endParaRPr lang="es-MX" sz="1800" kern="1200" dirty="0">
                        <a:solidFill>
                          <a:schemeClr val="tx1"/>
                        </a:solidFill>
                        <a:latin typeface="Times New Roman" pitchFamily="18" charset="0"/>
                        <a:ea typeface="+mn-ea"/>
                        <a:cs typeface="Times New Roman" pitchFamily="18" charset="0"/>
                      </a:endParaRPr>
                    </a:p>
                  </a:txBody>
                  <a:tcPr>
                    <a:noFill/>
                  </a:tcPr>
                </a:tc>
              </a:tr>
              <a:tr h="1296144">
                <a:tc>
                  <a:txBody>
                    <a:bodyPr/>
                    <a:lstStyle/>
                    <a:p>
                      <a:pPr marL="342900" indent="-342900" algn="l" defTabSz="457200" rtl="0" eaLnBrk="1" latinLnBrk="0" hangingPunct="1">
                        <a:buFont typeface="+mj-lt"/>
                        <a:buAutoNum type="arabicPeriod" startAt="2"/>
                      </a:pPr>
                      <a:r>
                        <a:rPr lang="es-MX" sz="1800" kern="1200" dirty="0" smtClean="0">
                          <a:solidFill>
                            <a:schemeClr val="tx1"/>
                          </a:solidFill>
                          <a:latin typeface="Times New Roman" pitchFamily="18" charset="0"/>
                          <a:cs typeface="Times New Roman" pitchFamily="18" charset="0"/>
                        </a:rPr>
                        <a:t>Periodo</a:t>
                      </a:r>
                      <a:r>
                        <a:rPr lang="es-MX" sz="1800" kern="1200" baseline="0" dirty="0" smtClean="0">
                          <a:solidFill>
                            <a:schemeClr val="tx1"/>
                          </a:solidFill>
                          <a:latin typeface="Times New Roman" pitchFamily="18" charset="0"/>
                          <a:cs typeface="Times New Roman" pitchFamily="18" charset="0"/>
                        </a:rPr>
                        <a:t> de actualización: Por lo menos cada tres meses, salvo que la LG o en otra disposición normativa se establezca un plazo diverso [Art. 62]</a:t>
                      </a:r>
                      <a:endParaRPr lang="es-MX" sz="1800" b="0" kern="1200" dirty="0">
                        <a:solidFill>
                          <a:schemeClr val="tx1"/>
                        </a:solidFill>
                        <a:latin typeface="Times New Roman" pitchFamily="18" charset="0"/>
                        <a:ea typeface="+mn-ea"/>
                        <a:cs typeface="Times New Roman" pitchFamily="18" charset="0"/>
                      </a:endParaRPr>
                    </a:p>
                  </a:txBody>
                  <a:tcPr>
                    <a:noFill/>
                  </a:tcPr>
                </a:tc>
                <a:tc>
                  <a:txBody>
                    <a:bodyPr/>
                    <a:lstStyle/>
                    <a:p>
                      <a:pPr marL="342900" lvl="0" indent="-342900">
                        <a:buFont typeface="+mj-lt"/>
                        <a:buAutoNum type="arabicPeriod" startAt="2"/>
                      </a:pPr>
                      <a:r>
                        <a:rPr lang="es-MX" sz="1800" kern="1200" baseline="0" dirty="0" smtClean="0">
                          <a:solidFill>
                            <a:schemeClr val="tx1"/>
                          </a:solidFill>
                          <a:latin typeface="Times New Roman" pitchFamily="18" charset="0"/>
                          <a:cs typeface="Times New Roman" pitchFamily="18" charset="0"/>
                        </a:rPr>
                        <a:t>Al inicio de cada año o dentro de los siguientes veinte días naturales a que surja alguna modificación [Art.8]</a:t>
                      </a:r>
                    </a:p>
                    <a:p>
                      <a:pPr marL="342900" indent="-342900">
                        <a:buFont typeface="+mj-lt"/>
                        <a:buAutoNum type="arabicPeriod" startAt="2"/>
                      </a:pPr>
                      <a:endParaRPr lang="es-MX" sz="1800" kern="1200" dirty="0">
                        <a:solidFill>
                          <a:schemeClr val="tx1"/>
                        </a:solidFill>
                        <a:latin typeface="Times New Roman" pitchFamily="18" charset="0"/>
                        <a:ea typeface="+mn-ea"/>
                        <a:cs typeface="Times New Roman" pitchFamily="18" charset="0"/>
                      </a:endParaRPr>
                    </a:p>
                  </a:txBody>
                  <a:tcPr>
                    <a:noFill/>
                  </a:tcPr>
                </a:tc>
              </a:tr>
              <a:tr h="1296144">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3"/>
                        <a:tabLst/>
                        <a:defRPr/>
                      </a:pPr>
                      <a:r>
                        <a:rPr lang="es-MX" sz="1800" kern="1200" dirty="0" smtClean="0">
                          <a:solidFill>
                            <a:schemeClr val="tx1"/>
                          </a:solidFill>
                          <a:latin typeface="Times New Roman" pitchFamily="18" charset="0"/>
                          <a:cs typeface="Times New Roman" pitchFamily="18" charset="0"/>
                        </a:rPr>
                        <a:t>Órgano Garante tiene atribución para verificar de oficio o a petición</a:t>
                      </a:r>
                      <a:r>
                        <a:rPr lang="es-MX" sz="1800" kern="1200" baseline="0" dirty="0" smtClean="0">
                          <a:solidFill>
                            <a:schemeClr val="tx1"/>
                          </a:solidFill>
                          <a:latin typeface="Times New Roman" pitchFamily="18" charset="0"/>
                          <a:cs typeface="Times New Roman" pitchFamily="18" charset="0"/>
                        </a:rPr>
                        <a:t> de parte, las </a:t>
                      </a:r>
                      <a:r>
                        <a:rPr lang="es-MX" sz="1800" kern="1200" dirty="0" smtClean="0">
                          <a:solidFill>
                            <a:schemeClr val="tx1"/>
                          </a:solidFill>
                          <a:latin typeface="Times New Roman" pitchFamily="18" charset="0"/>
                          <a:cs typeface="Times New Roman" pitchFamily="18" charset="0"/>
                        </a:rPr>
                        <a:t>Obligaciones de Transparencia </a:t>
                      </a:r>
                    </a:p>
                    <a:p>
                      <a:pPr marL="0" marR="0" indent="363538" algn="l" defTabSz="457200" rtl="0" eaLnBrk="1" fontAlgn="auto" latinLnBrk="0" hangingPunct="1">
                        <a:lnSpc>
                          <a:spcPct val="100000"/>
                        </a:lnSpc>
                        <a:spcBef>
                          <a:spcPts val="0"/>
                        </a:spcBef>
                        <a:spcAft>
                          <a:spcPts val="0"/>
                        </a:spcAft>
                        <a:buClrTx/>
                        <a:buSzTx/>
                        <a:buFont typeface="+mj-lt"/>
                        <a:buNone/>
                        <a:tabLst/>
                        <a:defRPr/>
                      </a:pPr>
                      <a:r>
                        <a:rPr lang="es-MX" sz="1800" kern="1200" baseline="0" dirty="0" smtClean="0">
                          <a:solidFill>
                            <a:schemeClr val="tx1"/>
                          </a:solidFill>
                          <a:latin typeface="Times New Roman" pitchFamily="18" charset="0"/>
                          <a:cs typeface="Times New Roman" pitchFamily="18" charset="0"/>
                        </a:rPr>
                        <a:t>[Arts. 63 y 85]</a:t>
                      </a:r>
                      <a:endParaRPr lang="es-MX" sz="1800" b="0" kern="1200" dirty="0" smtClean="0">
                        <a:solidFill>
                          <a:schemeClr val="tx1"/>
                        </a:solidFill>
                        <a:latin typeface="Times New Roman" pitchFamily="18" charset="0"/>
                        <a:ea typeface="+mn-ea"/>
                        <a:cs typeface="Times New Roman" pitchFamily="18" charset="0"/>
                      </a:endParaRPr>
                    </a:p>
                  </a:txBody>
                  <a:tcPr>
                    <a:noFill/>
                  </a:tcPr>
                </a:tc>
                <a:tc>
                  <a:txBody>
                    <a:bodyPr/>
                    <a:lstStyle/>
                    <a:p>
                      <a:pPr marL="342900" indent="-342900">
                        <a:buFont typeface="+mj-lt"/>
                        <a:buAutoNum type="arabicPeriod" startAt="3"/>
                      </a:pPr>
                      <a:r>
                        <a:rPr lang="es-MX" sz="1800" kern="1200" dirty="0" smtClean="0">
                          <a:solidFill>
                            <a:schemeClr val="tx1"/>
                          </a:solidFill>
                          <a:latin typeface="Times New Roman" pitchFamily="18" charset="0"/>
                          <a:cs typeface="Times New Roman" pitchFamily="18" charset="0"/>
                        </a:rPr>
                        <a:t>No contemplada</a:t>
                      </a:r>
                      <a:r>
                        <a:rPr lang="es-MX" sz="1800" kern="1200" baseline="0" dirty="0" smtClean="0">
                          <a:solidFill>
                            <a:schemeClr val="tx1"/>
                          </a:solidFill>
                          <a:latin typeface="Times New Roman" pitchFamily="18" charset="0"/>
                          <a:cs typeface="Times New Roman" pitchFamily="18" charset="0"/>
                        </a:rPr>
                        <a:t>, sólo se dispone que el Pleno apruebe recomendaciones para el cumplimiento de la Ley [Art. 34]</a:t>
                      </a:r>
                      <a:endParaRPr lang="es-MX" sz="1800" b="0" kern="1200" dirty="0">
                        <a:solidFill>
                          <a:schemeClr val="tx1"/>
                        </a:solidFill>
                        <a:latin typeface="Times New Roman" pitchFamily="18" charset="0"/>
                        <a:ea typeface="+mn-ea"/>
                        <a:cs typeface="Times New Roman" pitchFamily="18" charset="0"/>
                      </a:endParaRPr>
                    </a:p>
                  </a:txBody>
                  <a:tcPr>
                    <a:noFill/>
                  </a:tcPr>
                </a:tc>
              </a:tr>
            </a:tbl>
          </a:graphicData>
        </a:graphic>
      </p:graphicFrame>
      <p:sp>
        <p:nvSpPr>
          <p:cNvPr id="5"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14</a:t>
            </a:fld>
            <a:endParaRPr lang="es-MX" sz="1200" dirty="0">
              <a:latin typeface="Times New Roman" pitchFamily="18" charset="0"/>
              <a:cs typeface="Times New Roman" pitchFamily="18" charset="0"/>
            </a:endParaRPr>
          </a:p>
        </p:txBody>
      </p:sp>
      <p:grpSp>
        <p:nvGrpSpPr>
          <p:cNvPr id="6" name="5 Grupo"/>
          <p:cNvGrpSpPr/>
          <p:nvPr/>
        </p:nvGrpSpPr>
        <p:grpSpPr>
          <a:xfrm>
            <a:off x="214282" y="212702"/>
            <a:ext cx="8786874" cy="6502446"/>
            <a:chOff x="214282" y="212702"/>
            <a:chExt cx="8786874" cy="6502446"/>
          </a:xfrm>
        </p:grpSpPr>
        <p:cxnSp>
          <p:nvCxnSpPr>
            <p:cNvPr id="7" name="6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9" name="10 Grupo"/>
            <p:cNvGrpSpPr/>
            <p:nvPr/>
          </p:nvGrpSpPr>
          <p:grpSpPr>
            <a:xfrm>
              <a:off x="214282" y="6642122"/>
              <a:ext cx="8786874" cy="73026"/>
              <a:chOff x="214282" y="142852"/>
              <a:chExt cx="8786874" cy="73026"/>
            </a:xfrm>
          </p:grpSpPr>
          <p:cxnSp>
            <p:nvCxnSpPr>
              <p:cNvPr id="10" name="9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cxnSp>
        <p:nvCxnSpPr>
          <p:cNvPr id="13" name="12 Conector recto"/>
          <p:cNvCxnSpPr/>
          <p:nvPr/>
        </p:nvCxnSpPr>
        <p:spPr>
          <a:xfrm rot="5400000">
            <a:off x="2056271" y="3964785"/>
            <a:ext cx="507209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rot="10800000">
            <a:off x="142846" y="2427279"/>
            <a:ext cx="864399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74291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Marcador de contenido 6"/>
          <p:cNvGraphicFramePr>
            <a:graphicFrameLocks/>
          </p:cNvGraphicFramePr>
          <p:nvPr>
            <p:extLst>
              <p:ext uri="{D42A27DB-BD31-4B8C-83A1-F6EECF244321}">
                <p14:modId xmlns:p14="http://schemas.microsoft.com/office/powerpoint/2010/main" val="2814041961"/>
              </p:ext>
            </p:extLst>
          </p:nvPr>
        </p:nvGraphicFramePr>
        <p:xfrm>
          <a:off x="285720" y="1340768"/>
          <a:ext cx="8900978" cy="5328592"/>
        </p:xfrm>
        <a:graphic>
          <a:graphicData uri="http://schemas.openxmlformats.org/drawingml/2006/table">
            <a:tbl>
              <a:tblPr firstRow="1" bandRow="1">
                <a:tableStyleId>{073A0DAA-6AF3-43AB-8588-CEC1D06C72B9}</a:tableStyleId>
              </a:tblPr>
              <a:tblGrid>
                <a:gridCol w="4450489"/>
                <a:gridCol w="4450489"/>
              </a:tblGrid>
              <a:tr h="951534">
                <a:tc>
                  <a:txBody>
                    <a:bodyPr/>
                    <a:lstStyle/>
                    <a:p>
                      <a:pPr algn="ctr"/>
                      <a:r>
                        <a:rPr lang="es-MX" sz="1800" dirty="0" smtClean="0">
                          <a:solidFill>
                            <a:schemeClr val="tx1"/>
                          </a:solidFill>
                          <a:latin typeface="Times New Roman" pitchFamily="18" charset="0"/>
                          <a:cs typeface="Times New Roman" pitchFamily="18" charset="0"/>
                        </a:rPr>
                        <a:t>Ley General</a:t>
                      </a:r>
                      <a:r>
                        <a:rPr lang="es-MX" sz="1800" baseline="0" dirty="0" smtClean="0">
                          <a:solidFill>
                            <a:schemeClr val="tx1"/>
                          </a:solidFill>
                          <a:latin typeface="Times New Roman" pitchFamily="18" charset="0"/>
                          <a:cs typeface="Times New Roman" pitchFamily="18" charset="0"/>
                        </a:rPr>
                        <a:t> de Transparencia y Acceso a la Información Pública</a:t>
                      </a:r>
                      <a:endParaRPr lang="es-MX" sz="1800" dirty="0">
                        <a:solidFill>
                          <a:schemeClr val="tx1"/>
                        </a:solidFill>
                        <a:latin typeface="Times New Roman" pitchFamily="18" charset="0"/>
                        <a:cs typeface="Times New Roman" pitchFamily="18" charset="0"/>
                      </a:endParaRPr>
                    </a:p>
                  </a:txBody>
                  <a:tcPr>
                    <a:noFill/>
                  </a:tcPr>
                </a:tc>
                <a:tc>
                  <a:txBody>
                    <a:bodyPr/>
                    <a:lstStyle/>
                    <a:p>
                      <a:pPr algn="ctr"/>
                      <a:r>
                        <a:rPr lang="es-MX" sz="1800" dirty="0" smtClean="0">
                          <a:solidFill>
                            <a:schemeClr val="tx1"/>
                          </a:solidFill>
                          <a:latin typeface="Times New Roman" pitchFamily="18" charset="0"/>
                          <a:cs typeface="Times New Roman" pitchFamily="18" charset="0"/>
                        </a:rPr>
                        <a:t>Ley 848 de Transparencia y Acceso a</a:t>
                      </a:r>
                      <a:r>
                        <a:rPr lang="es-MX" sz="1800" baseline="0" dirty="0" smtClean="0">
                          <a:solidFill>
                            <a:schemeClr val="tx1"/>
                          </a:solidFill>
                          <a:latin typeface="Times New Roman" pitchFamily="18" charset="0"/>
                          <a:cs typeface="Times New Roman" pitchFamily="18" charset="0"/>
                        </a:rPr>
                        <a:t> la Información Pública para el estado de Veracruz</a:t>
                      </a:r>
                      <a:endParaRPr lang="es-MX" sz="1800" dirty="0">
                        <a:solidFill>
                          <a:schemeClr val="tx1"/>
                        </a:solidFill>
                        <a:latin typeface="Times New Roman" pitchFamily="18" charset="0"/>
                        <a:cs typeface="Times New Roman" pitchFamily="18" charset="0"/>
                      </a:endParaRPr>
                    </a:p>
                  </a:txBody>
                  <a:tcPr>
                    <a:noFill/>
                  </a:tcPr>
                </a:tc>
              </a:tr>
              <a:tr h="1236995">
                <a:tc>
                  <a:txBody>
                    <a:bodyPr/>
                    <a:lstStyle/>
                    <a:p>
                      <a:pPr marL="342900" indent="-342900">
                        <a:buFont typeface="+mj-lt"/>
                        <a:buAutoNum type="arabicPeriod" startAt="4"/>
                      </a:pPr>
                      <a:r>
                        <a:rPr lang="es-MX" sz="1800" dirty="0" smtClean="0">
                          <a:solidFill>
                            <a:schemeClr val="tx1"/>
                          </a:solidFill>
                          <a:latin typeface="Times New Roman" pitchFamily="18" charset="0"/>
                          <a:cs typeface="Times New Roman" pitchFamily="18" charset="0"/>
                        </a:rPr>
                        <a:t>Información enfocada a personas con capacidades diferentes y focalizada</a:t>
                      </a:r>
                      <a:r>
                        <a:rPr lang="es-MX" sz="1800" baseline="0" dirty="0" smtClean="0">
                          <a:solidFill>
                            <a:schemeClr val="tx1"/>
                          </a:solidFill>
                          <a:latin typeface="Times New Roman" pitchFamily="18" charset="0"/>
                          <a:cs typeface="Times New Roman" pitchFamily="18" charset="0"/>
                        </a:rPr>
                        <a:t> a hablantes de lenguas indígenas [Art. 65]</a:t>
                      </a:r>
                      <a:endParaRPr lang="es-MX" sz="1800" b="0" dirty="0">
                        <a:solidFill>
                          <a:schemeClr val="tx1"/>
                        </a:solidFill>
                        <a:latin typeface="Times New Roman" pitchFamily="18" charset="0"/>
                        <a:cs typeface="Times New Roman" pitchFamily="18" charset="0"/>
                      </a:endParaRPr>
                    </a:p>
                  </a:txBody>
                  <a:tcPr>
                    <a:noFill/>
                  </a:tcPr>
                </a:tc>
                <a:tc>
                  <a:txBody>
                    <a:bodyPr/>
                    <a:lstStyle/>
                    <a:p>
                      <a:pPr marL="342900" indent="-342900">
                        <a:buFont typeface="+mj-lt"/>
                        <a:buAutoNum type="arabicPeriod" startAt="4"/>
                      </a:pPr>
                      <a:r>
                        <a:rPr lang="es-MX" sz="1800" kern="1200" dirty="0" smtClean="0">
                          <a:solidFill>
                            <a:schemeClr val="tx1"/>
                          </a:solidFill>
                          <a:latin typeface="Times New Roman" pitchFamily="18" charset="0"/>
                          <a:cs typeface="Times New Roman" pitchFamily="18" charset="0"/>
                        </a:rPr>
                        <a:t>No contemplada</a:t>
                      </a:r>
                      <a:endParaRPr lang="es-MX" sz="1800" kern="1200" dirty="0">
                        <a:solidFill>
                          <a:schemeClr val="tx1"/>
                        </a:solidFill>
                        <a:latin typeface="Times New Roman" pitchFamily="18" charset="0"/>
                        <a:ea typeface="+mn-ea"/>
                        <a:cs typeface="Times New Roman" pitchFamily="18" charset="0"/>
                      </a:endParaRPr>
                    </a:p>
                  </a:txBody>
                  <a:tcPr>
                    <a:noFill/>
                  </a:tcPr>
                </a:tc>
              </a:tr>
              <a:tr h="951534">
                <a:tc>
                  <a:txBody>
                    <a:bodyPr/>
                    <a:lstStyle/>
                    <a:p>
                      <a:pPr marL="342900" indent="-342900" algn="l" defTabSz="457200" rtl="0" eaLnBrk="1" latinLnBrk="0" hangingPunct="1">
                        <a:buFont typeface="+mj-lt"/>
                        <a:buAutoNum type="arabicPeriod" startAt="5"/>
                      </a:pPr>
                      <a:r>
                        <a:rPr lang="es-MX" sz="1800" kern="1200" dirty="0" smtClean="0">
                          <a:solidFill>
                            <a:schemeClr val="tx1"/>
                          </a:solidFill>
                          <a:latin typeface="Times New Roman" pitchFamily="18" charset="0"/>
                          <a:cs typeface="Times New Roman" pitchFamily="18" charset="0"/>
                        </a:rPr>
                        <a:t>Información de Transparencia no</a:t>
                      </a:r>
                      <a:r>
                        <a:rPr lang="es-MX" sz="1800" kern="1200" baseline="0" dirty="0" smtClean="0">
                          <a:solidFill>
                            <a:schemeClr val="tx1"/>
                          </a:solidFill>
                          <a:latin typeface="Times New Roman" pitchFamily="18" charset="0"/>
                          <a:cs typeface="Times New Roman" pitchFamily="18" charset="0"/>
                        </a:rPr>
                        <a:t> constituye propaganda gubernamental [Art. 66]</a:t>
                      </a:r>
                      <a:endParaRPr lang="es-MX" sz="1800" b="0" kern="1200" dirty="0">
                        <a:solidFill>
                          <a:schemeClr val="tx1"/>
                        </a:solidFill>
                        <a:latin typeface="Times New Roman" pitchFamily="18" charset="0"/>
                        <a:ea typeface="+mn-ea"/>
                        <a:cs typeface="Times New Roman" pitchFamily="18" charset="0"/>
                      </a:endParaRPr>
                    </a:p>
                  </a:txBody>
                  <a:tcPr>
                    <a:no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5"/>
                        <a:tabLst/>
                        <a:defRPr/>
                      </a:pPr>
                      <a:r>
                        <a:rPr lang="es-MX" sz="1800" kern="1200" dirty="0" smtClean="0">
                          <a:solidFill>
                            <a:schemeClr val="tx1"/>
                          </a:solidFill>
                          <a:latin typeface="Times New Roman" pitchFamily="18" charset="0"/>
                          <a:cs typeface="Times New Roman" pitchFamily="18" charset="0"/>
                        </a:rPr>
                        <a:t>No contemplada</a:t>
                      </a:r>
                    </a:p>
                    <a:p>
                      <a:pPr marL="342900" indent="-342900">
                        <a:buFont typeface="+mj-lt"/>
                        <a:buAutoNum type="arabicPeriod" startAt="5"/>
                      </a:pPr>
                      <a:endParaRPr lang="es-MX" sz="1800" kern="1200" dirty="0">
                        <a:solidFill>
                          <a:schemeClr val="tx1"/>
                        </a:solidFill>
                        <a:latin typeface="Times New Roman" pitchFamily="18" charset="0"/>
                        <a:ea typeface="+mn-ea"/>
                        <a:cs typeface="Times New Roman" pitchFamily="18" charset="0"/>
                      </a:endParaRPr>
                    </a:p>
                  </a:txBody>
                  <a:tcPr>
                    <a:noFill/>
                  </a:tcPr>
                </a:tc>
              </a:tr>
              <a:tr h="951534">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6"/>
                        <a:tabLst/>
                        <a:defRPr/>
                      </a:pPr>
                      <a:r>
                        <a:rPr lang="es-MX" sz="1800" kern="1200" dirty="0" smtClean="0">
                          <a:solidFill>
                            <a:schemeClr val="tx1"/>
                          </a:solidFill>
                          <a:latin typeface="Times New Roman" pitchFamily="18" charset="0"/>
                          <a:cs typeface="Times New Roman" pitchFamily="18" charset="0"/>
                        </a:rPr>
                        <a:t>Alcances de la verificación del cumplimiento de las obligaciones de transparencia </a:t>
                      </a:r>
                      <a:r>
                        <a:rPr lang="es-MX" sz="1800" kern="1200" baseline="0" dirty="0" smtClean="0">
                          <a:solidFill>
                            <a:schemeClr val="tx1"/>
                          </a:solidFill>
                          <a:latin typeface="Times New Roman" pitchFamily="18" charset="0"/>
                          <a:cs typeface="Times New Roman" pitchFamily="18" charset="0"/>
                        </a:rPr>
                        <a:t>[Art. 87 y 88]</a:t>
                      </a:r>
                      <a:endParaRPr lang="es-MX" sz="1800" b="0" kern="1200" dirty="0" smtClean="0">
                        <a:solidFill>
                          <a:schemeClr val="tx1"/>
                        </a:solidFill>
                        <a:latin typeface="Times New Roman" pitchFamily="18" charset="0"/>
                        <a:ea typeface="+mn-ea"/>
                        <a:cs typeface="Times New Roman" pitchFamily="18" charset="0"/>
                      </a:endParaRPr>
                    </a:p>
                  </a:txBody>
                  <a:tcPr>
                    <a:no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6"/>
                        <a:tabLst/>
                        <a:defRPr/>
                      </a:pPr>
                      <a:r>
                        <a:rPr lang="es-MX" sz="1800" kern="1200" dirty="0" smtClean="0">
                          <a:solidFill>
                            <a:schemeClr val="tx1"/>
                          </a:solidFill>
                          <a:latin typeface="Times New Roman" pitchFamily="18" charset="0"/>
                          <a:cs typeface="Times New Roman" pitchFamily="18" charset="0"/>
                        </a:rPr>
                        <a:t>No contemplada</a:t>
                      </a:r>
                      <a:endParaRPr lang="es-MX" sz="1800" kern="1200" dirty="0" smtClean="0">
                        <a:solidFill>
                          <a:schemeClr val="tx1"/>
                        </a:solidFill>
                        <a:latin typeface="Times New Roman" pitchFamily="18" charset="0"/>
                        <a:ea typeface="+mn-ea"/>
                        <a:cs typeface="Times New Roman" pitchFamily="18" charset="0"/>
                      </a:endParaRPr>
                    </a:p>
                  </a:txBody>
                  <a:tcPr>
                    <a:noFill/>
                  </a:tcPr>
                </a:tc>
              </a:tr>
              <a:tr h="1236995">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7"/>
                        <a:tabLst/>
                        <a:defRPr/>
                      </a:pPr>
                      <a:r>
                        <a:rPr lang="es-MX" sz="1800" kern="1200" dirty="0" smtClean="0">
                          <a:solidFill>
                            <a:schemeClr val="tx1"/>
                          </a:solidFill>
                          <a:latin typeface="Times New Roman" pitchFamily="18" charset="0"/>
                          <a:cs typeface="Times New Roman" pitchFamily="18" charset="0"/>
                        </a:rPr>
                        <a:t>Obligaciones de transparencia</a:t>
                      </a:r>
                    </a:p>
                    <a:p>
                      <a:pPr marL="800100" marR="0" lvl="1" indent="-342900" algn="l" defTabSz="457200" rtl="0" eaLnBrk="1" fontAlgn="auto" latinLnBrk="0" hangingPunct="1">
                        <a:lnSpc>
                          <a:spcPct val="100000"/>
                        </a:lnSpc>
                        <a:spcBef>
                          <a:spcPts val="0"/>
                        </a:spcBef>
                        <a:spcAft>
                          <a:spcPts val="0"/>
                        </a:spcAft>
                        <a:buClrTx/>
                        <a:buSzTx/>
                        <a:buFont typeface="+mj-lt"/>
                        <a:buAutoNum type="alphaLcParenR"/>
                        <a:tabLst/>
                        <a:defRPr/>
                      </a:pPr>
                      <a:r>
                        <a:rPr lang="es-MX" sz="1800" kern="1200" dirty="0" smtClean="0">
                          <a:solidFill>
                            <a:schemeClr val="tx1"/>
                          </a:solidFill>
                          <a:latin typeface="Times New Roman" pitchFamily="18" charset="0"/>
                          <a:cs typeface="Times New Roman" pitchFamily="18" charset="0"/>
                        </a:rPr>
                        <a:t>Comunes:      48</a:t>
                      </a:r>
                    </a:p>
                    <a:p>
                      <a:pPr marL="800100" marR="0" lvl="1" indent="-342900" algn="l" defTabSz="457200" rtl="0" eaLnBrk="1" fontAlgn="auto" latinLnBrk="0" hangingPunct="1">
                        <a:lnSpc>
                          <a:spcPct val="100000"/>
                        </a:lnSpc>
                        <a:spcBef>
                          <a:spcPts val="0"/>
                        </a:spcBef>
                        <a:spcAft>
                          <a:spcPts val="0"/>
                        </a:spcAft>
                        <a:buClrTx/>
                        <a:buSzTx/>
                        <a:buFont typeface="+mj-lt"/>
                        <a:buAutoNum type="alphaLcParenR"/>
                        <a:tabLst/>
                        <a:defRPr/>
                      </a:pPr>
                      <a:r>
                        <a:rPr lang="es-MX" sz="1800" kern="1200" dirty="0" smtClean="0">
                          <a:solidFill>
                            <a:schemeClr val="tx1"/>
                          </a:solidFill>
                          <a:latin typeface="Times New Roman" pitchFamily="18" charset="0"/>
                          <a:cs typeface="Times New Roman" pitchFamily="18" charset="0"/>
                        </a:rPr>
                        <a:t>Específicas: 122 </a:t>
                      </a:r>
                    </a:p>
                    <a:p>
                      <a:pPr marL="457200" marR="0" lvl="1" indent="0" algn="l" defTabSz="457200" rtl="0" eaLnBrk="1" fontAlgn="auto" latinLnBrk="0" hangingPunct="1">
                        <a:lnSpc>
                          <a:spcPct val="100000"/>
                        </a:lnSpc>
                        <a:spcBef>
                          <a:spcPts val="0"/>
                        </a:spcBef>
                        <a:spcAft>
                          <a:spcPts val="0"/>
                        </a:spcAft>
                        <a:buClrTx/>
                        <a:buSzTx/>
                        <a:buFont typeface="+mj-lt"/>
                        <a:buNone/>
                        <a:tabLst/>
                        <a:defRPr/>
                      </a:pPr>
                      <a:r>
                        <a:rPr lang="es-MX" sz="1800" kern="1200" dirty="0" smtClean="0">
                          <a:solidFill>
                            <a:schemeClr val="tx1"/>
                          </a:solidFill>
                          <a:latin typeface="Times New Roman" pitchFamily="18" charset="0"/>
                          <a:cs typeface="Times New Roman" pitchFamily="18" charset="0"/>
                        </a:rPr>
                        <a:t>       </a:t>
                      </a:r>
                      <a:r>
                        <a:rPr lang="es-MX" sz="1800" b="1" kern="1200" dirty="0" smtClean="0">
                          <a:solidFill>
                            <a:schemeClr val="tx1"/>
                          </a:solidFill>
                          <a:latin typeface="Times New Roman" pitchFamily="18" charset="0"/>
                          <a:cs typeface="Times New Roman" pitchFamily="18" charset="0"/>
                        </a:rPr>
                        <a:t>Total:          170</a:t>
                      </a:r>
                      <a:endParaRPr lang="es-MX" sz="1800" b="1" kern="1200" dirty="0" smtClean="0">
                        <a:solidFill>
                          <a:schemeClr val="tx1"/>
                        </a:solidFill>
                        <a:latin typeface="Times New Roman" pitchFamily="18" charset="0"/>
                        <a:ea typeface="+mn-ea"/>
                        <a:cs typeface="Times New Roman" pitchFamily="18" charset="0"/>
                      </a:endParaRPr>
                    </a:p>
                  </a:txBody>
                  <a:tcPr>
                    <a:noFill/>
                  </a:tcPr>
                </a:tc>
                <a:tc>
                  <a:txBody>
                    <a:bodyPr/>
                    <a:lstStyle/>
                    <a:p>
                      <a:pPr marL="342900" marR="0" indent="-342900" algn="l" defTabSz="457200" rtl="0" eaLnBrk="1" fontAlgn="auto" latinLnBrk="0" hangingPunct="1">
                        <a:lnSpc>
                          <a:spcPct val="100000"/>
                        </a:lnSpc>
                        <a:spcBef>
                          <a:spcPts val="0"/>
                        </a:spcBef>
                        <a:spcAft>
                          <a:spcPts val="0"/>
                        </a:spcAft>
                        <a:buClrTx/>
                        <a:buSzTx/>
                        <a:buFont typeface="+mj-lt"/>
                        <a:buAutoNum type="arabicPeriod" startAt="7"/>
                        <a:tabLst/>
                        <a:defRPr/>
                      </a:pPr>
                      <a:r>
                        <a:rPr lang="es-MX" sz="1800" kern="1200" dirty="0" smtClean="0">
                          <a:solidFill>
                            <a:schemeClr val="tx1"/>
                          </a:solidFill>
                          <a:latin typeface="Times New Roman" pitchFamily="18" charset="0"/>
                          <a:cs typeface="Times New Roman" pitchFamily="18" charset="0"/>
                        </a:rPr>
                        <a:t>Obligaciones de transparencia</a:t>
                      </a:r>
                    </a:p>
                    <a:p>
                      <a:pPr marL="800100" marR="0" lvl="1" indent="-342900" algn="l" defTabSz="457200" rtl="0" eaLnBrk="1" fontAlgn="auto" latinLnBrk="0" hangingPunct="1">
                        <a:lnSpc>
                          <a:spcPct val="100000"/>
                        </a:lnSpc>
                        <a:spcBef>
                          <a:spcPts val="0"/>
                        </a:spcBef>
                        <a:spcAft>
                          <a:spcPts val="0"/>
                        </a:spcAft>
                        <a:buClrTx/>
                        <a:buSzTx/>
                        <a:buFont typeface="+mj-lt"/>
                        <a:buAutoNum type="alphaLcParenR"/>
                        <a:tabLst/>
                        <a:defRPr/>
                      </a:pPr>
                      <a:r>
                        <a:rPr lang="es-MX" sz="1800" kern="1200" dirty="0" smtClean="0">
                          <a:solidFill>
                            <a:schemeClr val="tx1"/>
                          </a:solidFill>
                          <a:latin typeface="Times New Roman" pitchFamily="18" charset="0"/>
                          <a:cs typeface="Times New Roman" pitchFamily="18" charset="0"/>
                        </a:rPr>
                        <a:t>Comunes:     36</a:t>
                      </a:r>
                    </a:p>
                    <a:p>
                      <a:pPr marL="800100" marR="0" lvl="1" indent="-342900" algn="l" defTabSz="457200" rtl="0" eaLnBrk="1" fontAlgn="auto" latinLnBrk="0" hangingPunct="1">
                        <a:lnSpc>
                          <a:spcPct val="100000"/>
                        </a:lnSpc>
                        <a:spcBef>
                          <a:spcPts val="0"/>
                        </a:spcBef>
                        <a:spcAft>
                          <a:spcPts val="0"/>
                        </a:spcAft>
                        <a:buClrTx/>
                        <a:buSzTx/>
                        <a:buFont typeface="+mj-lt"/>
                        <a:buAutoNum type="alphaLcParenR"/>
                        <a:tabLst/>
                        <a:defRPr/>
                      </a:pPr>
                      <a:r>
                        <a:rPr lang="es-MX" sz="1800" kern="1200" dirty="0" smtClean="0">
                          <a:solidFill>
                            <a:schemeClr val="tx1"/>
                          </a:solidFill>
                          <a:latin typeface="Times New Roman" pitchFamily="18" charset="0"/>
                          <a:cs typeface="Times New Roman" pitchFamily="18" charset="0"/>
                        </a:rPr>
                        <a:t>Específicas: </a:t>
                      </a:r>
                      <a:r>
                        <a:rPr lang="es-MX" sz="1800" kern="1200" baseline="0" dirty="0" smtClean="0">
                          <a:solidFill>
                            <a:schemeClr val="tx1"/>
                          </a:solidFill>
                          <a:latin typeface="Times New Roman" pitchFamily="18" charset="0"/>
                          <a:cs typeface="Times New Roman" pitchFamily="18" charset="0"/>
                        </a:rPr>
                        <a:t> 58</a:t>
                      </a:r>
                      <a:endParaRPr lang="es-MX" sz="1800" kern="1200" dirty="0" smtClean="0">
                        <a:solidFill>
                          <a:schemeClr val="tx1"/>
                        </a:solidFill>
                        <a:latin typeface="Times New Roman" pitchFamily="18" charset="0"/>
                        <a:cs typeface="Times New Roman" pitchFamily="18" charset="0"/>
                      </a:endParaRPr>
                    </a:p>
                    <a:p>
                      <a:pPr marL="0" indent="0">
                        <a:buFont typeface="+mj-lt"/>
                        <a:buNone/>
                      </a:pPr>
                      <a:r>
                        <a:rPr lang="es-MX" sz="1800" b="1" kern="1200" baseline="0" dirty="0" smtClean="0">
                          <a:solidFill>
                            <a:schemeClr val="tx1"/>
                          </a:solidFill>
                          <a:latin typeface="Times New Roman" pitchFamily="18" charset="0"/>
                          <a:cs typeface="Times New Roman" pitchFamily="18" charset="0"/>
                        </a:rPr>
                        <a:t>                Total:         94</a:t>
                      </a:r>
                      <a:endParaRPr lang="es-MX" sz="1800" b="1" kern="1200" dirty="0">
                        <a:solidFill>
                          <a:schemeClr val="tx1"/>
                        </a:solidFill>
                        <a:latin typeface="Times New Roman" pitchFamily="18" charset="0"/>
                        <a:ea typeface="+mn-ea"/>
                        <a:cs typeface="Times New Roman" pitchFamily="18" charset="0"/>
                      </a:endParaRPr>
                    </a:p>
                  </a:txBody>
                  <a:tcPr>
                    <a:noFill/>
                  </a:tcPr>
                </a:tc>
              </a:tr>
            </a:tbl>
          </a:graphicData>
        </a:graphic>
      </p:graphicFrame>
      <p:sp>
        <p:nvSpPr>
          <p:cNvPr id="4" name="1 Título"/>
          <p:cNvSpPr txBox="1">
            <a:spLocks/>
          </p:cNvSpPr>
          <p:nvPr/>
        </p:nvSpPr>
        <p:spPr>
          <a:xfrm>
            <a:off x="1376027" y="436894"/>
            <a:ext cx="6982187" cy="706090"/>
          </a:xfrm>
          <a:prstGeom prst="rect">
            <a:avLst/>
          </a:prstGeom>
          <a:noFill/>
        </p:spPr>
        <p:txBody>
          <a:bodyPr>
            <a:normAutofit fontScale="90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Comparativo procedimiento, plazos y atribuciones</a:t>
            </a:r>
            <a:endParaRPr lang="es-MX" sz="2800" b="1" cap="small" dirty="0">
              <a:latin typeface="Times New Roman" pitchFamily="18" charset="0"/>
              <a:cs typeface="Times New Roman" pitchFamily="18" charset="0"/>
            </a:endParaRPr>
          </a:p>
        </p:txBody>
      </p:sp>
      <p:sp>
        <p:nvSpPr>
          <p:cNvPr id="5" name="1 Marcador de número de diapositiva"/>
          <p:cNvSpPr txBox="1">
            <a:spLocks/>
          </p:cNvSpPr>
          <p:nvPr/>
        </p:nvSpPr>
        <p:spPr>
          <a:xfrm>
            <a:off x="8572528"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15</a:t>
            </a:fld>
            <a:endParaRPr lang="es-MX" sz="1200" dirty="0">
              <a:latin typeface="Times New Roman" pitchFamily="18" charset="0"/>
              <a:cs typeface="Times New Roman" pitchFamily="18" charset="0"/>
            </a:endParaRPr>
          </a:p>
        </p:txBody>
      </p:sp>
      <p:grpSp>
        <p:nvGrpSpPr>
          <p:cNvPr id="6" name="5 Grupo"/>
          <p:cNvGrpSpPr/>
          <p:nvPr/>
        </p:nvGrpSpPr>
        <p:grpSpPr>
          <a:xfrm>
            <a:off x="214282" y="212702"/>
            <a:ext cx="8786874" cy="6502446"/>
            <a:chOff x="214282" y="212702"/>
            <a:chExt cx="8786874" cy="6502446"/>
          </a:xfrm>
        </p:grpSpPr>
        <p:cxnSp>
          <p:nvCxnSpPr>
            <p:cNvPr id="7" name="6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9" name="10 Grupo"/>
            <p:cNvGrpSpPr/>
            <p:nvPr/>
          </p:nvGrpSpPr>
          <p:grpSpPr>
            <a:xfrm>
              <a:off x="214282" y="6642122"/>
              <a:ext cx="8786874" cy="73026"/>
              <a:chOff x="214282" y="142852"/>
              <a:chExt cx="8786874" cy="73026"/>
            </a:xfrm>
          </p:grpSpPr>
          <p:cxnSp>
            <p:nvCxnSpPr>
              <p:cNvPr id="10" name="9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cxnSp>
        <p:nvCxnSpPr>
          <p:cNvPr id="12" name="11 Conector recto"/>
          <p:cNvCxnSpPr/>
          <p:nvPr/>
        </p:nvCxnSpPr>
        <p:spPr>
          <a:xfrm rot="5400000">
            <a:off x="2219991" y="3964785"/>
            <a:ext cx="5072098"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rot="10800000">
            <a:off x="306566" y="2214554"/>
            <a:ext cx="8643996"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29039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txBox="1">
            <a:spLocks/>
          </p:cNvSpPr>
          <p:nvPr/>
        </p:nvSpPr>
        <p:spPr>
          <a:xfrm>
            <a:off x="363070" y="1153951"/>
            <a:ext cx="8385393" cy="834889"/>
          </a:xfrm>
          <a:prstGeom prst="rect">
            <a:avLst/>
          </a:prstGeom>
          <a:no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es-MX" sz="1800" dirty="0" smtClean="0">
                <a:latin typeface="Times New Roman" pitchFamily="18" charset="0"/>
                <a:cs typeface="Times New Roman" pitchFamily="18" charset="0"/>
              </a:rPr>
              <a:t>La LTAIPV </a:t>
            </a:r>
            <a:r>
              <a:rPr lang="es-MX" sz="1800" b="1" dirty="0" smtClean="0">
                <a:latin typeface="Times New Roman" pitchFamily="18" charset="0"/>
                <a:cs typeface="Times New Roman" pitchFamily="18" charset="0"/>
              </a:rPr>
              <a:t>contiene el 54.2 por ciento de las obligaciones</a:t>
            </a:r>
            <a:r>
              <a:rPr lang="es-MX" sz="1800" dirty="0" smtClean="0">
                <a:latin typeface="Times New Roman" pitchFamily="18" charset="0"/>
                <a:cs typeface="Times New Roman" pitchFamily="18" charset="0"/>
              </a:rPr>
              <a:t>, es decir, que solo tiene 26 rubros (9 de forma total y 17 parcial) y omite 22:</a:t>
            </a:r>
          </a:p>
          <a:p>
            <a:pPr marL="0" indent="0" algn="just">
              <a:buFont typeface="Arial" panose="020B0604020202020204" pitchFamily="34" charset="0"/>
              <a:buNone/>
            </a:pPr>
            <a:r>
              <a:rPr lang="es-MX" sz="1800" dirty="0" smtClean="0">
                <a:latin typeface="Times New Roman" pitchFamily="18" charset="0"/>
                <a:cs typeface="Times New Roman" pitchFamily="18" charset="0"/>
              </a:rPr>
              <a:t> </a:t>
            </a:r>
          </a:p>
          <a:p>
            <a:pPr algn="just"/>
            <a:endParaRPr lang="es-MX" sz="1800" dirty="0" smtClean="0">
              <a:latin typeface="Times New Roman" pitchFamily="18" charset="0"/>
              <a:cs typeface="Times New Roman" pitchFamily="18" charset="0"/>
            </a:endParaRPr>
          </a:p>
          <a:p>
            <a:pPr marL="0" indent="0" algn="just">
              <a:buFont typeface="Arial" panose="020B0604020202020204" pitchFamily="34" charset="0"/>
              <a:buNone/>
            </a:pPr>
            <a:r>
              <a:rPr lang="es-MX" sz="1800" dirty="0" smtClean="0">
                <a:latin typeface="Times New Roman" pitchFamily="18" charset="0"/>
                <a:cs typeface="Times New Roman" pitchFamily="18" charset="0"/>
              </a:rPr>
              <a:t> </a:t>
            </a:r>
          </a:p>
          <a:p>
            <a:pPr marL="0" indent="0" algn="just">
              <a:buFont typeface="Arial" panose="020B0604020202020204" pitchFamily="34" charset="0"/>
              <a:buNone/>
            </a:pPr>
            <a:endParaRPr lang="es-MX" sz="1800" dirty="0">
              <a:latin typeface="Times New Roman" pitchFamily="18" charset="0"/>
              <a:cs typeface="Times New Roman" pitchFamily="18" charset="0"/>
            </a:endParaRPr>
          </a:p>
        </p:txBody>
      </p:sp>
      <p:sp>
        <p:nvSpPr>
          <p:cNvPr id="4" name="CuadroTexto 4"/>
          <p:cNvSpPr txBox="1"/>
          <p:nvPr/>
        </p:nvSpPr>
        <p:spPr>
          <a:xfrm>
            <a:off x="363071" y="2689412"/>
            <a:ext cx="4208929" cy="369332"/>
          </a:xfrm>
          <a:prstGeom prst="rect">
            <a:avLst/>
          </a:prstGeom>
          <a:noFill/>
        </p:spPr>
        <p:txBody>
          <a:bodyPr wrap="square" rtlCol="0">
            <a:spAutoFit/>
          </a:bodyPr>
          <a:lstStyle/>
          <a:p>
            <a:endParaRPr lang="es-MX" dirty="0">
              <a:latin typeface="Times New Roman" pitchFamily="18" charset="0"/>
              <a:cs typeface="Times New Roman" pitchFamily="18" charset="0"/>
            </a:endParaRPr>
          </a:p>
        </p:txBody>
      </p:sp>
      <p:sp>
        <p:nvSpPr>
          <p:cNvPr id="5" name="CuadroTexto 8"/>
          <p:cNvSpPr txBox="1"/>
          <p:nvPr/>
        </p:nvSpPr>
        <p:spPr>
          <a:xfrm>
            <a:off x="251520" y="2060848"/>
            <a:ext cx="4176463" cy="4355038"/>
          </a:xfrm>
          <a:prstGeom prst="rect">
            <a:avLst/>
          </a:prstGeom>
          <a:noFill/>
        </p:spPr>
        <p:txBody>
          <a:bodyPr wrap="square" rtlCol="0">
            <a:spAutoFit/>
          </a:bodyPr>
          <a:lstStyle/>
          <a:p>
            <a:pPr marL="447675" indent="-447675">
              <a:spcAft>
                <a:spcPts val="300"/>
              </a:spcAft>
              <a:buFont typeface="+mj-lt"/>
              <a:buAutoNum type="arabicPeriod"/>
            </a:pPr>
            <a:r>
              <a:rPr lang="es-MX" dirty="0">
                <a:latin typeface="Times New Roman" pitchFamily="18" charset="0"/>
                <a:cs typeface="Times New Roman" pitchFamily="18" charset="0"/>
              </a:rPr>
              <a:t>Indicadores de objetivos y </a:t>
            </a:r>
            <a:r>
              <a:rPr lang="es-MX" dirty="0" smtClean="0">
                <a:latin typeface="Times New Roman" pitchFamily="18" charset="0"/>
                <a:cs typeface="Times New Roman" pitchFamily="18" charset="0"/>
              </a:rPr>
              <a:t>resultados</a:t>
            </a:r>
          </a:p>
          <a:p>
            <a:pPr marL="447675" indent="-447675">
              <a:spcAft>
                <a:spcPts val="300"/>
              </a:spcAft>
              <a:buFont typeface="+mj-lt"/>
              <a:buAutoNum type="arabicPeriod"/>
            </a:pPr>
            <a:r>
              <a:rPr lang="es-MX" dirty="0">
                <a:latin typeface="Times New Roman" pitchFamily="18" charset="0"/>
                <a:cs typeface="Times New Roman" pitchFamily="18" charset="0"/>
              </a:rPr>
              <a:t>Versión publica de declaraciones </a:t>
            </a:r>
            <a:r>
              <a:rPr lang="es-MX" dirty="0" smtClean="0">
                <a:latin typeface="Times New Roman" pitchFamily="18" charset="0"/>
                <a:cs typeface="Times New Roman" pitchFamily="18" charset="0"/>
              </a:rPr>
              <a:t>patrimoniales</a:t>
            </a:r>
          </a:p>
          <a:p>
            <a:pPr marL="447675" indent="-447675">
              <a:spcAft>
                <a:spcPts val="300"/>
              </a:spcAft>
              <a:buFont typeface="+mj-lt"/>
              <a:buAutoNum type="arabicPeriod"/>
            </a:pPr>
            <a:r>
              <a:rPr lang="es-MX" dirty="0">
                <a:latin typeface="Times New Roman" pitchFamily="18" charset="0"/>
                <a:cs typeface="Times New Roman" pitchFamily="18" charset="0"/>
              </a:rPr>
              <a:t>Convocatorias y resultados para cargos </a:t>
            </a:r>
            <a:r>
              <a:rPr lang="es-MX" dirty="0" smtClean="0">
                <a:latin typeface="Times New Roman" pitchFamily="18" charset="0"/>
                <a:cs typeface="Times New Roman" pitchFamily="18" charset="0"/>
              </a:rPr>
              <a:t>públicos</a:t>
            </a:r>
          </a:p>
          <a:p>
            <a:pPr marL="447675" indent="-447675">
              <a:spcAft>
                <a:spcPts val="300"/>
              </a:spcAft>
              <a:buFont typeface="+mj-lt"/>
              <a:buAutoNum type="arabicPeriod"/>
            </a:pPr>
            <a:r>
              <a:rPr lang="es-MX" dirty="0">
                <a:latin typeface="Times New Roman" pitchFamily="18" charset="0"/>
                <a:cs typeface="Times New Roman" pitchFamily="18" charset="0"/>
              </a:rPr>
              <a:t>Condiciones de trabajo (contratos</a:t>
            </a:r>
            <a:r>
              <a:rPr lang="es-MX" dirty="0" smtClean="0">
                <a:latin typeface="Times New Roman" pitchFamily="18" charset="0"/>
                <a:cs typeface="Times New Roman" pitchFamily="18" charset="0"/>
              </a:rPr>
              <a:t>)</a:t>
            </a:r>
          </a:p>
          <a:p>
            <a:pPr marL="447675" indent="-447675">
              <a:spcAft>
                <a:spcPts val="300"/>
              </a:spcAft>
              <a:buFont typeface="+mj-lt"/>
              <a:buAutoNum type="arabicPeriod"/>
            </a:pPr>
            <a:r>
              <a:rPr lang="es-MX" dirty="0">
                <a:latin typeface="Times New Roman" pitchFamily="18" charset="0"/>
                <a:cs typeface="Times New Roman" pitchFamily="18" charset="0"/>
              </a:rPr>
              <a:t>Información </a:t>
            </a:r>
            <a:r>
              <a:rPr lang="es-MX" dirty="0" smtClean="0">
                <a:latin typeface="Times New Roman" pitchFamily="18" charset="0"/>
                <a:cs typeface="Times New Roman" pitchFamily="18" charset="0"/>
              </a:rPr>
              <a:t>curricular</a:t>
            </a:r>
          </a:p>
          <a:p>
            <a:pPr marL="447675" indent="-447675">
              <a:spcAft>
                <a:spcPts val="300"/>
              </a:spcAft>
              <a:buFont typeface="+mj-lt"/>
              <a:buAutoNum type="arabicPeriod"/>
            </a:pPr>
            <a:r>
              <a:rPr lang="es-MX" dirty="0">
                <a:latin typeface="Times New Roman" pitchFamily="18" charset="0"/>
                <a:cs typeface="Times New Roman" pitchFamily="18" charset="0"/>
              </a:rPr>
              <a:t>Sanciones a servidores </a:t>
            </a:r>
            <a:r>
              <a:rPr lang="es-MX" dirty="0" smtClean="0">
                <a:latin typeface="Times New Roman" pitchFamily="18" charset="0"/>
                <a:cs typeface="Times New Roman" pitchFamily="18" charset="0"/>
              </a:rPr>
              <a:t>públicos</a:t>
            </a:r>
          </a:p>
          <a:p>
            <a:pPr marL="447675" indent="-447675">
              <a:spcAft>
                <a:spcPts val="300"/>
              </a:spcAft>
              <a:buFont typeface="+mj-lt"/>
              <a:buAutoNum type="arabicPeriod"/>
            </a:pPr>
            <a:r>
              <a:rPr lang="es-MX" dirty="0">
                <a:latin typeface="Times New Roman" pitchFamily="18" charset="0"/>
                <a:cs typeface="Times New Roman" pitchFamily="18" charset="0"/>
              </a:rPr>
              <a:t>Comunicación </a:t>
            </a:r>
            <a:r>
              <a:rPr lang="es-MX" dirty="0" smtClean="0">
                <a:latin typeface="Times New Roman" pitchFamily="18" charset="0"/>
                <a:cs typeface="Times New Roman" pitchFamily="18" charset="0"/>
              </a:rPr>
              <a:t>social</a:t>
            </a:r>
          </a:p>
          <a:p>
            <a:pPr marL="447675" indent="-447675">
              <a:spcAft>
                <a:spcPts val="300"/>
              </a:spcAft>
              <a:buFont typeface="+mj-lt"/>
              <a:buAutoNum type="arabicPeriod"/>
            </a:pPr>
            <a:r>
              <a:rPr lang="es-MX" dirty="0" smtClean="0">
                <a:latin typeface="Times New Roman" pitchFamily="18" charset="0"/>
                <a:cs typeface="Times New Roman" pitchFamily="18" charset="0"/>
              </a:rPr>
              <a:t>Estadísticas generadas en cumplimiento de atribuciones</a:t>
            </a:r>
          </a:p>
          <a:p>
            <a:pPr marL="447675" indent="-447675">
              <a:spcAft>
                <a:spcPts val="300"/>
              </a:spcAft>
              <a:buFont typeface="+mj-lt"/>
              <a:buAutoNum type="arabicPeriod"/>
            </a:pPr>
            <a:r>
              <a:rPr lang="es-MX" dirty="0">
                <a:latin typeface="Times New Roman" pitchFamily="18" charset="0"/>
                <a:cs typeface="Times New Roman" pitchFamily="18" charset="0"/>
              </a:rPr>
              <a:t>Avances de </a:t>
            </a:r>
            <a:r>
              <a:rPr lang="es-MX" dirty="0" smtClean="0">
                <a:latin typeface="Times New Roman" pitchFamily="18" charset="0"/>
                <a:cs typeface="Times New Roman" pitchFamily="18" charset="0"/>
              </a:rPr>
              <a:t>metas</a:t>
            </a:r>
          </a:p>
          <a:p>
            <a:pPr marL="447675" indent="-447675">
              <a:spcAft>
                <a:spcPts val="300"/>
              </a:spcAft>
              <a:buFont typeface="+mj-lt"/>
              <a:buAutoNum type="arabicPeriod"/>
            </a:pPr>
            <a:r>
              <a:rPr lang="es-MX" dirty="0">
                <a:latin typeface="Times New Roman" pitchFamily="18" charset="0"/>
                <a:cs typeface="Times New Roman" pitchFamily="18" charset="0"/>
              </a:rPr>
              <a:t>Proveedores y </a:t>
            </a:r>
            <a:r>
              <a:rPr lang="es-MX" dirty="0" smtClean="0">
                <a:latin typeface="Times New Roman" pitchFamily="18" charset="0"/>
                <a:cs typeface="Times New Roman" pitchFamily="18" charset="0"/>
              </a:rPr>
              <a:t>contratistas</a:t>
            </a:r>
          </a:p>
          <a:p>
            <a:pPr marL="447675" indent="-447675">
              <a:spcAft>
                <a:spcPts val="300"/>
              </a:spcAft>
              <a:buFont typeface="+mj-lt"/>
              <a:buAutoNum type="arabicPeriod"/>
            </a:pPr>
            <a:r>
              <a:rPr lang="es-MX" dirty="0">
                <a:latin typeface="Times New Roman" pitchFamily="18" charset="0"/>
                <a:cs typeface="Times New Roman" pitchFamily="18" charset="0"/>
              </a:rPr>
              <a:t>Recomendaciones de </a:t>
            </a:r>
            <a:r>
              <a:rPr lang="es-MX" dirty="0" smtClean="0">
                <a:latin typeface="Times New Roman" pitchFamily="18" charset="0"/>
                <a:cs typeface="Times New Roman" pitchFamily="18" charset="0"/>
              </a:rPr>
              <a:t>DH</a:t>
            </a:r>
            <a:endParaRPr lang="es-MX" dirty="0">
              <a:latin typeface="Times New Roman" pitchFamily="18" charset="0"/>
              <a:cs typeface="Times New Roman" pitchFamily="18" charset="0"/>
            </a:endParaRPr>
          </a:p>
        </p:txBody>
      </p:sp>
      <p:sp>
        <p:nvSpPr>
          <p:cNvPr id="6" name="CuadroTexto 9"/>
          <p:cNvSpPr txBox="1"/>
          <p:nvPr/>
        </p:nvSpPr>
        <p:spPr>
          <a:xfrm>
            <a:off x="4652681" y="2060848"/>
            <a:ext cx="4222377" cy="4632037"/>
          </a:xfrm>
          <a:prstGeom prst="rect">
            <a:avLst/>
          </a:prstGeom>
          <a:noFill/>
        </p:spPr>
        <p:txBody>
          <a:bodyPr wrap="square" rtlCol="0">
            <a:spAutoFit/>
          </a:bodyPr>
          <a:lstStyle/>
          <a:p>
            <a:pPr marL="447675" indent="-447675">
              <a:spcAft>
                <a:spcPts val="300"/>
              </a:spcAft>
              <a:buFont typeface="+mj-lt"/>
              <a:buAutoNum type="arabicPeriod" startAt="12"/>
            </a:pPr>
            <a:r>
              <a:rPr lang="es-MX" dirty="0">
                <a:latin typeface="Times New Roman" pitchFamily="18" charset="0"/>
                <a:cs typeface="Times New Roman" pitchFamily="18" charset="0"/>
              </a:rPr>
              <a:t>Resoluciones de </a:t>
            </a:r>
            <a:r>
              <a:rPr lang="es-MX" dirty="0" smtClean="0">
                <a:latin typeface="Times New Roman" pitchFamily="18" charset="0"/>
                <a:cs typeface="Times New Roman" pitchFamily="18" charset="0"/>
              </a:rPr>
              <a:t>juicios</a:t>
            </a:r>
          </a:p>
          <a:p>
            <a:pPr marL="447675" indent="-447675">
              <a:spcAft>
                <a:spcPts val="300"/>
              </a:spcAft>
              <a:buFont typeface="+mj-lt"/>
              <a:buAutoNum type="arabicPeriod" startAt="12"/>
            </a:pPr>
            <a:r>
              <a:rPr lang="es-MX" dirty="0" smtClean="0">
                <a:latin typeface="Times New Roman" pitchFamily="18" charset="0"/>
                <a:cs typeface="Times New Roman" pitchFamily="18" charset="0"/>
              </a:rPr>
              <a:t>Mecanismos de participación ciudadana</a:t>
            </a:r>
          </a:p>
          <a:p>
            <a:pPr marL="447675" indent="-447675">
              <a:spcAft>
                <a:spcPts val="300"/>
              </a:spcAft>
              <a:buFont typeface="+mj-lt"/>
              <a:buAutoNum type="arabicPeriod" startAt="12"/>
            </a:pPr>
            <a:r>
              <a:rPr lang="es-MX" dirty="0">
                <a:latin typeface="Times New Roman" pitchFamily="18" charset="0"/>
                <a:cs typeface="Times New Roman" pitchFamily="18" charset="0"/>
              </a:rPr>
              <a:t>Programas </a:t>
            </a:r>
            <a:r>
              <a:rPr lang="es-MX" dirty="0" smtClean="0">
                <a:latin typeface="Times New Roman" pitchFamily="18" charset="0"/>
                <a:cs typeface="Times New Roman" pitchFamily="18" charset="0"/>
              </a:rPr>
              <a:t>ofrecidos</a:t>
            </a:r>
          </a:p>
          <a:p>
            <a:pPr marL="447675" indent="-447675">
              <a:spcAft>
                <a:spcPts val="300"/>
              </a:spcAft>
              <a:buFont typeface="+mj-lt"/>
              <a:buAutoNum type="arabicPeriod" startAt="12"/>
            </a:pPr>
            <a:r>
              <a:rPr lang="es-MX" dirty="0">
                <a:latin typeface="Times New Roman" pitchFamily="18" charset="0"/>
                <a:cs typeface="Times New Roman" pitchFamily="18" charset="0"/>
              </a:rPr>
              <a:t>Actas comités de </a:t>
            </a:r>
            <a:r>
              <a:rPr lang="es-MX" dirty="0" smtClean="0">
                <a:latin typeface="Times New Roman" pitchFamily="18" charset="0"/>
                <a:cs typeface="Times New Roman" pitchFamily="18" charset="0"/>
              </a:rPr>
              <a:t>transparencia</a:t>
            </a:r>
          </a:p>
          <a:p>
            <a:pPr marL="447675" indent="-447675">
              <a:spcAft>
                <a:spcPts val="300"/>
              </a:spcAft>
              <a:buFont typeface="+mj-lt"/>
              <a:buAutoNum type="arabicPeriod" startAt="12"/>
            </a:pPr>
            <a:r>
              <a:rPr lang="es-MX" dirty="0">
                <a:latin typeface="Times New Roman" pitchFamily="18" charset="0"/>
                <a:cs typeface="Times New Roman" pitchFamily="18" charset="0"/>
              </a:rPr>
              <a:t>Evaluaciones a sujetos </a:t>
            </a:r>
            <a:r>
              <a:rPr lang="es-MX" dirty="0" smtClean="0">
                <a:latin typeface="Times New Roman" pitchFamily="18" charset="0"/>
                <a:cs typeface="Times New Roman" pitchFamily="18" charset="0"/>
              </a:rPr>
              <a:t>obligados</a:t>
            </a:r>
          </a:p>
          <a:p>
            <a:pPr marL="447675" indent="-447675">
              <a:spcAft>
                <a:spcPts val="300"/>
              </a:spcAft>
              <a:buFont typeface="+mj-lt"/>
              <a:buAutoNum type="arabicPeriod" startAt="12"/>
            </a:pPr>
            <a:r>
              <a:rPr lang="es-MX" dirty="0" smtClean="0">
                <a:latin typeface="Times New Roman" pitchFamily="18" charset="0"/>
                <a:cs typeface="Times New Roman" pitchFamily="18" charset="0"/>
              </a:rPr>
              <a:t>Estudios </a:t>
            </a:r>
            <a:r>
              <a:rPr lang="es-MX" dirty="0">
                <a:latin typeface="Times New Roman" pitchFamily="18" charset="0"/>
                <a:cs typeface="Times New Roman" pitchFamily="18" charset="0"/>
              </a:rPr>
              <a:t>financiados con recursos </a:t>
            </a:r>
            <a:r>
              <a:rPr lang="es-MX" dirty="0" smtClean="0">
                <a:latin typeface="Times New Roman" pitchFamily="18" charset="0"/>
                <a:cs typeface="Times New Roman" pitchFamily="18" charset="0"/>
              </a:rPr>
              <a:t>públicos</a:t>
            </a:r>
          </a:p>
          <a:p>
            <a:pPr marL="447675" indent="-447675">
              <a:spcAft>
                <a:spcPts val="300"/>
              </a:spcAft>
              <a:buFont typeface="+mj-lt"/>
              <a:buAutoNum type="arabicPeriod" startAt="12"/>
            </a:pPr>
            <a:r>
              <a:rPr lang="es-MX" dirty="0">
                <a:latin typeface="Times New Roman" pitchFamily="18" charset="0"/>
                <a:cs typeface="Times New Roman" pitchFamily="18" charset="0"/>
              </a:rPr>
              <a:t>Lista de jubilados y </a:t>
            </a:r>
            <a:r>
              <a:rPr lang="es-MX" dirty="0" smtClean="0">
                <a:latin typeface="Times New Roman" pitchFamily="18" charset="0"/>
                <a:cs typeface="Times New Roman" pitchFamily="18" charset="0"/>
              </a:rPr>
              <a:t>pensionados</a:t>
            </a:r>
          </a:p>
          <a:p>
            <a:pPr marL="447675" indent="-447675">
              <a:spcAft>
                <a:spcPts val="300"/>
              </a:spcAft>
              <a:buFont typeface="+mj-lt"/>
              <a:buAutoNum type="arabicPeriod" startAt="12"/>
            </a:pPr>
            <a:r>
              <a:rPr lang="es-MX" dirty="0" smtClean="0">
                <a:latin typeface="Times New Roman" pitchFamily="18" charset="0"/>
                <a:cs typeface="Times New Roman" pitchFamily="18" charset="0"/>
              </a:rPr>
              <a:t>Ingresos</a:t>
            </a:r>
          </a:p>
          <a:p>
            <a:pPr marL="447675" indent="-447675">
              <a:spcAft>
                <a:spcPts val="300"/>
              </a:spcAft>
              <a:buFont typeface="+mj-lt"/>
              <a:buAutoNum type="arabicPeriod" startAt="12"/>
            </a:pPr>
            <a:r>
              <a:rPr lang="es-MX" dirty="0">
                <a:latin typeface="Times New Roman" pitchFamily="18" charset="0"/>
                <a:cs typeface="Times New Roman" pitchFamily="18" charset="0"/>
              </a:rPr>
              <a:t>Donaciones hechas a terceros en dinero o en </a:t>
            </a:r>
            <a:r>
              <a:rPr lang="es-MX" dirty="0" smtClean="0">
                <a:latin typeface="Times New Roman" pitchFamily="18" charset="0"/>
                <a:cs typeface="Times New Roman" pitchFamily="18" charset="0"/>
              </a:rPr>
              <a:t>especie</a:t>
            </a:r>
          </a:p>
          <a:p>
            <a:pPr marL="447675" indent="-447675">
              <a:spcAft>
                <a:spcPts val="300"/>
              </a:spcAft>
              <a:buFont typeface="+mj-lt"/>
              <a:buAutoNum type="arabicPeriod" startAt="12"/>
            </a:pPr>
            <a:r>
              <a:rPr lang="es-MX" dirty="0">
                <a:latin typeface="Times New Roman" pitchFamily="18" charset="0"/>
                <a:cs typeface="Times New Roman" pitchFamily="18" charset="0"/>
              </a:rPr>
              <a:t>Actas consejos </a:t>
            </a:r>
            <a:r>
              <a:rPr lang="es-MX" dirty="0" smtClean="0">
                <a:latin typeface="Times New Roman" pitchFamily="18" charset="0"/>
                <a:cs typeface="Times New Roman" pitchFamily="18" charset="0"/>
              </a:rPr>
              <a:t>consultivos</a:t>
            </a:r>
          </a:p>
          <a:p>
            <a:pPr marL="447675" indent="-447675">
              <a:spcAft>
                <a:spcPts val="300"/>
              </a:spcAft>
              <a:buFont typeface="+mj-lt"/>
              <a:buAutoNum type="arabicPeriod" startAt="12"/>
            </a:pPr>
            <a:r>
              <a:rPr lang="es-MX" dirty="0">
                <a:latin typeface="Times New Roman" pitchFamily="18" charset="0"/>
                <a:cs typeface="Times New Roman" pitchFamily="18" charset="0"/>
              </a:rPr>
              <a:t>Solicitudes de intervención de </a:t>
            </a:r>
            <a:r>
              <a:rPr lang="es-MX" dirty="0" smtClean="0">
                <a:latin typeface="Times New Roman" pitchFamily="18" charset="0"/>
                <a:cs typeface="Times New Roman" pitchFamily="18" charset="0"/>
              </a:rPr>
              <a:t>comunicaciones </a:t>
            </a:r>
            <a:r>
              <a:rPr lang="es-MX" dirty="0">
                <a:latin typeface="Times New Roman" pitchFamily="18" charset="0"/>
                <a:cs typeface="Times New Roman" pitchFamily="18" charset="0"/>
              </a:rPr>
              <a:t>privadas</a:t>
            </a:r>
          </a:p>
        </p:txBody>
      </p:sp>
      <p:sp>
        <p:nvSpPr>
          <p:cNvPr id="7" name="1 Título"/>
          <p:cNvSpPr txBox="1">
            <a:spLocks/>
          </p:cNvSpPr>
          <p:nvPr/>
        </p:nvSpPr>
        <p:spPr>
          <a:xfrm>
            <a:off x="1376027"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Obligaciones comunes</a:t>
            </a:r>
            <a:endParaRPr lang="es-MX" sz="2800" b="1" cap="small" dirty="0">
              <a:latin typeface="Times New Roman" pitchFamily="18" charset="0"/>
              <a:cs typeface="Times New Roman" pitchFamily="18" charset="0"/>
            </a:endParaRPr>
          </a:p>
        </p:txBody>
      </p:sp>
      <p:sp>
        <p:nvSpPr>
          <p:cNvPr id="8"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16</a:t>
            </a:fld>
            <a:endParaRPr lang="es-MX" sz="1200" dirty="0">
              <a:latin typeface="Times New Roman" pitchFamily="18" charset="0"/>
              <a:cs typeface="Times New Roman" pitchFamily="18" charset="0"/>
            </a:endParaRPr>
          </a:p>
        </p:txBody>
      </p:sp>
      <p:grpSp>
        <p:nvGrpSpPr>
          <p:cNvPr id="9" name="8 Grupo"/>
          <p:cNvGrpSpPr/>
          <p:nvPr/>
        </p:nvGrpSpPr>
        <p:grpSpPr>
          <a:xfrm>
            <a:off x="214282" y="212702"/>
            <a:ext cx="8786874" cy="6502446"/>
            <a:chOff x="214282" y="212702"/>
            <a:chExt cx="8786874" cy="6502446"/>
          </a:xfrm>
        </p:grpSpPr>
        <p:cxnSp>
          <p:nvCxnSpPr>
            <p:cNvPr id="10" name="9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2" name="10 Grupo"/>
            <p:cNvGrpSpPr/>
            <p:nvPr/>
          </p:nvGrpSpPr>
          <p:grpSpPr>
            <a:xfrm>
              <a:off x="214282" y="6642122"/>
              <a:ext cx="8786874" cy="73026"/>
              <a:chOff x="214282" y="142852"/>
              <a:chExt cx="8786874" cy="73026"/>
            </a:xfrm>
          </p:grpSpPr>
          <p:cxnSp>
            <p:nvCxnSpPr>
              <p:cNvPr id="13" name="12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3739900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txBox="1">
            <a:spLocks/>
          </p:cNvSpPr>
          <p:nvPr/>
        </p:nvSpPr>
        <p:spPr>
          <a:xfrm>
            <a:off x="363071" y="1297967"/>
            <a:ext cx="8166780" cy="834889"/>
          </a:xfrm>
          <a:prstGeom prst="rect">
            <a:avLst/>
          </a:prstGeom>
          <a:noFill/>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spcBef>
                <a:spcPts val="0"/>
              </a:spcBef>
              <a:spcAft>
                <a:spcPts val="1800"/>
              </a:spcAft>
            </a:pPr>
            <a:r>
              <a:rPr lang="es-MX" sz="2200" dirty="0" smtClean="0">
                <a:latin typeface="Times New Roman" pitchFamily="18" charset="0"/>
                <a:cs typeface="Times New Roman" pitchFamily="18" charset="0"/>
              </a:rPr>
              <a:t>Hay cuatro tipos de sujetos obligados que no tienen obligaciones específicas en la ley local:</a:t>
            </a:r>
          </a:p>
          <a:p>
            <a:pPr marL="857250" lvl="1" indent="-457200" algn="just">
              <a:spcBef>
                <a:spcPts val="0"/>
              </a:spcBef>
              <a:spcAft>
                <a:spcPts val="1800"/>
              </a:spcAft>
              <a:buFont typeface="+mj-lt"/>
              <a:buAutoNum type="arabicPeriod"/>
            </a:pPr>
            <a:r>
              <a:rPr lang="es-MX" sz="1800" dirty="0" smtClean="0">
                <a:latin typeface="Times New Roman" pitchFamily="18" charset="0"/>
                <a:cs typeface="Times New Roman" pitchFamily="18" charset="0"/>
              </a:rPr>
              <a:t>Fondos y fideicomisos</a:t>
            </a:r>
          </a:p>
          <a:p>
            <a:pPr marL="857250" lvl="1" indent="-457200" algn="just">
              <a:spcBef>
                <a:spcPts val="0"/>
              </a:spcBef>
              <a:spcAft>
                <a:spcPts val="1800"/>
              </a:spcAft>
              <a:buFont typeface="+mj-lt"/>
              <a:buAutoNum type="arabicPeriod"/>
            </a:pPr>
            <a:r>
              <a:rPr lang="es-MX" sz="1800" dirty="0" smtClean="0">
                <a:latin typeface="Times New Roman" pitchFamily="18" charset="0"/>
                <a:cs typeface="Times New Roman" pitchFamily="18" charset="0"/>
              </a:rPr>
              <a:t>Información de personas físicas o morales que reciban y ejerzan recursos públicos o realicen actos de autoridad</a:t>
            </a:r>
          </a:p>
          <a:p>
            <a:pPr marL="857250" lvl="1" indent="-457200" algn="just">
              <a:spcBef>
                <a:spcPts val="0"/>
              </a:spcBef>
              <a:spcAft>
                <a:spcPts val="1800"/>
              </a:spcAft>
              <a:buFont typeface="+mj-lt"/>
              <a:buAutoNum type="arabicPeriod"/>
            </a:pPr>
            <a:r>
              <a:rPr lang="es-MX" sz="1800" dirty="0" smtClean="0">
                <a:latin typeface="Times New Roman" pitchFamily="18" charset="0"/>
                <a:cs typeface="Times New Roman" pitchFamily="18" charset="0"/>
              </a:rPr>
              <a:t>Disposiciones en materia energética</a:t>
            </a:r>
          </a:p>
          <a:p>
            <a:pPr marL="857250" lvl="1" indent="-457200" algn="just">
              <a:spcBef>
                <a:spcPts val="0"/>
              </a:spcBef>
              <a:spcAft>
                <a:spcPts val="1800"/>
              </a:spcAft>
              <a:buFont typeface="+mj-lt"/>
              <a:buAutoNum type="arabicPeriod"/>
            </a:pPr>
            <a:r>
              <a:rPr lang="es-MX" sz="1800" dirty="0" smtClean="0">
                <a:latin typeface="Times New Roman" pitchFamily="18" charset="0"/>
                <a:cs typeface="Times New Roman" pitchFamily="18" charset="0"/>
              </a:rPr>
              <a:t>Requerimientos de información adicional</a:t>
            </a:r>
            <a:endParaRPr lang="es-MX" sz="800" dirty="0" smtClean="0">
              <a:latin typeface="Times New Roman" pitchFamily="18" charset="0"/>
              <a:cs typeface="Times New Roman" pitchFamily="18" charset="0"/>
            </a:endParaRPr>
          </a:p>
          <a:p>
            <a:pPr algn="just">
              <a:spcBef>
                <a:spcPts val="0"/>
              </a:spcBef>
              <a:spcAft>
                <a:spcPts val="1800"/>
              </a:spcAft>
            </a:pPr>
            <a:r>
              <a:rPr lang="es-MX" sz="2200" dirty="0" smtClean="0">
                <a:latin typeface="Times New Roman" pitchFamily="18" charset="0"/>
                <a:cs typeface="Times New Roman" pitchFamily="18" charset="0"/>
              </a:rPr>
              <a:t>Poder Ejecutivo: de 29 obligaciones adicionales solo se coincide con dos.</a:t>
            </a:r>
            <a:endParaRPr lang="es-MX" sz="800" dirty="0" smtClean="0">
              <a:latin typeface="Times New Roman" pitchFamily="18" charset="0"/>
              <a:cs typeface="Times New Roman" pitchFamily="18" charset="0"/>
            </a:endParaRPr>
          </a:p>
          <a:p>
            <a:pPr algn="just">
              <a:spcBef>
                <a:spcPts val="0"/>
              </a:spcBef>
              <a:spcAft>
                <a:spcPts val="1800"/>
              </a:spcAft>
            </a:pPr>
            <a:r>
              <a:rPr lang="es-MX" sz="2200" dirty="0" smtClean="0">
                <a:latin typeface="Times New Roman" pitchFamily="18" charset="0"/>
                <a:cs typeface="Times New Roman" pitchFamily="18" charset="0"/>
              </a:rPr>
              <a:t>Poder legislativo: de 49 obligaciones, solo se requieren siete</a:t>
            </a:r>
          </a:p>
          <a:p>
            <a:pPr algn="just">
              <a:spcBef>
                <a:spcPts val="0"/>
              </a:spcBef>
              <a:spcAft>
                <a:spcPts val="1800"/>
              </a:spcAft>
            </a:pPr>
            <a:r>
              <a:rPr lang="es-MX" sz="2200" dirty="0" smtClean="0">
                <a:latin typeface="Times New Roman" pitchFamily="18" charset="0"/>
                <a:cs typeface="Times New Roman" pitchFamily="18" charset="0"/>
              </a:rPr>
              <a:t>Poder Judicial: de 9 obligaciones se cubren siete.</a:t>
            </a:r>
          </a:p>
          <a:p>
            <a:pPr marL="0" indent="0" algn="just">
              <a:spcBef>
                <a:spcPts val="0"/>
              </a:spcBef>
              <a:spcAft>
                <a:spcPts val="1800"/>
              </a:spcAft>
              <a:buFont typeface="Arial" panose="020B0604020202020204" pitchFamily="34" charset="0"/>
              <a:buNone/>
            </a:pPr>
            <a:r>
              <a:rPr lang="es-MX" sz="2200" dirty="0" smtClean="0">
                <a:latin typeface="Times New Roman" pitchFamily="18" charset="0"/>
                <a:cs typeface="Times New Roman" pitchFamily="18" charset="0"/>
              </a:rPr>
              <a:t> </a:t>
            </a:r>
            <a:endParaRPr lang="es-MX" sz="800" dirty="0" smtClean="0">
              <a:latin typeface="Times New Roman" pitchFamily="18" charset="0"/>
              <a:cs typeface="Times New Roman" pitchFamily="18" charset="0"/>
            </a:endParaRPr>
          </a:p>
          <a:p>
            <a:pPr algn="just">
              <a:spcBef>
                <a:spcPts val="0"/>
              </a:spcBef>
              <a:spcAft>
                <a:spcPts val="1800"/>
              </a:spcAft>
            </a:pPr>
            <a:endParaRPr lang="es-MX" sz="2200" dirty="0" smtClean="0">
              <a:latin typeface="Times New Roman" pitchFamily="18" charset="0"/>
              <a:cs typeface="Times New Roman" pitchFamily="18" charset="0"/>
            </a:endParaRPr>
          </a:p>
          <a:p>
            <a:pPr marL="0" indent="0" algn="just">
              <a:spcBef>
                <a:spcPts val="0"/>
              </a:spcBef>
              <a:spcAft>
                <a:spcPts val="1800"/>
              </a:spcAft>
              <a:buFont typeface="Arial" panose="020B0604020202020204" pitchFamily="34" charset="0"/>
              <a:buNone/>
            </a:pPr>
            <a:r>
              <a:rPr lang="es-MX" sz="2200" dirty="0" smtClean="0">
                <a:latin typeface="Times New Roman" pitchFamily="18" charset="0"/>
                <a:cs typeface="Times New Roman" pitchFamily="18" charset="0"/>
              </a:rPr>
              <a:t> </a:t>
            </a:r>
          </a:p>
          <a:p>
            <a:pPr marL="0" indent="0" algn="just">
              <a:spcBef>
                <a:spcPts val="0"/>
              </a:spcBef>
              <a:spcAft>
                <a:spcPts val="1800"/>
              </a:spcAft>
              <a:buFont typeface="Arial" panose="020B0604020202020204" pitchFamily="34" charset="0"/>
              <a:buNone/>
            </a:pPr>
            <a:endParaRPr lang="es-MX" sz="2200" dirty="0">
              <a:latin typeface="Times New Roman" pitchFamily="18" charset="0"/>
              <a:cs typeface="Times New Roman" pitchFamily="18" charset="0"/>
            </a:endParaRPr>
          </a:p>
        </p:txBody>
      </p:sp>
      <p:sp>
        <p:nvSpPr>
          <p:cNvPr id="4" name="1 Título"/>
          <p:cNvSpPr txBox="1">
            <a:spLocks/>
          </p:cNvSpPr>
          <p:nvPr/>
        </p:nvSpPr>
        <p:spPr>
          <a:xfrm>
            <a:off x="1376027"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Obligaciones específicas</a:t>
            </a:r>
            <a:endParaRPr lang="es-MX" sz="2800" b="1" cap="small" dirty="0">
              <a:latin typeface="Times New Roman" pitchFamily="18" charset="0"/>
              <a:cs typeface="Times New Roman" pitchFamily="18" charset="0"/>
            </a:endParaRPr>
          </a:p>
        </p:txBody>
      </p:sp>
      <p:sp>
        <p:nvSpPr>
          <p:cNvPr id="5"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17</a:t>
            </a:fld>
            <a:endParaRPr lang="es-MX" sz="1200" dirty="0">
              <a:latin typeface="Times New Roman" pitchFamily="18" charset="0"/>
              <a:cs typeface="Times New Roman" pitchFamily="18" charset="0"/>
            </a:endParaRPr>
          </a:p>
        </p:txBody>
      </p:sp>
      <p:grpSp>
        <p:nvGrpSpPr>
          <p:cNvPr id="6" name="5 Grupo"/>
          <p:cNvGrpSpPr/>
          <p:nvPr/>
        </p:nvGrpSpPr>
        <p:grpSpPr>
          <a:xfrm>
            <a:off x="214282" y="212702"/>
            <a:ext cx="8786874" cy="6502446"/>
            <a:chOff x="214282" y="212702"/>
            <a:chExt cx="8786874" cy="6502446"/>
          </a:xfrm>
        </p:grpSpPr>
        <p:cxnSp>
          <p:nvCxnSpPr>
            <p:cNvPr id="7" name="6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9" name="10 Grupo"/>
            <p:cNvGrpSpPr/>
            <p:nvPr/>
          </p:nvGrpSpPr>
          <p:grpSpPr>
            <a:xfrm>
              <a:off x="214282" y="6642122"/>
              <a:ext cx="8786874" cy="73026"/>
              <a:chOff x="214282" y="142852"/>
              <a:chExt cx="8786874" cy="73026"/>
            </a:xfrm>
          </p:grpSpPr>
          <p:cxnSp>
            <p:nvCxnSpPr>
              <p:cNvPr id="10" name="9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25985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251520" y="1052736"/>
            <a:ext cx="8712968" cy="113877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En </a:t>
            </a:r>
            <a:r>
              <a:rPr lang="es-MX" sz="1700" dirty="0">
                <a:latin typeface="Times New Roman" pitchFamily="18" charset="0"/>
                <a:cs typeface="Times New Roman" pitchFamily="18" charset="0"/>
              </a:rPr>
              <a:t>materia de limitación al derecho humano de acceder a la información </a:t>
            </a:r>
            <a:r>
              <a:rPr lang="es-MX" sz="1700" dirty="0" smtClean="0">
                <a:latin typeface="Times New Roman" pitchFamily="18" charset="0"/>
                <a:cs typeface="Times New Roman" pitchFamily="18" charset="0"/>
              </a:rPr>
              <a:t>pública, </a:t>
            </a:r>
            <a:r>
              <a:rPr lang="es-MX" sz="1700" dirty="0">
                <a:latin typeface="Times New Roman" pitchFamily="18" charset="0"/>
                <a:cs typeface="Times New Roman" pitchFamily="18" charset="0"/>
              </a:rPr>
              <a:t>la </a:t>
            </a:r>
            <a:r>
              <a:rPr lang="es-MX" sz="1700" dirty="0" smtClean="0">
                <a:latin typeface="Times New Roman" pitchFamily="18" charset="0"/>
                <a:cs typeface="Times New Roman" pitchFamily="18" charset="0"/>
              </a:rPr>
              <a:t>Ley General </a:t>
            </a:r>
            <a:r>
              <a:rPr lang="es-MX" sz="1700" dirty="0">
                <a:latin typeface="Times New Roman" pitchFamily="18" charset="0"/>
                <a:cs typeface="Times New Roman" pitchFamily="18" charset="0"/>
              </a:rPr>
              <a:t>establece máximos, no </a:t>
            </a:r>
            <a:r>
              <a:rPr lang="es-MX" sz="1700" dirty="0" smtClean="0">
                <a:latin typeface="Times New Roman" pitchFamily="18" charset="0"/>
                <a:cs typeface="Times New Roman" pitchFamily="18" charset="0"/>
              </a:rPr>
              <a:t>mínimos. La Ley estatal no puede exigir limitaciones adicionales, por </a:t>
            </a:r>
            <a:r>
              <a:rPr lang="es-MX" sz="1700" dirty="0">
                <a:latin typeface="Times New Roman" pitchFamily="18" charset="0"/>
                <a:cs typeface="Times New Roman" pitchFamily="18" charset="0"/>
              </a:rPr>
              <a:t>el contrario, hay que </a:t>
            </a:r>
            <a:r>
              <a:rPr lang="es-MX" sz="1700" dirty="0" smtClean="0">
                <a:latin typeface="Times New Roman" pitchFamily="18" charset="0"/>
                <a:cs typeface="Times New Roman" pitchFamily="18" charset="0"/>
              </a:rPr>
              <a:t>verificar qué </a:t>
            </a:r>
            <a:r>
              <a:rPr lang="es-MX" sz="1700" dirty="0">
                <a:latin typeface="Times New Roman" pitchFamily="18" charset="0"/>
                <a:cs typeface="Times New Roman" pitchFamily="18" charset="0"/>
              </a:rPr>
              <a:t>elementos </a:t>
            </a:r>
            <a:r>
              <a:rPr lang="es-MX" sz="1700" dirty="0" smtClean="0">
                <a:latin typeface="Times New Roman" pitchFamily="18" charset="0"/>
                <a:cs typeface="Times New Roman" pitchFamily="18" charset="0"/>
              </a:rPr>
              <a:t>están </a:t>
            </a:r>
            <a:r>
              <a:rPr lang="es-MX" sz="1700" dirty="0">
                <a:latin typeface="Times New Roman" pitchFamily="18" charset="0"/>
                <a:cs typeface="Times New Roman" pitchFamily="18" charset="0"/>
              </a:rPr>
              <a:t>más allá de la legislación general para </a:t>
            </a:r>
            <a:r>
              <a:rPr lang="es-MX" sz="1700" dirty="0" smtClean="0">
                <a:latin typeface="Times New Roman" pitchFamily="18" charset="0"/>
                <a:cs typeface="Times New Roman" pitchFamily="18" charset="0"/>
              </a:rPr>
              <a:t>eliminarlos.</a:t>
            </a:r>
            <a:endParaRPr lang="es-MX" sz="1700" dirty="0">
              <a:latin typeface="Times New Roman" pitchFamily="18" charset="0"/>
              <a:cs typeface="Times New Roman" pitchFamily="18" charset="0"/>
            </a:endParaRPr>
          </a:p>
        </p:txBody>
      </p:sp>
      <p:sp>
        <p:nvSpPr>
          <p:cNvPr id="13" name="Rectángulo 12"/>
          <p:cNvSpPr/>
          <p:nvPr/>
        </p:nvSpPr>
        <p:spPr>
          <a:xfrm>
            <a:off x="251520" y="2348880"/>
            <a:ext cx="8712968" cy="61555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En el caso de la </a:t>
            </a:r>
            <a:r>
              <a:rPr lang="es-MX" sz="1700" b="1" dirty="0" smtClean="0">
                <a:latin typeface="Times New Roman" pitchFamily="18" charset="0"/>
                <a:cs typeface="Times New Roman" pitchFamily="18" charset="0"/>
              </a:rPr>
              <a:t>información reservada y confidencial </a:t>
            </a:r>
            <a:r>
              <a:rPr lang="es-MX" sz="1700" dirty="0" smtClean="0">
                <a:latin typeface="Times New Roman" pitchFamily="18" charset="0"/>
                <a:cs typeface="Times New Roman" pitchFamily="18" charset="0"/>
              </a:rPr>
              <a:t>(Título Sexto de la LGTAIP), se recomienda:</a:t>
            </a:r>
            <a:endParaRPr lang="es-MX" sz="1700" dirty="0">
              <a:latin typeface="Times New Roman" pitchFamily="18" charset="0"/>
              <a:cs typeface="Times New Roman" pitchFamily="18" charset="0"/>
            </a:endParaRPr>
          </a:p>
        </p:txBody>
      </p:sp>
      <p:sp>
        <p:nvSpPr>
          <p:cNvPr id="14" name="Rectángulo 13"/>
          <p:cNvSpPr/>
          <p:nvPr/>
        </p:nvSpPr>
        <p:spPr>
          <a:xfrm>
            <a:off x="251520" y="2996952"/>
            <a:ext cx="8712968" cy="3693318"/>
          </a:xfrm>
          <a:prstGeom prst="rect">
            <a:avLst/>
          </a:prstGeom>
          <a:noFill/>
        </p:spPr>
        <p:txBody>
          <a:bodyPr wrap="square">
            <a:spAutoFit/>
          </a:bodyPr>
          <a:lstStyle/>
          <a:p>
            <a:pPr marL="285750" indent="-285750" algn="just">
              <a:spcAft>
                <a:spcPts val="1200"/>
              </a:spcAft>
              <a:buFont typeface="Arial"/>
              <a:buChar char="•"/>
            </a:pPr>
            <a:r>
              <a:rPr lang="es-MX" sz="1700" dirty="0" smtClean="0">
                <a:latin typeface="Times New Roman" pitchFamily="18" charset="0"/>
                <a:cs typeface="Times New Roman" pitchFamily="18" charset="0"/>
              </a:rPr>
              <a:t>Incorporar </a:t>
            </a:r>
            <a:r>
              <a:rPr lang="es-MX" sz="1700" dirty="0">
                <a:latin typeface="Times New Roman" pitchFamily="18" charset="0"/>
                <a:cs typeface="Times New Roman" pitchFamily="18" charset="0"/>
              </a:rPr>
              <a:t>el plazo máximo </a:t>
            </a:r>
            <a:r>
              <a:rPr lang="es-MX" sz="1700" dirty="0" smtClean="0">
                <a:latin typeface="Times New Roman" pitchFamily="18" charset="0"/>
                <a:cs typeface="Times New Roman" pitchFamily="18" charset="0"/>
              </a:rPr>
              <a:t>de reserva y </a:t>
            </a:r>
            <a:r>
              <a:rPr lang="es-MX" sz="1700" dirty="0">
                <a:latin typeface="Times New Roman" pitchFamily="18" charset="0"/>
                <a:cs typeface="Times New Roman" pitchFamily="18" charset="0"/>
              </a:rPr>
              <a:t>adecuarlo al plazo de la Ley </a:t>
            </a:r>
            <a:r>
              <a:rPr lang="es-MX" sz="1700" dirty="0" smtClean="0">
                <a:latin typeface="Times New Roman" pitchFamily="18" charset="0"/>
                <a:cs typeface="Times New Roman" pitchFamily="18" charset="0"/>
              </a:rPr>
              <a:t>General.</a:t>
            </a:r>
          </a:p>
          <a:p>
            <a:pPr marL="285750" indent="-285750" algn="just">
              <a:spcAft>
                <a:spcPts val="1200"/>
              </a:spcAft>
              <a:buFont typeface="Arial"/>
              <a:buChar char="•"/>
            </a:pPr>
            <a:r>
              <a:rPr lang="es-MX" sz="1700" dirty="0" smtClean="0">
                <a:latin typeface="Times New Roman" pitchFamily="18" charset="0"/>
                <a:cs typeface="Times New Roman" pitchFamily="18" charset="0"/>
              </a:rPr>
              <a:t>Homologar las causales de reserva del artículo 12 de la Ley local con el contenido de las fracciones del artículo 113 </a:t>
            </a:r>
            <a:r>
              <a:rPr lang="es-MX" sz="1700" dirty="0">
                <a:latin typeface="Times New Roman" pitchFamily="18" charset="0"/>
                <a:cs typeface="Times New Roman" pitchFamily="18" charset="0"/>
              </a:rPr>
              <a:t>de la </a:t>
            </a:r>
            <a:r>
              <a:rPr lang="es-MX" sz="1700" dirty="0" smtClean="0">
                <a:latin typeface="Times New Roman" pitchFamily="18" charset="0"/>
                <a:cs typeface="Times New Roman" pitchFamily="18" charset="0"/>
              </a:rPr>
              <a:t>Ley General, eliminando la fracción III de este artículo de la Ley local, porque </a:t>
            </a:r>
            <a:r>
              <a:rPr lang="es-ES" sz="1700" dirty="0" smtClean="0">
                <a:latin typeface="Times New Roman" pitchFamily="18" charset="0"/>
                <a:ea typeface="Arial Narrow"/>
                <a:cs typeface="Times New Roman" pitchFamily="18" charset="0"/>
              </a:rPr>
              <a:t>puede dar lugar a incluir en ella cualquier causal de reserva que no comprende la Ley General.</a:t>
            </a:r>
          </a:p>
          <a:p>
            <a:pPr marL="285750" indent="-285750" algn="just">
              <a:spcAft>
                <a:spcPts val="1200"/>
              </a:spcAft>
              <a:buFont typeface="Arial"/>
              <a:buChar char="•"/>
            </a:pPr>
            <a:r>
              <a:rPr lang="es-ES" sz="1700" dirty="0" smtClean="0">
                <a:latin typeface="Times New Roman" pitchFamily="18" charset="0"/>
                <a:cs typeface="Times New Roman" pitchFamily="18" charset="0"/>
              </a:rPr>
              <a:t>Armonizar el Capítulo de la “Información confidencial” de la Ley local con el Capítulo III del Titulo Sexto de la Ley General; considerando </a:t>
            </a:r>
            <a:r>
              <a:rPr lang="es-ES" sz="1700" dirty="0">
                <a:latin typeface="Times New Roman" pitchFamily="18" charset="0"/>
                <a:cs typeface="Times New Roman" pitchFamily="18" charset="0"/>
              </a:rPr>
              <a:t>la </a:t>
            </a:r>
            <a:r>
              <a:rPr lang="es-ES" sz="1700" dirty="0" smtClean="0">
                <a:latin typeface="Times New Roman" pitchFamily="18" charset="0"/>
                <a:cs typeface="Times New Roman" pitchFamily="18" charset="0"/>
              </a:rPr>
              <a:t>prueba </a:t>
            </a:r>
            <a:r>
              <a:rPr lang="es-ES" sz="1700" dirty="0">
                <a:latin typeface="Times New Roman" pitchFamily="18" charset="0"/>
                <a:cs typeface="Times New Roman" pitchFamily="18" charset="0"/>
              </a:rPr>
              <a:t>de interés público para permitir el acceso a la información confidencial, en términos de lo dispuesto en el artículo 120 de la Ley </a:t>
            </a:r>
            <a:r>
              <a:rPr lang="es-ES" sz="1700" dirty="0" smtClean="0">
                <a:latin typeface="Times New Roman" pitchFamily="18" charset="0"/>
                <a:cs typeface="Times New Roman" pitchFamily="18" charset="0"/>
              </a:rPr>
              <a:t>General.</a:t>
            </a:r>
          </a:p>
          <a:p>
            <a:pPr marL="285750" indent="-285750" algn="just">
              <a:spcAft>
                <a:spcPts val="1200"/>
              </a:spcAft>
              <a:buFont typeface="Arial"/>
              <a:buChar char="•"/>
            </a:pPr>
            <a:r>
              <a:rPr lang="es-ES" sz="1700" dirty="0" smtClean="0">
                <a:latin typeface="Times New Roman" pitchFamily="18" charset="0"/>
                <a:cs typeface="Times New Roman" pitchFamily="18" charset="0"/>
              </a:rPr>
              <a:t>Facultar al organismo garante para </a:t>
            </a:r>
            <a:r>
              <a:rPr lang="es-ES" sz="1700" b="1" dirty="0" smtClean="0">
                <a:latin typeface="Times New Roman" pitchFamily="18" charset="0"/>
                <a:cs typeface="Times New Roman" pitchFamily="18" charset="0"/>
              </a:rPr>
              <a:t>determinar los supuestos de excepción a la información reservada cuando se trate de violaciones graves a derechos humanos o delitos de lesa humanidad</a:t>
            </a:r>
            <a:r>
              <a:rPr lang="es-ES" sz="1700" dirty="0" smtClean="0">
                <a:latin typeface="Times New Roman" pitchFamily="18" charset="0"/>
                <a:cs typeface="Times New Roman" pitchFamily="18" charset="0"/>
              </a:rPr>
              <a:t>.</a:t>
            </a:r>
            <a:endParaRPr lang="es-MX" sz="1700" dirty="0" smtClean="0">
              <a:latin typeface="Times New Roman" pitchFamily="18" charset="0"/>
              <a:cs typeface="Times New Roman" pitchFamily="18" charset="0"/>
            </a:endParaRPr>
          </a:p>
        </p:txBody>
      </p:sp>
      <p:sp>
        <p:nvSpPr>
          <p:cNvPr id="7" name="1 Título"/>
          <p:cNvSpPr txBox="1">
            <a:spLocks/>
          </p:cNvSpPr>
          <p:nvPr/>
        </p:nvSpPr>
        <p:spPr>
          <a:xfrm>
            <a:off x="1357290"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Información clasificada</a:t>
            </a:r>
            <a:endParaRPr lang="es-MX" sz="2800" b="1" cap="small" dirty="0">
              <a:latin typeface="Times New Roman" pitchFamily="18" charset="0"/>
              <a:cs typeface="Times New Roman" pitchFamily="18" charset="0"/>
            </a:endParaRPr>
          </a:p>
        </p:txBody>
      </p:sp>
      <p:sp>
        <p:nvSpPr>
          <p:cNvPr id="8"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18</a:t>
            </a:fld>
            <a:endParaRPr lang="es-MX" sz="1200" dirty="0">
              <a:latin typeface="Times New Roman" pitchFamily="18" charset="0"/>
              <a:cs typeface="Times New Roman" pitchFamily="18" charset="0"/>
            </a:endParaRPr>
          </a:p>
        </p:txBody>
      </p:sp>
      <p:grpSp>
        <p:nvGrpSpPr>
          <p:cNvPr id="9" name="8 Grupo"/>
          <p:cNvGrpSpPr/>
          <p:nvPr/>
        </p:nvGrpSpPr>
        <p:grpSpPr>
          <a:xfrm>
            <a:off x="214282" y="212702"/>
            <a:ext cx="8786874" cy="6502446"/>
            <a:chOff x="214282" y="212702"/>
            <a:chExt cx="8786874" cy="6502446"/>
          </a:xfrm>
        </p:grpSpPr>
        <p:cxnSp>
          <p:nvCxnSpPr>
            <p:cNvPr id="11" name="10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5" name="10 Grupo"/>
            <p:cNvGrpSpPr/>
            <p:nvPr/>
          </p:nvGrpSpPr>
          <p:grpSpPr>
            <a:xfrm>
              <a:off x="214282" y="6642122"/>
              <a:ext cx="8786874" cy="73026"/>
              <a:chOff x="214282" y="142852"/>
              <a:chExt cx="8786874" cy="73026"/>
            </a:xfrm>
          </p:grpSpPr>
          <p:cxnSp>
            <p:nvCxnSpPr>
              <p:cNvPr id="16" name="15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6025054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ángulo 12"/>
          <p:cNvSpPr/>
          <p:nvPr/>
        </p:nvSpPr>
        <p:spPr>
          <a:xfrm>
            <a:off x="251520" y="1360704"/>
            <a:ext cx="8712968" cy="1107996"/>
          </a:xfrm>
          <a:prstGeom prst="rect">
            <a:avLst/>
          </a:prstGeom>
          <a:noFill/>
        </p:spPr>
        <p:txBody>
          <a:bodyPr wrap="square">
            <a:spAutoFit/>
          </a:bodyPr>
          <a:lstStyle/>
          <a:p>
            <a:pPr algn="just">
              <a:spcAft>
                <a:spcPts val="1800"/>
              </a:spcAft>
            </a:pPr>
            <a:r>
              <a:rPr lang="es-MX" sz="1700" dirty="0" smtClean="0">
                <a:latin typeface="Times New Roman" pitchFamily="18" charset="0"/>
                <a:cs typeface="Times New Roman" pitchFamily="18" charset="0"/>
              </a:rPr>
              <a:t>Los plazos para acceder a la información en la </a:t>
            </a:r>
            <a:r>
              <a:rPr lang="es-MX" sz="1700" dirty="0">
                <a:latin typeface="Times New Roman" pitchFamily="18" charset="0"/>
                <a:cs typeface="Times New Roman" pitchFamily="18" charset="0"/>
              </a:rPr>
              <a:t>Ley </a:t>
            </a:r>
            <a:r>
              <a:rPr lang="es-MX" sz="1700" dirty="0" smtClean="0">
                <a:latin typeface="Times New Roman" pitchFamily="18" charset="0"/>
                <a:cs typeface="Times New Roman" pitchFamily="18" charset="0"/>
              </a:rPr>
              <a:t>local son más cortos que los de la Ley General, por lo tanto, se </a:t>
            </a:r>
            <a:r>
              <a:rPr lang="es-MX" sz="1700" dirty="0">
                <a:latin typeface="Times New Roman" pitchFamily="18" charset="0"/>
                <a:cs typeface="Times New Roman" pitchFamily="18" charset="0"/>
              </a:rPr>
              <a:t>sugiere conservar la norma </a:t>
            </a:r>
            <a:r>
              <a:rPr lang="es-MX" sz="1700" dirty="0" smtClean="0">
                <a:latin typeface="Times New Roman" pitchFamily="18" charset="0"/>
                <a:cs typeface="Times New Roman" pitchFamily="18" charset="0"/>
              </a:rPr>
              <a:t>local.</a:t>
            </a:r>
          </a:p>
          <a:p>
            <a:pPr algn="just">
              <a:spcAft>
                <a:spcPts val="1200"/>
              </a:spcAft>
            </a:pPr>
            <a:r>
              <a:rPr lang="es-MX" sz="1700" dirty="0" smtClean="0">
                <a:latin typeface="Times New Roman" pitchFamily="18" charset="0"/>
                <a:cs typeface="Times New Roman" pitchFamily="18" charset="0"/>
              </a:rPr>
              <a:t>Las sugerencias en este rubro, entre otras, son las siguientes (Título Séptimo LGTAIP):</a:t>
            </a:r>
            <a:endParaRPr lang="es-MX" sz="1700" dirty="0">
              <a:latin typeface="Times New Roman" pitchFamily="18" charset="0"/>
              <a:cs typeface="Times New Roman" pitchFamily="18" charset="0"/>
            </a:endParaRPr>
          </a:p>
        </p:txBody>
      </p:sp>
      <p:sp>
        <p:nvSpPr>
          <p:cNvPr id="14" name="Rectángulo 13"/>
          <p:cNvSpPr/>
          <p:nvPr/>
        </p:nvSpPr>
        <p:spPr>
          <a:xfrm>
            <a:off x="251520" y="2534893"/>
            <a:ext cx="8712968" cy="4108817"/>
          </a:xfrm>
          <a:prstGeom prst="rect">
            <a:avLst/>
          </a:prstGeom>
          <a:noFill/>
        </p:spPr>
        <p:txBody>
          <a:bodyPr wrap="square">
            <a:spAutoFit/>
          </a:bodyPr>
          <a:lstStyle/>
          <a:p>
            <a:pPr marL="285750" indent="-285750" algn="just">
              <a:spcAft>
                <a:spcPts val="1200"/>
              </a:spcAft>
              <a:buFont typeface="Arial"/>
              <a:buChar char="•"/>
            </a:pPr>
            <a:r>
              <a:rPr lang="es-MX" sz="1700" dirty="0">
                <a:latin typeface="Times New Roman" pitchFamily="18" charset="0"/>
                <a:cs typeface="Times New Roman" pitchFamily="18" charset="0"/>
              </a:rPr>
              <a:t>Indicar los medios de presentación de la solicitud: Plataforma Nacional de Transparencia, oficinas designadas para </a:t>
            </a:r>
            <a:r>
              <a:rPr lang="es-MX" sz="1700" dirty="0" smtClean="0">
                <a:latin typeface="Times New Roman" pitchFamily="18" charset="0"/>
                <a:cs typeface="Times New Roman" pitchFamily="18" charset="0"/>
              </a:rPr>
              <a:t>este efecto, </a:t>
            </a:r>
            <a:r>
              <a:rPr lang="es-MX" sz="1700" dirty="0">
                <a:latin typeface="Times New Roman" pitchFamily="18" charset="0"/>
                <a:cs typeface="Times New Roman" pitchFamily="18" charset="0"/>
              </a:rPr>
              <a:t>correo electrónico, correo postal, mensajería, telégrafo, o cualquier otro medio aprobado por el Sistema Nacional, así como los mecanismos para notificar al </a:t>
            </a:r>
            <a:r>
              <a:rPr lang="es-MX" sz="1700" dirty="0" smtClean="0">
                <a:latin typeface="Times New Roman" pitchFamily="18" charset="0"/>
                <a:cs typeface="Times New Roman" pitchFamily="18" charset="0"/>
              </a:rPr>
              <a:t>solicitante.</a:t>
            </a:r>
            <a:endParaRPr lang="es-MX" sz="1700" dirty="0">
              <a:latin typeface="Times New Roman" pitchFamily="18" charset="0"/>
              <a:cs typeface="Times New Roman" pitchFamily="18" charset="0"/>
            </a:endParaRPr>
          </a:p>
          <a:p>
            <a:pPr marL="285750" indent="-285750" algn="just">
              <a:spcAft>
                <a:spcPts val="1200"/>
              </a:spcAft>
              <a:buFont typeface="Arial"/>
              <a:buChar char="•"/>
            </a:pPr>
            <a:r>
              <a:rPr lang="es-MX" sz="1700" dirty="0">
                <a:latin typeface="Times New Roman" pitchFamily="18" charset="0"/>
                <a:cs typeface="Times New Roman" pitchFamily="18" charset="0"/>
              </a:rPr>
              <a:t>Señalar expresamente la obligación del sujeto obligado para registrar las solicitudes de </a:t>
            </a:r>
            <a:r>
              <a:rPr lang="es-MX" sz="1700" dirty="0" smtClean="0">
                <a:latin typeface="Times New Roman" pitchFamily="18" charset="0"/>
                <a:cs typeface="Times New Roman" pitchFamily="18" charset="0"/>
              </a:rPr>
              <a:t>información en la Plataforma Nacional de Transparencia.</a:t>
            </a:r>
            <a:endParaRPr lang="es-MX" sz="1700" dirty="0">
              <a:latin typeface="Times New Roman" pitchFamily="18" charset="0"/>
              <a:cs typeface="Times New Roman" pitchFamily="18" charset="0"/>
            </a:endParaRPr>
          </a:p>
          <a:p>
            <a:pPr marL="285750" indent="-285750" algn="just">
              <a:spcAft>
                <a:spcPts val="1200"/>
              </a:spcAft>
              <a:buFont typeface="Arial"/>
              <a:buChar char="•"/>
            </a:pPr>
            <a:r>
              <a:rPr lang="es-MX" sz="1700" dirty="0" smtClean="0">
                <a:latin typeface="Times New Roman" pitchFamily="18" charset="0"/>
                <a:cs typeface="Times New Roman" pitchFamily="18" charset="0"/>
              </a:rPr>
              <a:t>Adecuar y añadir, en términos de la Ley General, </a:t>
            </a:r>
            <a:r>
              <a:rPr lang="es-MX" sz="1700" dirty="0">
                <a:latin typeface="Times New Roman" pitchFamily="18" charset="0"/>
                <a:cs typeface="Times New Roman" pitchFamily="18" charset="0"/>
              </a:rPr>
              <a:t>los plazos para responder a las prevenciones, para realizar el pago de la </a:t>
            </a:r>
            <a:r>
              <a:rPr lang="es-MX" sz="1700" dirty="0" smtClean="0">
                <a:latin typeface="Times New Roman" pitchFamily="18" charset="0"/>
                <a:cs typeface="Times New Roman" pitchFamily="18" charset="0"/>
              </a:rPr>
              <a:t>reproducción, </a:t>
            </a:r>
            <a:r>
              <a:rPr lang="es-MX" sz="1700" dirty="0">
                <a:latin typeface="Times New Roman" pitchFamily="18" charset="0"/>
                <a:cs typeface="Times New Roman" pitchFamily="18" charset="0"/>
              </a:rPr>
              <a:t>plazos de caducidad de trámite y destrucción de la información, plazo para declarar la incompetencia </a:t>
            </a:r>
            <a:r>
              <a:rPr lang="es-MX" sz="1700" dirty="0" smtClean="0">
                <a:latin typeface="Times New Roman" pitchFamily="18" charset="0"/>
                <a:cs typeface="Times New Roman" pitchFamily="18" charset="0"/>
              </a:rPr>
              <a:t>de </a:t>
            </a:r>
            <a:r>
              <a:rPr lang="es-MX" sz="1700" dirty="0">
                <a:latin typeface="Times New Roman" pitchFamily="18" charset="0"/>
                <a:cs typeface="Times New Roman" pitchFamily="18" charset="0"/>
              </a:rPr>
              <a:t>responder a la solicitud, entre otros.</a:t>
            </a:r>
          </a:p>
          <a:p>
            <a:pPr marL="285750" indent="-285750" algn="just">
              <a:spcAft>
                <a:spcPts val="1200"/>
              </a:spcAft>
              <a:buFont typeface="Arial"/>
              <a:buChar char="•"/>
            </a:pPr>
            <a:r>
              <a:rPr lang="es-MX" sz="1700" dirty="0" smtClean="0">
                <a:latin typeface="Times New Roman" pitchFamily="18" charset="0"/>
                <a:cs typeface="Times New Roman" pitchFamily="18" charset="0"/>
              </a:rPr>
              <a:t>Establecer que los </a:t>
            </a:r>
            <a:r>
              <a:rPr lang="es-MX" sz="1700" dirty="0">
                <a:latin typeface="Times New Roman" pitchFamily="18" charset="0"/>
                <a:cs typeface="Times New Roman" pitchFamily="18" charset="0"/>
              </a:rPr>
              <a:t>sujetos obligados tendrán la obligación de dar acceso a la información en los formatos solicitados de manera preferentemente</a:t>
            </a:r>
            <a:r>
              <a:rPr lang="es-MX" sz="1700" dirty="0" smtClean="0">
                <a:latin typeface="Times New Roman" pitchFamily="18" charset="0"/>
                <a:cs typeface="Times New Roman" pitchFamily="18" charset="0"/>
              </a:rPr>
              <a:t>.</a:t>
            </a:r>
          </a:p>
          <a:p>
            <a:pPr marL="285750" indent="-285750" algn="just">
              <a:spcAft>
                <a:spcPts val="1200"/>
              </a:spcAft>
              <a:buFont typeface="Arial"/>
              <a:buChar char="•"/>
            </a:pPr>
            <a:r>
              <a:rPr lang="es-MX" sz="1700" dirty="0">
                <a:latin typeface="Times New Roman" pitchFamily="18" charset="0"/>
                <a:cs typeface="Times New Roman" pitchFamily="18" charset="0"/>
              </a:rPr>
              <a:t>Determinar que la Unidad de Transparencia está obligada a turnar las solicitudes a todas las áreas competentes, con el fin de realizar </a:t>
            </a:r>
            <a:r>
              <a:rPr lang="es-MX" sz="1700" dirty="0" smtClean="0">
                <a:latin typeface="Times New Roman" pitchFamily="18" charset="0"/>
                <a:cs typeface="Times New Roman" pitchFamily="18" charset="0"/>
              </a:rPr>
              <a:t>una búsqueda </a:t>
            </a:r>
            <a:r>
              <a:rPr lang="es-MX" sz="1700" dirty="0">
                <a:latin typeface="Times New Roman" pitchFamily="18" charset="0"/>
                <a:cs typeface="Times New Roman" pitchFamily="18" charset="0"/>
              </a:rPr>
              <a:t>exhaustiva</a:t>
            </a:r>
            <a:r>
              <a:rPr lang="es-MX" sz="1700" dirty="0" smtClean="0">
                <a:latin typeface="Times New Roman" pitchFamily="18" charset="0"/>
                <a:cs typeface="Times New Roman" pitchFamily="18" charset="0"/>
              </a:rPr>
              <a:t>.</a:t>
            </a:r>
            <a:endParaRPr lang="es-MX" sz="1700" dirty="0">
              <a:latin typeface="Times New Roman" pitchFamily="18" charset="0"/>
              <a:cs typeface="Times New Roman" pitchFamily="18" charset="0"/>
            </a:endParaRPr>
          </a:p>
        </p:txBody>
      </p:sp>
      <p:sp>
        <p:nvSpPr>
          <p:cNvPr id="6" name="1 Título"/>
          <p:cNvSpPr txBox="1">
            <a:spLocks/>
          </p:cNvSpPr>
          <p:nvPr/>
        </p:nvSpPr>
        <p:spPr>
          <a:xfrm>
            <a:off x="1357290" y="294588"/>
            <a:ext cx="6982187" cy="634082"/>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Procedimientos de acceso a la información pública</a:t>
            </a:r>
            <a:endParaRPr lang="es-MX" sz="2800" b="1" cap="small" dirty="0">
              <a:latin typeface="Times New Roman" pitchFamily="18" charset="0"/>
              <a:cs typeface="Times New Roman" pitchFamily="18" charset="0"/>
            </a:endParaRPr>
          </a:p>
        </p:txBody>
      </p:sp>
      <p:sp>
        <p:nvSpPr>
          <p:cNvPr id="8"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19</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9" name="8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1" name="10 Grupo"/>
            <p:cNvGrpSpPr/>
            <p:nvPr/>
          </p:nvGrpSpPr>
          <p:grpSpPr>
            <a:xfrm>
              <a:off x="214282" y="6642122"/>
              <a:ext cx="8786874" cy="73026"/>
              <a:chOff x="214282" y="142852"/>
              <a:chExt cx="8786874" cy="73026"/>
            </a:xfrm>
          </p:grpSpPr>
          <p:cxnSp>
            <p:nvCxnSpPr>
              <p:cNvPr id="12" name="11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5655628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a:off x="1000100" y="1647001"/>
            <a:ext cx="7463182" cy="3139321"/>
          </a:xfrm>
          <a:prstGeom prst="rect">
            <a:avLst/>
          </a:prstGeom>
        </p:spPr>
        <p:txBody>
          <a:bodyPr wrap="square">
            <a:spAutoFit/>
          </a:bodyPr>
          <a:lstStyle/>
          <a:p>
            <a:pPr algn="just">
              <a:lnSpc>
                <a:spcPct val="120000"/>
              </a:lnSpc>
              <a:spcAft>
                <a:spcPts val="1800"/>
              </a:spcAft>
            </a:pPr>
            <a:r>
              <a:rPr lang="es-MX" sz="2000" dirty="0" smtClean="0">
                <a:latin typeface="Times New Roman" pitchFamily="18" charset="0"/>
                <a:cs typeface="Times New Roman" pitchFamily="18" charset="0"/>
              </a:rPr>
              <a:t>En el proceso de adecuación de las leyes de transparencia de las entidades federativas con la Ley General de Transparencia y Acceso a la Información Pública (LGTAIP) es necesario realizar un análisis comparativo para ubicar las áreas de oportunidad de la ley local y armonizarla con el contenido de la Ley General.</a:t>
            </a:r>
          </a:p>
          <a:p>
            <a:pPr algn="just">
              <a:lnSpc>
                <a:spcPct val="120000"/>
              </a:lnSpc>
              <a:spcAft>
                <a:spcPts val="1800"/>
              </a:spcAft>
            </a:pPr>
            <a:r>
              <a:rPr lang="es-MX" sz="2000" dirty="0" smtClean="0">
                <a:latin typeface="Times New Roman" pitchFamily="18" charset="0"/>
                <a:cs typeface="Times New Roman" pitchFamily="18" charset="0"/>
              </a:rPr>
              <a:t>Un primer resultado de este ejercicio destacan: </a:t>
            </a:r>
          </a:p>
          <a:p>
            <a:pPr algn="just">
              <a:lnSpc>
                <a:spcPct val="120000"/>
              </a:lnSpc>
              <a:spcAft>
                <a:spcPts val="1800"/>
              </a:spcAft>
            </a:pPr>
            <a:endParaRPr lang="es-MX" sz="2000" dirty="0" smtClean="0">
              <a:latin typeface="Times New Roman" pitchFamily="18" charset="0"/>
              <a:cs typeface="Times New Roman" pitchFamily="18" charset="0"/>
            </a:endParaRPr>
          </a:p>
        </p:txBody>
      </p:sp>
      <p:sp>
        <p:nvSpPr>
          <p:cNvPr id="12" name="1 Título"/>
          <p:cNvSpPr txBox="1">
            <a:spLocks/>
          </p:cNvSpPr>
          <p:nvPr/>
        </p:nvSpPr>
        <p:spPr>
          <a:xfrm>
            <a:off x="2090407" y="500042"/>
            <a:ext cx="483904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Presentación</a:t>
            </a:r>
            <a:endParaRPr lang="es-MX" sz="2800" b="1" cap="small" dirty="0">
              <a:latin typeface="Times New Roman" pitchFamily="18" charset="0"/>
              <a:cs typeface="Times New Roman" pitchFamily="18" charset="0"/>
            </a:endParaRPr>
          </a:p>
        </p:txBody>
      </p:sp>
      <p:sp>
        <p:nvSpPr>
          <p:cNvPr id="13" name="1 Marcador de número de diapositiva"/>
          <p:cNvSpPr txBox="1">
            <a:spLocks/>
          </p:cNvSpPr>
          <p:nvPr/>
        </p:nvSpPr>
        <p:spPr>
          <a:xfrm>
            <a:off x="8647113" y="6408738"/>
            <a:ext cx="366712" cy="365125"/>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solidFill>
                  <a:schemeClr val="bg1">
                    <a:lumMod val="50000"/>
                  </a:schemeClr>
                </a:solidFill>
                <a:latin typeface="Times New Roman" pitchFamily="18" charset="0"/>
                <a:cs typeface="Times New Roman" pitchFamily="18" charset="0"/>
              </a:rPr>
              <a:pPr>
                <a:defRPr/>
              </a:pPr>
              <a:t>2</a:t>
            </a:fld>
            <a:endParaRPr lang="es-MX" sz="1200" dirty="0">
              <a:solidFill>
                <a:schemeClr val="bg1">
                  <a:lumMod val="50000"/>
                </a:schemeClr>
              </a:solidFill>
              <a:latin typeface="Times New Roman" pitchFamily="18" charset="0"/>
              <a:cs typeface="Times New Roman" pitchFamily="18" charset="0"/>
            </a:endParaRPr>
          </a:p>
        </p:txBody>
      </p:sp>
      <p:grpSp>
        <p:nvGrpSpPr>
          <p:cNvPr id="9" name="8 Grupo"/>
          <p:cNvGrpSpPr/>
          <p:nvPr/>
        </p:nvGrpSpPr>
        <p:grpSpPr>
          <a:xfrm>
            <a:off x="214282" y="212702"/>
            <a:ext cx="8786874" cy="6502446"/>
            <a:chOff x="214282" y="212702"/>
            <a:chExt cx="8786874" cy="6502446"/>
          </a:xfrm>
        </p:grpSpPr>
        <p:cxnSp>
          <p:nvCxnSpPr>
            <p:cNvPr id="11" name="10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5" name="10 Grupo"/>
            <p:cNvGrpSpPr/>
            <p:nvPr/>
          </p:nvGrpSpPr>
          <p:grpSpPr>
            <a:xfrm>
              <a:off x="214282" y="6642122"/>
              <a:ext cx="8786874" cy="73026"/>
              <a:chOff x="214282" y="142852"/>
              <a:chExt cx="8786874" cy="73026"/>
            </a:xfrm>
          </p:grpSpPr>
          <p:cxnSp>
            <p:nvCxnSpPr>
              <p:cNvPr id="16" name="15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16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9601832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ángulo 13"/>
          <p:cNvSpPr/>
          <p:nvPr/>
        </p:nvSpPr>
        <p:spPr>
          <a:xfrm>
            <a:off x="251520" y="1453298"/>
            <a:ext cx="8712968" cy="5047536"/>
          </a:xfrm>
          <a:prstGeom prst="rect">
            <a:avLst/>
          </a:prstGeom>
          <a:noFill/>
        </p:spPr>
        <p:txBody>
          <a:bodyPr wrap="square">
            <a:spAutoFit/>
          </a:bodyPr>
          <a:lstStyle/>
          <a:p>
            <a:pPr marL="285750" indent="-285750" algn="just">
              <a:spcAft>
                <a:spcPts val="1200"/>
              </a:spcAft>
              <a:buFont typeface="Arial"/>
              <a:buChar char="•"/>
            </a:pPr>
            <a:r>
              <a:rPr lang="es-MX" sz="1700" dirty="0" smtClean="0">
                <a:latin typeface="Times New Roman" pitchFamily="18" charset="0"/>
                <a:cs typeface="Times New Roman" pitchFamily="18" charset="0"/>
              </a:rPr>
              <a:t>Manifestar que en </a:t>
            </a:r>
            <a:r>
              <a:rPr lang="es-MX" sz="1700" dirty="0">
                <a:latin typeface="Times New Roman" pitchFamily="18" charset="0"/>
                <a:cs typeface="Times New Roman" pitchFamily="18" charset="0"/>
              </a:rPr>
              <a:t>los casos en que el sujeto obligado sea competente de manera parcial para responder a una solicitud, </a:t>
            </a:r>
            <a:r>
              <a:rPr lang="es-MX" sz="1700" dirty="0" smtClean="0">
                <a:latin typeface="Times New Roman" pitchFamily="18" charset="0"/>
                <a:cs typeface="Times New Roman" pitchFamily="18" charset="0"/>
              </a:rPr>
              <a:t>éste deberá </a:t>
            </a:r>
            <a:r>
              <a:rPr lang="es-MX" sz="1700" dirty="0">
                <a:latin typeface="Times New Roman" pitchFamily="18" charset="0"/>
                <a:cs typeface="Times New Roman" pitchFamily="18" charset="0"/>
              </a:rPr>
              <a:t>dar trámite a la parte que le corresponde y orientar al solicitante </a:t>
            </a:r>
            <a:r>
              <a:rPr lang="es-MX" sz="1700" dirty="0" smtClean="0">
                <a:latin typeface="Times New Roman" pitchFamily="18" charset="0"/>
                <a:cs typeface="Times New Roman" pitchFamily="18" charset="0"/>
              </a:rPr>
              <a:t>hacia otro u otros sujetos obligados en </a:t>
            </a:r>
            <a:r>
              <a:rPr lang="es-MX" sz="1700" dirty="0">
                <a:latin typeface="Times New Roman" pitchFamily="18" charset="0"/>
                <a:cs typeface="Times New Roman" pitchFamily="18" charset="0"/>
              </a:rPr>
              <a:t>la parte que </a:t>
            </a:r>
            <a:r>
              <a:rPr lang="es-MX" sz="1700" dirty="0" smtClean="0">
                <a:latin typeface="Times New Roman" pitchFamily="18" charset="0"/>
                <a:cs typeface="Times New Roman" pitchFamily="18" charset="0"/>
              </a:rPr>
              <a:t>no es competente para otorgar la respuesta.</a:t>
            </a:r>
            <a:endParaRPr lang="es-MX" sz="1700" dirty="0">
              <a:latin typeface="Times New Roman" pitchFamily="18" charset="0"/>
              <a:cs typeface="Times New Roman" pitchFamily="18" charset="0"/>
            </a:endParaRPr>
          </a:p>
          <a:p>
            <a:pPr marL="285750" indent="-285750" algn="just">
              <a:spcAft>
                <a:spcPts val="1200"/>
              </a:spcAft>
              <a:buFont typeface="Arial"/>
              <a:buChar char="•"/>
            </a:pPr>
            <a:r>
              <a:rPr lang="es-MX" sz="1700" dirty="0">
                <a:latin typeface="Times New Roman" pitchFamily="18" charset="0"/>
                <a:cs typeface="Times New Roman" pitchFamily="18" charset="0"/>
              </a:rPr>
              <a:t>Especificar el procedimiento para reservar la información y desarrollar el procedimiento de la declaración de inexistencia de la información.</a:t>
            </a:r>
          </a:p>
          <a:p>
            <a:pPr marL="285750" indent="-285750" algn="just">
              <a:spcAft>
                <a:spcPts val="1200"/>
              </a:spcAft>
              <a:buFont typeface="Arial"/>
              <a:buChar char="•"/>
            </a:pPr>
            <a:r>
              <a:rPr lang="es-MX" sz="1700" dirty="0">
                <a:latin typeface="Times New Roman" pitchFamily="18" charset="0"/>
                <a:cs typeface="Times New Roman" pitchFamily="18" charset="0"/>
              </a:rPr>
              <a:t>Señalar que las personas físicas y morales que reciban y ejerzan recursos públicos deberán cumplir con los plazos y términos para otorgar la información.</a:t>
            </a:r>
          </a:p>
          <a:p>
            <a:pPr marL="285750" indent="-285750" algn="just">
              <a:spcAft>
                <a:spcPts val="1200"/>
              </a:spcAft>
              <a:buFont typeface="Arial"/>
              <a:buChar char="•"/>
            </a:pPr>
            <a:r>
              <a:rPr lang="es-MX" sz="1700" dirty="0">
                <a:latin typeface="Times New Roman" pitchFamily="18" charset="0"/>
                <a:cs typeface="Times New Roman" pitchFamily="18" charset="0"/>
              </a:rPr>
              <a:t>Indicar la obligación </a:t>
            </a:r>
            <a:r>
              <a:rPr lang="es-MX" sz="1700" dirty="0" smtClean="0">
                <a:latin typeface="Times New Roman" pitchFamily="18" charset="0"/>
                <a:cs typeface="Times New Roman" pitchFamily="18" charset="0"/>
              </a:rPr>
              <a:t>de dar </a:t>
            </a:r>
            <a:r>
              <a:rPr lang="es-MX" sz="1700" dirty="0">
                <a:latin typeface="Times New Roman" pitchFamily="18" charset="0"/>
                <a:cs typeface="Times New Roman" pitchFamily="18" charset="0"/>
              </a:rPr>
              <a:t>el acceso a la información de manera gratuita cuando la información no exceda de 20 </a:t>
            </a:r>
            <a:r>
              <a:rPr lang="es-MX" sz="1700" dirty="0" smtClean="0">
                <a:latin typeface="Times New Roman" pitchFamily="18" charset="0"/>
                <a:cs typeface="Times New Roman" pitchFamily="18" charset="0"/>
              </a:rPr>
              <a:t>hojas, </a:t>
            </a:r>
            <a:r>
              <a:rPr lang="es-MX" sz="1700" dirty="0">
                <a:latin typeface="Times New Roman" pitchFamily="18" charset="0"/>
                <a:cs typeface="Times New Roman" pitchFamily="18" charset="0"/>
              </a:rPr>
              <a:t>así como que los costos de la reproducción de la información solicitada no podrán ser mayores a los establecidos en la Ley Federal de </a:t>
            </a:r>
            <a:r>
              <a:rPr lang="es-MX" sz="1700" dirty="0" smtClean="0">
                <a:latin typeface="Times New Roman" pitchFamily="18" charset="0"/>
                <a:cs typeface="Times New Roman" pitchFamily="18" charset="0"/>
              </a:rPr>
              <a:t>Derechos.</a:t>
            </a:r>
            <a:endParaRPr lang="es-MX" sz="1700" dirty="0">
              <a:latin typeface="Times New Roman" pitchFamily="18" charset="0"/>
              <a:cs typeface="Times New Roman" pitchFamily="18" charset="0"/>
            </a:endParaRPr>
          </a:p>
          <a:p>
            <a:pPr marL="285750" indent="-285750" algn="just">
              <a:spcAft>
                <a:spcPts val="1200"/>
              </a:spcAft>
              <a:buFont typeface="Arial"/>
              <a:buChar char="•"/>
            </a:pPr>
            <a:r>
              <a:rPr lang="es-MX" sz="1700" dirty="0" smtClean="0">
                <a:latin typeface="Times New Roman" pitchFamily="18" charset="0"/>
                <a:cs typeface="Times New Roman" pitchFamily="18" charset="0"/>
              </a:rPr>
              <a:t>Determinar </a:t>
            </a:r>
            <a:r>
              <a:rPr lang="es-MX" sz="1700" dirty="0">
                <a:latin typeface="Times New Roman" pitchFamily="18" charset="0"/>
                <a:cs typeface="Times New Roman" pitchFamily="18" charset="0"/>
              </a:rPr>
              <a:t>la posibilidad de realizar una solicitud de información a varios sujetos obligados al mismo </a:t>
            </a:r>
            <a:r>
              <a:rPr lang="es-MX" sz="1700" dirty="0" smtClean="0">
                <a:latin typeface="Times New Roman" pitchFamily="18" charset="0"/>
                <a:cs typeface="Times New Roman" pitchFamily="18" charset="0"/>
              </a:rPr>
              <a:t>tiempo, </a:t>
            </a:r>
            <a:r>
              <a:rPr lang="es-MX" sz="1700" dirty="0">
                <a:latin typeface="Times New Roman" pitchFamily="18" charset="0"/>
                <a:cs typeface="Times New Roman" pitchFamily="18" charset="0"/>
              </a:rPr>
              <a:t>a través de la Plataforma Nacional de Transparencia</a:t>
            </a:r>
            <a:r>
              <a:rPr lang="es-MX" sz="1700" dirty="0" smtClean="0">
                <a:latin typeface="Times New Roman" pitchFamily="18" charset="0"/>
                <a:cs typeface="Times New Roman" pitchFamily="18" charset="0"/>
              </a:rPr>
              <a:t>.</a:t>
            </a:r>
          </a:p>
          <a:p>
            <a:pPr marL="285750" indent="-285750" algn="just">
              <a:spcAft>
                <a:spcPts val="1200"/>
              </a:spcAft>
              <a:buFont typeface="Arial"/>
              <a:buChar char="•"/>
            </a:pPr>
            <a:r>
              <a:rPr lang="es-MX" sz="1700" dirty="0" smtClean="0">
                <a:latin typeface="Times New Roman" pitchFamily="18" charset="0"/>
                <a:cs typeface="Times New Roman" pitchFamily="18" charset="0"/>
              </a:rPr>
              <a:t>Señalar que el solicitante podrá requerir la información en su lengua indígena. Además, el nombre del solicitante y cualquier otro dato que lo identifique será proporcionado por éste de manera opcional.</a:t>
            </a:r>
            <a:endParaRPr lang="es-MX" sz="1700" dirty="0">
              <a:latin typeface="Times New Roman" pitchFamily="18" charset="0"/>
              <a:cs typeface="Times New Roman" pitchFamily="18" charset="0"/>
            </a:endParaRPr>
          </a:p>
        </p:txBody>
      </p:sp>
      <p:sp>
        <p:nvSpPr>
          <p:cNvPr id="4" name="1 Título"/>
          <p:cNvSpPr txBox="1">
            <a:spLocks/>
          </p:cNvSpPr>
          <p:nvPr/>
        </p:nvSpPr>
        <p:spPr>
          <a:xfrm>
            <a:off x="1376027" y="294588"/>
            <a:ext cx="6982187" cy="634082"/>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Procedimientos de acceso a la información pública</a:t>
            </a:r>
            <a:endParaRPr lang="es-MX" sz="2800" b="1" cap="small" dirty="0">
              <a:latin typeface="Times New Roman" pitchFamily="18" charset="0"/>
              <a:cs typeface="Times New Roman" pitchFamily="18" charset="0"/>
            </a:endParaRPr>
          </a:p>
        </p:txBody>
      </p:sp>
      <p:sp>
        <p:nvSpPr>
          <p:cNvPr id="5"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20</a:t>
            </a:fld>
            <a:endParaRPr lang="es-MX" sz="1200" dirty="0">
              <a:latin typeface="Times New Roman" pitchFamily="18" charset="0"/>
              <a:cs typeface="Times New Roman" pitchFamily="18" charset="0"/>
            </a:endParaRPr>
          </a:p>
        </p:txBody>
      </p:sp>
      <p:grpSp>
        <p:nvGrpSpPr>
          <p:cNvPr id="6" name="5 Grupo"/>
          <p:cNvGrpSpPr/>
          <p:nvPr/>
        </p:nvGrpSpPr>
        <p:grpSpPr>
          <a:xfrm>
            <a:off x="214282" y="212702"/>
            <a:ext cx="8786874" cy="6502446"/>
            <a:chOff x="214282" y="212702"/>
            <a:chExt cx="8786874" cy="6502446"/>
          </a:xfrm>
        </p:grpSpPr>
        <p:cxnSp>
          <p:nvCxnSpPr>
            <p:cNvPr id="7" name="6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8" name="7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9" name="10 Grupo"/>
            <p:cNvGrpSpPr/>
            <p:nvPr/>
          </p:nvGrpSpPr>
          <p:grpSpPr>
            <a:xfrm>
              <a:off x="214282" y="6642122"/>
              <a:ext cx="8786874" cy="73026"/>
              <a:chOff x="214282" y="142852"/>
              <a:chExt cx="8786874" cy="73026"/>
            </a:xfrm>
          </p:grpSpPr>
          <p:cxnSp>
            <p:nvCxnSpPr>
              <p:cNvPr id="10" name="9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185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1520" y="1257589"/>
            <a:ext cx="8712968" cy="35394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Las sugerencias para este tema son las siguientes (Título Octavo de la LGTAIP):</a:t>
            </a:r>
            <a:endParaRPr lang="es-MX" sz="1700" dirty="0">
              <a:latin typeface="Times New Roman" pitchFamily="18" charset="0"/>
              <a:cs typeface="Times New Roman" pitchFamily="18" charset="0"/>
            </a:endParaRPr>
          </a:p>
        </p:txBody>
      </p:sp>
      <p:sp>
        <p:nvSpPr>
          <p:cNvPr id="5" name="Rectángulo 4"/>
          <p:cNvSpPr/>
          <p:nvPr/>
        </p:nvSpPr>
        <p:spPr>
          <a:xfrm>
            <a:off x="251520" y="1689637"/>
            <a:ext cx="8712968" cy="4739759"/>
          </a:xfrm>
          <a:prstGeom prst="rect">
            <a:avLst/>
          </a:prstGeom>
          <a:noFill/>
        </p:spPr>
        <p:txBody>
          <a:bodyPr wrap="square">
            <a:spAutoFit/>
          </a:bodyPr>
          <a:lstStyle/>
          <a:p>
            <a:pPr marL="285750" indent="-285750" algn="just">
              <a:spcAft>
                <a:spcPts val="1200"/>
              </a:spcAft>
              <a:buFont typeface="Arial"/>
              <a:buChar char="•"/>
            </a:pPr>
            <a:r>
              <a:rPr lang="es-MX" sz="1700" dirty="0">
                <a:latin typeface="Times New Roman" pitchFamily="18" charset="0"/>
                <a:cs typeface="Times New Roman" pitchFamily="18" charset="0"/>
              </a:rPr>
              <a:t>Agregar como causales para interponer el recurso de revisión: la declaración de incompetencia por el sujeto obligado; la falta de trámite a una solicitud; la negativa a permitir la consulta directa de la información; la falta, deficiencia o insuficiencia de la fundamentación y/o motivación en la respuesta; y la orientación a un trámite </a:t>
            </a:r>
            <a:r>
              <a:rPr lang="es-MX" sz="1700" dirty="0" smtClean="0">
                <a:latin typeface="Times New Roman" pitchFamily="18" charset="0"/>
                <a:cs typeface="Times New Roman" pitchFamily="18" charset="0"/>
              </a:rPr>
              <a:t>específico.</a:t>
            </a:r>
            <a:endParaRPr lang="es-MX" sz="1700" dirty="0">
              <a:latin typeface="Times New Roman" pitchFamily="18" charset="0"/>
              <a:cs typeface="Times New Roman" pitchFamily="18" charset="0"/>
            </a:endParaRPr>
          </a:p>
          <a:p>
            <a:pPr marL="285750" indent="-285750" algn="just">
              <a:spcAft>
                <a:spcPts val="1200"/>
              </a:spcAft>
              <a:buFont typeface="Arial"/>
              <a:buChar char="•"/>
            </a:pPr>
            <a:r>
              <a:rPr lang="es-MX" sz="1700" dirty="0" smtClean="0">
                <a:latin typeface="Times New Roman" pitchFamily="18" charset="0"/>
                <a:cs typeface="Times New Roman" pitchFamily="18" charset="0"/>
              </a:rPr>
              <a:t>Establecer </a:t>
            </a:r>
            <a:r>
              <a:rPr lang="es-MX" sz="1700" dirty="0">
                <a:latin typeface="Times New Roman" pitchFamily="18" charset="0"/>
                <a:cs typeface="Times New Roman" pitchFamily="18" charset="0"/>
              </a:rPr>
              <a:t>que la respuesta </a:t>
            </a:r>
            <a:r>
              <a:rPr lang="es-MX" sz="1700" dirty="0" smtClean="0">
                <a:latin typeface="Times New Roman" pitchFamily="18" charset="0"/>
                <a:cs typeface="Times New Roman" pitchFamily="18" charset="0"/>
              </a:rPr>
              <a:t>de </a:t>
            </a:r>
            <a:r>
              <a:rPr lang="es-MX" sz="1700" dirty="0">
                <a:latin typeface="Times New Roman" pitchFamily="18" charset="0"/>
                <a:cs typeface="Times New Roman" pitchFamily="18" charset="0"/>
              </a:rPr>
              <a:t>los sujetos obligados derivada de la resolución a un recurso de revisión que proceda por las causales </a:t>
            </a:r>
            <a:r>
              <a:rPr lang="es-MX" sz="1700" dirty="0" smtClean="0">
                <a:latin typeface="Times New Roman" pitchFamily="18" charset="0"/>
                <a:cs typeface="Times New Roman" pitchFamily="18" charset="0"/>
              </a:rPr>
              <a:t>de: </a:t>
            </a:r>
            <a:r>
              <a:rPr lang="es-MX" sz="1700" dirty="0">
                <a:latin typeface="Times New Roman" pitchFamily="18" charset="0"/>
                <a:cs typeface="Times New Roman" pitchFamily="18" charset="0"/>
              </a:rPr>
              <a:t>la declaración de incompetencia por el sujeto obligado, la falta de respuesta </a:t>
            </a:r>
            <a:r>
              <a:rPr lang="es-MX" sz="1700" dirty="0" smtClean="0">
                <a:latin typeface="Times New Roman" pitchFamily="18" charset="0"/>
                <a:cs typeface="Times New Roman" pitchFamily="18" charset="0"/>
              </a:rPr>
              <a:t>dentro </a:t>
            </a:r>
            <a:r>
              <a:rPr lang="es-MX" sz="1700" dirty="0">
                <a:latin typeface="Times New Roman" pitchFamily="18" charset="0"/>
                <a:cs typeface="Times New Roman" pitchFamily="18" charset="0"/>
              </a:rPr>
              <a:t>de los plazos </a:t>
            </a:r>
            <a:r>
              <a:rPr lang="es-MX" sz="1700" dirty="0" smtClean="0">
                <a:latin typeface="Times New Roman" pitchFamily="18" charset="0"/>
                <a:cs typeface="Times New Roman" pitchFamily="18" charset="0"/>
              </a:rPr>
              <a:t>establecidos, </a:t>
            </a:r>
            <a:r>
              <a:rPr lang="es-MX" sz="1700" dirty="0">
                <a:latin typeface="Times New Roman" pitchFamily="18" charset="0"/>
                <a:cs typeface="Times New Roman" pitchFamily="18" charset="0"/>
              </a:rPr>
              <a:t>la entrega o puesta a disposición de información en un formato incomprensible y/o no </a:t>
            </a:r>
            <a:r>
              <a:rPr lang="es-MX" sz="1700" dirty="0" smtClean="0">
                <a:latin typeface="Times New Roman" pitchFamily="18" charset="0"/>
                <a:cs typeface="Times New Roman" pitchFamily="18" charset="0"/>
              </a:rPr>
              <a:t>accesible, </a:t>
            </a:r>
            <a:r>
              <a:rPr lang="es-MX" sz="1700" dirty="0">
                <a:latin typeface="Times New Roman" pitchFamily="18" charset="0"/>
                <a:cs typeface="Times New Roman" pitchFamily="18" charset="0"/>
              </a:rPr>
              <a:t>los costos o tiempos de entrega de la información, la falta de trámite a una solicitud y la negativa a permitir la consulta directa de la información, es susceptible de ser </a:t>
            </a:r>
            <a:r>
              <a:rPr lang="es-MX" sz="1700" dirty="0" smtClean="0">
                <a:latin typeface="Times New Roman" pitchFamily="18" charset="0"/>
                <a:cs typeface="Times New Roman" pitchFamily="18" charset="0"/>
              </a:rPr>
              <a:t>impugnada nuevamente, </a:t>
            </a:r>
            <a:r>
              <a:rPr lang="es-MX" sz="1700" dirty="0">
                <a:latin typeface="Times New Roman" pitchFamily="18" charset="0"/>
                <a:cs typeface="Times New Roman" pitchFamily="18" charset="0"/>
              </a:rPr>
              <a:t>mediante recurso de revisión, ante el organismo garante </a:t>
            </a:r>
            <a:r>
              <a:rPr lang="es-MX" sz="1700" dirty="0" smtClean="0">
                <a:latin typeface="Times New Roman" pitchFamily="18" charset="0"/>
                <a:cs typeface="Times New Roman" pitchFamily="18" charset="0"/>
              </a:rPr>
              <a:t>correspondiente.</a:t>
            </a:r>
          </a:p>
          <a:p>
            <a:pPr marL="285750" indent="-285750" algn="just">
              <a:spcAft>
                <a:spcPts val="1200"/>
              </a:spcAft>
              <a:buFont typeface="Arial"/>
              <a:buChar char="•"/>
            </a:pPr>
            <a:r>
              <a:rPr lang="es-MX" sz="1700" dirty="0">
                <a:latin typeface="Times New Roman" pitchFamily="18" charset="0"/>
                <a:cs typeface="Times New Roman" pitchFamily="18" charset="0"/>
              </a:rPr>
              <a:t>Precisar que </a:t>
            </a:r>
            <a:r>
              <a:rPr lang="es-MX" sz="1700" dirty="0" smtClean="0">
                <a:latin typeface="Times New Roman" pitchFamily="18" charset="0"/>
                <a:cs typeface="Times New Roman" pitchFamily="18" charset="0"/>
              </a:rPr>
              <a:t>los </a:t>
            </a:r>
            <a:r>
              <a:rPr lang="es-MX" sz="1700" dirty="0">
                <a:latin typeface="Times New Roman" pitchFamily="18" charset="0"/>
                <a:cs typeface="Times New Roman" pitchFamily="18" charset="0"/>
              </a:rPr>
              <a:t>comisionados </a:t>
            </a:r>
            <a:r>
              <a:rPr lang="es-MX" sz="1700" dirty="0" smtClean="0">
                <a:latin typeface="Times New Roman" pitchFamily="18" charset="0"/>
                <a:cs typeface="Times New Roman" pitchFamily="18" charset="0"/>
              </a:rPr>
              <a:t>ponentes, en </a:t>
            </a:r>
            <a:r>
              <a:rPr lang="es-MX" sz="1700" dirty="0">
                <a:latin typeface="Times New Roman" pitchFamily="18" charset="0"/>
                <a:cs typeface="Times New Roman" pitchFamily="18" charset="0"/>
              </a:rPr>
              <a:t>todo </a:t>
            </a:r>
            <a:r>
              <a:rPr lang="es-MX" sz="1700" dirty="0" smtClean="0">
                <a:latin typeface="Times New Roman" pitchFamily="18" charset="0"/>
                <a:cs typeface="Times New Roman" pitchFamily="18" charset="0"/>
              </a:rPr>
              <a:t>momento, </a:t>
            </a:r>
            <a:r>
              <a:rPr lang="es-MX" sz="1700" dirty="0">
                <a:latin typeface="Times New Roman" pitchFamily="18" charset="0"/>
                <a:cs typeface="Times New Roman" pitchFamily="18" charset="0"/>
              </a:rPr>
              <a:t>pueden tener acceso a la información </a:t>
            </a:r>
            <a:r>
              <a:rPr lang="es-MX" sz="1700" dirty="0" smtClean="0">
                <a:latin typeface="Times New Roman" pitchFamily="18" charset="0"/>
                <a:cs typeface="Times New Roman" pitchFamily="18" charset="0"/>
              </a:rPr>
              <a:t>clasificada.</a:t>
            </a:r>
          </a:p>
          <a:p>
            <a:pPr marL="285750" indent="-285750" algn="just">
              <a:spcAft>
                <a:spcPts val="1200"/>
              </a:spcAft>
              <a:buFont typeface="Arial"/>
              <a:buChar char="•"/>
            </a:pPr>
            <a:r>
              <a:rPr lang="es-MX" sz="1700" dirty="0" smtClean="0">
                <a:latin typeface="Times New Roman" pitchFamily="18" charset="0"/>
                <a:cs typeface="Times New Roman" pitchFamily="18" charset="0"/>
              </a:rPr>
              <a:t>Contemplar </a:t>
            </a:r>
            <a:r>
              <a:rPr lang="es-MX" sz="1700" dirty="0">
                <a:latin typeface="Times New Roman" pitchFamily="18" charset="0"/>
                <a:cs typeface="Times New Roman" pitchFamily="18" charset="0"/>
              </a:rPr>
              <a:t>lo relativo al cierre de instrucción y que el organismo garante no estará obligado a tomar en cuenta la información que los sujetos obligados remitan después de que se haya decretado el cierre de instrucción.</a:t>
            </a:r>
          </a:p>
        </p:txBody>
      </p:sp>
      <p:sp>
        <p:nvSpPr>
          <p:cNvPr id="6" name="1 Título"/>
          <p:cNvSpPr txBox="1">
            <a:spLocks/>
          </p:cNvSpPr>
          <p:nvPr/>
        </p:nvSpPr>
        <p:spPr>
          <a:xfrm>
            <a:off x="1428728" y="366026"/>
            <a:ext cx="6982187" cy="634082"/>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Medios de impugnación en materia de acceso a la información pública</a:t>
            </a:r>
            <a:endParaRPr lang="es-MX" sz="2800" b="1" cap="small" dirty="0">
              <a:latin typeface="Times New Roman" pitchFamily="18" charset="0"/>
              <a:cs typeface="Times New Roman" pitchFamily="18" charset="0"/>
            </a:endParaRPr>
          </a:p>
        </p:txBody>
      </p:sp>
      <p:sp>
        <p:nvSpPr>
          <p:cNvPr id="8"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21</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9" name="8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1" name="10 Grupo"/>
            <p:cNvGrpSpPr/>
            <p:nvPr/>
          </p:nvGrpSpPr>
          <p:grpSpPr>
            <a:xfrm>
              <a:off x="214282" y="6642122"/>
              <a:ext cx="8786874" cy="73026"/>
              <a:chOff x="214282" y="142852"/>
              <a:chExt cx="8786874" cy="73026"/>
            </a:xfrm>
          </p:grpSpPr>
          <p:cxnSp>
            <p:nvCxnSpPr>
              <p:cNvPr id="12" name="11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09626548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ángulo 4"/>
          <p:cNvSpPr/>
          <p:nvPr/>
        </p:nvSpPr>
        <p:spPr>
          <a:xfrm>
            <a:off x="251520" y="1406003"/>
            <a:ext cx="8712968" cy="5309145"/>
          </a:xfrm>
          <a:prstGeom prst="rect">
            <a:avLst/>
          </a:prstGeom>
          <a:noFill/>
        </p:spPr>
        <p:txBody>
          <a:bodyPr wrap="square">
            <a:spAutoFit/>
          </a:bodyPr>
          <a:lstStyle/>
          <a:p>
            <a:pPr marL="285750" indent="-285750" algn="just">
              <a:spcAft>
                <a:spcPts val="1200"/>
              </a:spcAft>
              <a:buFont typeface="Arial"/>
              <a:buChar char="•"/>
            </a:pPr>
            <a:r>
              <a:rPr lang="es-MX" sz="1700" dirty="0" smtClean="0">
                <a:latin typeface="Times New Roman" pitchFamily="18" charset="0"/>
                <a:cs typeface="Times New Roman" pitchFamily="18" charset="0"/>
              </a:rPr>
              <a:t>Ajustar </a:t>
            </a:r>
            <a:r>
              <a:rPr lang="es-MX" sz="1700" dirty="0">
                <a:latin typeface="Times New Roman" pitchFamily="18" charset="0"/>
                <a:cs typeface="Times New Roman" pitchFamily="18" charset="0"/>
              </a:rPr>
              <a:t>el plazo de cumplimiento de las resoluciones a diez </a:t>
            </a:r>
            <a:r>
              <a:rPr lang="es-MX" sz="1700" dirty="0" smtClean="0">
                <a:latin typeface="Times New Roman" pitchFamily="18" charset="0"/>
                <a:cs typeface="Times New Roman" pitchFamily="18" charset="0"/>
              </a:rPr>
              <a:t>días.</a:t>
            </a:r>
          </a:p>
          <a:p>
            <a:pPr marL="285750" indent="-285750" algn="just">
              <a:spcAft>
                <a:spcPts val="1200"/>
              </a:spcAft>
              <a:buFont typeface="Arial"/>
              <a:buChar char="•"/>
            </a:pPr>
            <a:r>
              <a:rPr lang="es-MX" sz="1700" dirty="0" smtClean="0">
                <a:latin typeface="Times New Roman" pitchFamily="18" charset="0"/>
                <a:cs typeface="Times New Roman" pitchFamily="18" charset="0"/>
              </a:rPr>
              <a:t>Eliminar </a:t>
            </a:r>
            <a:r>
              <a:rPr lang="es-MX" sz="1700" dirty="0">
                <a:latin typeface="Times New Roman" pitchFamily="18" charset="0"/>
                <a:cs typeface="Times New Roman" pitchFamily="18" charset="0"/>
              </a:rPr>
              <a:t>el Juicio de Protección de Derechos Humanos ante la Sala Constitucional del Tribunal Superior de Justicia como medio de impugnación del recurso de revisión y establecer </a:t>
            </a:r>
            <a:r>
              <a:rPr lang="es-MX" sz="1700" dirty="0" smtClean="0">
                <a:latin typeface="Times New Roman" pitchFamily="18" charset="0"/>
                <a:cs typeface="Times New Roman" pitchFamily="18" charset="0"/>
              </a:rPr>
              <a:t>que </a:t>
            </a:r>
            <a:r>
              <a:rPr lang="es-MX" sz="1700" dirty="0">
                <a:latin typeface="Times New Roman" pitchFamily="18" charset="0"/>
                <a:cs typeface="Times New Roman" pitchFamily="18" charset="0"/>
              </a:rPr>
              <a:t>los particulares podrán impugnar las determinaciones o resoluciones de los </a:t>
            </a:r>
            <a:r>
              <a:rPr lang="es-MX" sz="1700" dirty="0" smtClean="0">
                <a:latin typeface="Times New Roman" pitchFamily="18" charset="0"/>
                <a:cs typeface="Times New Roman" pitchFamily="18" charset="0"/>
              </a:rPr>
              <a:t>organismos </a:t>
            </a:r>
            <a:r>
              <a:rPr lang="es-MX" sz="1700" dirty="0">
                <a:latin typeface="Times New Roman" pitchFamily="18" charset="0"/>
                <a:cs typeface="Times New Roman" pitchFamily="18" charset="0"/>
              </a:rPr>
              <a:t>garantes ante el Poder Judicial de la </a:t>
            </a:r>
            <a:r>
              <a:rPr lang="es-MX" sz="1700" dirty="0" smtClean="0">
                <a:latin typeface="Times New Roman" pitchFamily="18" charset="0"/>
                <a:cs typeface="Times New Roman" pitchFamily="18" charset="0"/>
              </a:rPr>
              <a:t>Federación.</a:t>
            </a:r>
          </a:p>
          <a:p>
            <a:pPr marL="285750" indent="-285750" algn="just">
              <a:spcAft>
                <a:spcPts val="1200"/>
              </a:spcAft>
              <a:buFont typeface="Arial"/>
              <a:buChar char="•"/>
            </a:pPr>
            <a:r>
              <a:rPr lang="es-MX" sz="1700" dirty="0" smtClean="0">
                <a:latin typeface="Times New Roman" pitchFamily="18" charset="0"/>
                <a:cs typeface="Times New Roman" pitchFamily="18" charset="0"/>
              </a:rPr>
              <a:t>Eliminar </a:t>
            </a:r>
            <a:r>
              <a:rPr lang="es-MX" sz="1700" dirty="0">
                <a:latin typeface="Times New Roman" pitchFamily="18" charset="0"/>
                <a:cs typeface="Times New Roman" pitchFamily="18" charset="0"/>
              </a:rPr>
              <a:t>el recurso de reconsideración</a:t>
            </a:r>
            <a:r>
              <a:rPr lang="es-MX" sz="1700" dirty="0" smtClean="0">
                <a:latin typeface="Times New Roman" pitchFamily="18" charset="0"/>
                <a:cs typeface="Times New Roman" pitchFamily="18" charset="0"/>
              </a:rPr>
              <a:t>.</a:t>
            </a:r>
          </a:p>
          <a:p>
            <a:pPr marL="285750" indent="-285750" algn="just">
              <a:spcAft>
                <a:spcPts val="1200"/>
              </a:spcAft>
              <a:buFont typeface="Arial"/>
              <a:buChar char="•"/>
            </a:pPr>
            <a:r>
              <a:rPr lang="es-MX" sz="1700" dirty="0" smtClean="0">
                <a:latin typeface="Times New Roman" pitchFamily="18" charset="0"/>
                <a:cs typeface="Times New Roman" pitchFamily="18" charset="0"/>
              </a:rPr>
              <a:t>Incluir </a:t>
            </a:r>
            <a:r>
              <a:rPr lang="es-MX" sz="1700" dirty="0">
                <a:latin typeface="Times New Roman" pitchFamily="18" charset="0"/>
                <a:cs typeface="Times New Roman" pitchFamily="18" charset="0"/>
              </a:rPr>
              <a:t>un apartado referente al recurso de inconformidad previsto en la Ley General a efecto de establecer el procedimiento a seguir en el organismo garante local </a:t>
            </a:r>
            <a:r>
              <a:rPr lang="es-MX" sz="1700" dirty="0" smtClean="0">
                <a:latin typeface="Times New Roman" pitchFamily="18" charset="0"/>
                <a:cs typeface="Times New Roman" pitchFamily="18" charset="0"/>
              </a:rPr>
              <a:t>para </a:t>
            </a:r>
            <a:r>
              <a:rPr lang="es-MX" sz="1700" dirty="0">
                <a:latin typeface="Times New Roman" pitchFamily="18" charset="0"/>
                <a:cs typeface="Times New Roman" pitchFamily="18" charset="0"/>
              </a:rPr>
              <a:t>la tramitación de este recurso que se substancia en el </a:t>
            </a:r>
            <a:r>
              <a:rPr lang="es-MX" sz="1700" dirty="0" smtClean="0">
                <a:latin typeface="Times New Roman" pitchFamily="18" charset="0"/>
                <a:cs typeface="Times New Roman" pitchFamily="18" charset="0"/>
              </a:rPr>
              <a:t>INAI, </a:t>
            </a:r>
            <a:r>
              <a:rPr lang="es-MX" sz="1700" dirty="0">
                <a:latin typeface="Times New Roman" pitchFamily="18" charset="0"/>
                <a:cs typeface="Times New Roman" pitchFamily="18" charset="0"/>
              </a:rPr>
              <a:t>y respecto al seguimiento </a:t>
            </a:r>
            <a:r>
              <a:rPr lang="es-MX" sz="1700" dirty="0" smtClean="0">
                <a:latin typeface="Times New Roman" pitchFamily="18" charset="0"/>
                <a:cs typeface="Times New Roman" pitchFamily="18" charset="0"/>
              </a:rPr>
              <a:t>del </a:t>
            </a:r>
            <a:r>
              <a:rPr lang="es-MX" sz="1700" dirty="0">
                <a:latin typeface="Times New Roman" pitchFamily="18" charset="0"/>
                <a:cs typeface="Times New Roman" pitchFamily="18" charset="0"/>
              </a:rPr>
              <a:t>cumplimiento de la resolución que debe dar el organismo garante </a:t>
            </a:r>
            <a:r>
              <a:rPr lang="es-MX" sz="1700" dirty="0" smtClean="0">
                <a:latin typeface="Times New Roman" pitchFamily="18" charset="0"/>
                <a:cs typeface="Times New Roman" pitchFamily="18" charset="0"/>
              </a:rPr>
              <a:t>local.</a:t>
            </a:r>
            <a:endParaRPr lang="es-MX" sz="1700" dirty="0">
              <a:latin typeface="Times New Roman" pitchFamily="18" charset="0"/>
              <a:cs typeface="Times New Roman" pitchFamily="18" charset="0"/>
            </a:endParaRPr>
          </a:p>
          <a:p>
            <a:pPr marL="285750" indent="-285750" algn="just">
              <a:spcAft>
                <a:spcPts val="1200"/>
              </a:spcAft>
              <a:buFont typeface="Arial"/>
              <a:buChar char="•"/>
            </a:pPr>
            <a:r>
              <a:rPr lang="es-MX" sz="1700" dirty="0" smtClean="0">
                <a:latin typeface="Times New Roman" pitchFamily="18" charset="0"/>
                <a:cs typeface="Times New Roman" pitchFamily="18" charset="0"/>
              </a:rPr>
              <a:t>Considerar </a:t>
            </a:r>
            <a:r>
              <a:rPr lang="es-MX" sz="1700" dirty="0">
                <a:latin typeface="Times New Roman" pitchFamily="18" charset="0"/>
                <a:cs typeface="Times New Roman" pitchFamily="18" charset="0"/>
              </a:rPr>
              <a:t>el procedimiento para la sustanciación de los Recursos de Inconformidad </a:t>
            </a:r>
            <a:r>
              <a:rPr lang="es-MX" sz="1700" dirty="0" smtClean="0">
                <a:latin typeface="Times New Roman" pitchFamily="18" charset="0"/>
                <a:cs typeface="Times New Roman" pitchFamily="18" charset="0"/>
              </a:rPr>
              <a:t>ante el INAI, referidos en los artículos 159 a 180 de la Ley General, considerando la Plataforma Nacional de Transparencia.</a:t>
            </a:r>
          </a:p>
          <a:p>
            <a:pPr marL="285750" indent="-285750" algn="just">
              <a:spcAft>
                <a:spcPts val="1200"/>
              </a:spcAft>
              <a:buFont typeface="Arial"/>
              <a:buChar char="•"/>
            </a:pPr>
            <a:r>
              <a:rPr lang="es-MX" sz="1700" dirty="0" smtClean="0">
                <a:latin typeface="Times New Roman" pitchFamily="18" charset="0"/>
                <a:cs typeface="Times New Roman" pitchFamily="18" charset="0"/>
              </a:rPr>
              <a:t>Prever </a:t>
            </a:r>
            <a:r>
              <a:rPr lang="es-MX" sz="1700" dirty="0">
                <a:latin typeface="Times New Roman" pitchFamily="18" charset="0"/>
                <a:cs typeface="Times New Roman" pitchFamily="18" charset="0"/>
              </a:rPr>
              <a:t>que el organismo garante local puede solicitar al organismo garante nacional la atracción de recursos de revisión pendientes de </a:t>
            </a:r>
            <a:r>
              <a:rPr lang="es-MX" sz="1700" dirty="0" smtClean="0">
                <a:latin typeface="Times New Roman" pitchFamily="18" charset="0"/>
                <a:cs typeface="Times New Roman" pitchFamily="18" charset="0"/>
              </a:rPr>
              <a:t>resolver, </a:t>
            </a:r>
            <a:r>
              <a:rPr lang="es-MX" sz="1700" dirty="0">
                <a:latin typeface="Times New Roman" pitchFamily="18" charset="0"/>
                <a:cs typeface="Times New Roman" pitchFamily="18" charset="0"/>
              </a:rPr>
              <a:t>que por su interés y trascendencia así lo </a:t>
            </a:r>
            <a:r>
              <a:rPr lang="es-MX" sz="1700" dirty="0" smtClean="0">
                <a:latin typeface="Times New Roman" pitchFamily="18" charset="0"/>
                <a:cs typeface="Times New Roman" pitchFamily="18" charset="0"/>
              </a:rPr>
              <a:t>ameriten; </a:t>
            </a:r>
            <a:r>
              <a:rPr lang="es-MX" sz="1700" dirty="0">
                <a:latin typeface="Times New Roman" pitchFamily="18" charset="0"/>
                <a:cs typeface="Times New Roman" pitchFamily="18" charset="0"/>
              </a:rPr>
              <a:t>ello de conformidad </a:t>
            </a:r>
            <a:r>
              <a:rPr lang="es-MX" sz="1700" dirty="0" smtClean="0">
                <a:latin typeface="Times New Roman" pitchFamily="18" charset="0"/>
                <a:cs typeface="Times New Roman" pitchFamily="18" charset="0"/>
              </a:rPr>
              <a:t>con </a:t>
            </a:r>
            <a:r>
              <a:rPr lang="es-MX" sz="1700" dirty="0">
                <a:latin typeface="Times New Roman" pitchFamily="18" charset="0"/>
                <a:cs typeface="Times New Roman" pitchFamily="18" charset="0"/>
              </a:rPr>
              <a:t>los criterios y lineamientos que el </a:t>
            </a:r>
            <a:r>
              <a:rPr lang="es-MX" sz="1700" dirty="0" smtClean="0">
                <a:latin typeface="Times New Roman" pitchFamily="18" charset="0"/>
                <a:cs typeface="Times New Roman" pitchFamily="18" charset="0"/>
              </a:rPr>
              <a:t>INAI </a:t>
            </a:r>
            <a:r>
              <a:rPr lang="es-MX" sz="1700" dirty="0">
                <a:latin typeface="Times New Roman" pitchFamily="18" charset="0"/>
                <a:cs typeface="Times New Roman" pitchFamily="18" charset="0"/>
              </a:rPr>
              <a:t>emita para tal </a:t>
            </a:r>
            <a:r>
              <a:rPr lang="es-MX" sz="1700" dirty="0" smtClean="0">
                <a:latin typeface="Times New Roman" pitchFamily="18" charset="0"/>
                <a:cs typeface="Times New Roman" pitchFamily="18" charset="0"/>
              </a:rPr>
              <a:t>efecto.</a:t>
            </a:r>
            <a:endParaRPr lang="es-MX" sz="1700" dirty="0">
              <a:latin typeface="Times New Roman" pitchFamily="18" charset="0"/>
              <a:cs typeface="Times New Roman" pitchFamily="18" charset="0"/>
            </a:endParaRPr>
          </a:p>
        </p:txBody>
      </p:sp>
      <p:sp>
        <p:nvSpPr>
          <p:cNvPr id="4" name="1 Título"/>
          <p:cNvSpPr txBox="1">
            <a:spLocks/>
          </p:cNvSpPr>
          <p:nvPr/>
        </p:nvSpPr>
        <p:spPr>
          <a:xfrm>
            <a:off x="1447465" y="294588"/>
            <a:ext cx="6982187" cy="634082"/>
          </a:xfrm>
          <a:prstGeom prst="rect">
            <a:avLst/>
          </a:prstGeom>
          <a:noFill/>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Medios de impugnación en materia de acceso a la información pública</a:t>
            </a:r>
            <a:endParaRPr lang="es-MX" sz="2800" b="1" cap="small" dirty="0">
              <a:latin typeface="Times New Roman" pitchFamily="18" charset="0"/>
              <a:cs typeface="Times New Roman" pitchFamily="18" charset="0"/>
            </a:endParaRPr>
          </a:p>
        </p:txBody>
      </p:sp>
      <p:sp>
        <p:nvSpPr>
          <p:cNvPr id="6"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22</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8" name="7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0" name="10 Grupo"/>
            <p:cNvGrpSpPr/>
            <p:nvPr/>
          </p:nvGrpSpPr>
          <p:grpSpPr>
            <a:xfrm>
              <a:off x="214282" y="6642122"/>
              <a:ext cx="8786874" cy="73026"/>
              <a:chOff x="214282" y="142852"/>
              <a:chExt cx="8786874" cy="73026"/>
            </a:xfrm>
          </p:grpSpPr>
          <p:cxnSp>
            <p:nvCxnSpPr>
              <p:cNvPr id="11" name="10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84139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251520" y="1223461"/>
            <a:ext cx="8712968" cy="2539157"/>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Respecto a las </a:t>
            </a:r>
            <a:r>
              <a:rPr lang="es-MX" sz="1700" b="1" dirty="0" smtClean="0">
                <a:latin typeface="Times New Roman" pitchFamily="18" charset="0"/>
                <a:cs typeface="Times New Roman" pitchFamily="18" charset="0"/>
              </a:rPr>
              <a:t>MEDIDAS DE APREMIO</a:t>
            </a:r>
            <a:r>
              <a:rPr lang="es-MX" sz="1700" dirty="0">
                <a:latin typeface="Times New Roman" pitchFamily="18" charset="0"/>
                <a:cs typeface="Times New Roman" pitchFamily="18" charset="0"/>
              </a:rPr>
              <a:t> </a:t>
            </a:r>
            <a:r>
              <a:rPr lang="es-MX" sz="1700" dirty="0" smtClean="0">
                <a:latin typeface="Times New Roman" pitchFamily="18" charset="0"/>
                <a:cs typeface="Times New Roman" pitchFamily="18" charset="0"/>
              </a:rPr>
              <a:t>(Título Noveno de la LGTAIP), la Ley local deberá incluir lo siguiente:</a:t>
            </a:r>
          </a:p>
          <a:p>
            <a:pPr marL="285750" indent="-285750" algn="just">
              <a:spcAft>
                <a:spcPts val="1200"/>
              </a:spcAft>
              <a:buFont typeface="Arial"/>
              <a:buChar char="•"/>
            </a:pPr>
            <a:r>
              <a:rPr lang="es-MX" sz="1700" dirty="0" smtClean="0">
                <a:latin typeface="Times New Roman" pitchFamily="18" charset="0"/>
                <a:cs typeface="Times New Roman" pitchFamily="18" charset="0"/>
              </a:rPr>
              <a:t>Prever </a:t>
            </a:r>
            <a:r>
              <a:rPr lang="es-MX" sz="1700" dirty="0">
                <a:latin typeface="Times New Roman" pitchFamily="18" charset="0"/>
                <a:cs typeface="Times New Roman" pitchFamily="18" charset="0"/>
              </a:rPr>
              <a:t>criterios que fijen los parámetros </a:t>
            </a:r>
            <a:r>
              <a:rPr lang="es-MX" sz="1700" dirty="0" smtClean="0">
                <a:latin typeface="Times New Roman" pitchFamily="18" charset="0"/>
                <a:cs typeface="Times New Roman" pitchFamily="18" charset="0"/>
              </a:rPr>
              <a:t>para determinar </a:t>
            </a:r>
            <a:r>
              <a:rPr lang="es-MX" sz="1700" dirty="0">
                <a:latin typeface="Times New Roman" pitchFamily="18" charset="0"/>
                <a:cs typeface="Times New Roman" pitchFamily="18" charset="0"/>
              </a:rPr>
              <a:t>la medida de apremio a imponer al infractor.</a:t>
            </a:r>
          </a:p>
          <a:p>
            <a:pPr marL="285750" indent="-285750" algn="just">
              <a:spcAft>
                <a:spcPts val="1200"/>
              </a:spcAft>
              <a:buFont typeface="Arial"/>
              <a:buChar char="•"/>
            </a:pPr>
            <a:r>
              <a:rPr lang="es-MX" sz="1700" dirty="0">
                <a:latin typeface="Times New Roman" pitchFamily="18" charset="0"/>
                <a:cs typeface="Times New Roman" pitchFamily="18" charset="0"/>
              </a:rPr>
              <a:t>Agregar que el incumplimiento de los sujetos obligados será difundido en los POT.</a:t>
            </a:r>
          </a:p>
          <a:p>
            <a:pPr marL="285750" indent="-285750" algn="just">
              <a:spcAft>
                <a:spcPts val="1200"/>
              </a:spcAft>
              <a:buFont typeface="Arial"/>
              <a:buChar char="•"/>
            </a:pPr>
            <a:r>
              <a:rPr lang="es-MX" sz="1700" dirty="0">
                <a:latin typeface="Times New Roman" pitchFamily="18" charset="0"/>
                <a:cs typeface="Times New Roman" pitchFamily="18" charset="0"/>
              </a:rPr>
              <a:t>Precisar que las multas que ejecuten </a:t>
            </a:r>
            <a:r>
              <a:rPr lang="es-MX" sz="1700" dirty="0" smtClean="0">
                <a:latin typeface="Times New Roman" pitchFamily="18" charset="0"/>
                <a:cs typeface="Times New Roman" pitchFamily="18" charset="0"/>
              </a:rPr>
              <a:t>no se </a:t>
            </a:r>
            <a:r>
              <a:rPr lang="es-MX" sz="1700" dirty="0">
                <a:latin typeface="Times New Roman" pitchFamily="18" charset="0"/>
                <a:cs typeface="Times New Roman" pitchFamily="18" charset="0"/>
              </a:rPr>
              <a:t>pagarán con recursos públicos.</a:t>
            </a:r>
          </a:p>
          <a:p>
            <a:pPr marL="285750" indent="-285750" algn="just">
              <a:spcAft>
                <a:spcPts val="1200"/>
              </a:spcAft>
              <a:buFont typeface="Arial"/>
              <a:buChar char="•"/>
            </a:pPr>
            <a:r>
              <a:rPr lang="es-MX" sz="1700" dirty="0">
                <a:latin typeface="Times New Roman" pitchFamily="18" charset="0"/>
                <a:cs typeface="Times New Roman" pitchFamily="18" charset="0"/>
              </a:rPr>
              <a:t>Las multas las debe hacer efectivas el SAT o la Secretaría de finanzas.</a:t>
            </a:r>
          </a:p>
        </p:txBody>
      </p:sp>
      <p:sp>
        <p:nvSpPr>
          <p:cNvPr id="6" name="Rectángulo 5"/>
          <p:cNvSpPr/>
          <p:nvPr/>
        </p:nvSpPr>
        <p:spPr>
          <a:xfrm>
            <a:off x="251520" y="3933056"/>
            <a:ext cx="8712968" cy="2385268"/>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Con relación a las </a:t>
            </a:r>
            <a:r>
              <a:rPr lang="es-MX" sz="1700" b="1" dirty="0" smtClean="0">
                <a:latin typeface="Times New Roman" pitchFamily="18" charset="0"/>
                <a:cs typeface="Times New Roman" pitchFamily="18" charset="0"/>
              </a:rPr>
              <a:t>SANCIONES</a:t>
            </a:r>
            <a:r>
              <a:rPr lang="es-MX" sz="1700" dirty="0" smtClean="0">
                <a:latin typeface="Times New Roman" pitchFamily="18" charset="0"/>
                <a:cs typeface="Times New Roman" pitchFamily="18" charset="0"/>
              </a:rPr>
              <a:t>, se debe contemplar lo siguiente:</a:t>
            </a:r>
          </a:p>
          <a:p>
            <a:pPr marL="285750" indent="-285750" algn="just">
              <a:spcAft>
                <a:spcPts val="1200"/>
              </a:spcAft>
              <a:buFont typeface="Arial"/>
              <a:buChar char="•"/>
            </a:pPr>
            <a:r>
              <a:rPr lang="es-MX" sz="1700" dirty="0">
                <a:latin typeface="Times New Roman" pitchFamily="18" charset="0"/>
                <a:cs typeface="Times New Roman" pitchFamily="18" charset="0"/>
              </a:rPr>
              <a:t>Agregar </a:t>
            </a:r>
            <a:r>
              <a:rPr lang="es-MX" sz="1700" dirty="0" smtClean="0">
                <a:latin typeface="Times New Roman" pitchFamily="18" charset="0"/>
                <a:cs typeface="Times New Roman" pitchFamily="18" charset="0"/>
              </a:rPr>
              <a:t>todos los </a:t>
            </a:r>
            <a:r>
              <a:rPr lang="es-MX" sz="1700" dirty="0">
                <a:latin typeface="Times New Roman" pitchFamily="18" charset="0"/>
                <a:cs typeface="Times New Roman" pitchFamily="18" charset="0"/>
              </a:rPr>
              <a:t>tipos de conducta sancionables en materia de transparencia que prevé la Ley General, conducta que será sancionada por el organismo garante y dará vista a la autoridad competente para que imponga o ejecute la sanción, según sea el caso.</a:t>
            </a:r>
          </a:p>
          <a:p>
            <a:pPr marL="285750" indent="-285750" algn="just">
              <a:spcAft>
                <a:spcPts val="1200"/>
              </a:spcAft>
              <a:buFont typeface="Arial"/>
              <a:buChar char="•"/>
            </a:pPr>
            <a:r>
              <a:rPr lang="es-MX" sz="1700" dirty="0" smtClean="0">
                <a:latin typeface="Times New Roman" pitchFamily="18" charset="0"/>
                <a:cs typeface="Times New Roman" pitchFamily="18" charset="0"/>
              </a:rPr>
              <a:t>Establecer </a:t>
            </a:r>
            <a:r>
              <a:rPr lang="es-MX" sz="1700" dirty="0">
                <a:latin typeface="Times New Roman" pitchFamily="18" charset="0"/>
                <a:cs typeface="Times New Roman" pitchFamily="18" charset="0"/>
              </a:rPr>
              <a:t>criterios que fijen los parámetros de la sanción a imponer.</a:t>
            </a:r>
          </a:p>
          <a:p>
            <a:pPr marL="285750" indent="-285750" algn="just">
              <a:spcAft>
                <a:spcPts val="1200"/>
              </a:spcAft>
              <a:buFont typeface="Arial"/>
              <a:buChar char="•"/>
            </a:pPr>
            <a:r>
              <a:rPr lang="es-MX" sz="1700" dirty="0" smtClean="0">
                <a:latin typeface="Times New Roman" pitchFamily="18" charset="0"/>
                <a:cs typeface="Times New Roman" pitchFamily="18" charset="0"/>
              </a:rPr>
              <a:t>Señalar </a:t>
            </a:r>
            <a:r>
              <a:rPr lang="es-MX" sz="1700" dirty="0">
                <a:latin typeface="Times New Roman" pitchFamily="18" charset="0"/>
                <a:cs typeface="Times New Roman" pitchFamily="18" charset="0"/>
              </a:rPr>
              <a:t>expresamente que el organismo garante podrá denunciar cualquier acto u omisión violatoria de la Ley General o la Ley local ante las autoridades competentes</a:t>
            </a:r>
            <a:r>
              <a:rPr lang="es-MX" sz="1700" dirty="0" smtClean="0">
                <a:latin typeface="Times New Roman" pitchFamily="18" charset="0"/>
                <a:cs typeface="Times New Roman" pitchFamily="18" charset="0"/>
              </a:rPr>
              <a:t>.</a:t>
            </a:r>
          </a:p>
        </p:txBody>
      </p:sp>
      <p:sp>
        <p:nvSpPr>
          <p:cNvPr id="5" name="1 Título"/>
          <p:cNvSpPr txBox="1">
            <a:spLocks/>
          </p:cNvSpPr>
          <p:nvPr/>
        </p:nvSpPr>
        <p:spPr>
          <a:xfrm>
            <a:off x="1357290"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Medidas de apremio y sanciones</a:t>
            </a:r>
            <a:endParaRPr lang="es-MX" sz="2800" b="1" cap="small" dirty="0">
              <a:latin typeface="Times New Roman" pitchFamily="18" charset="0"/>
              <a:cs typeface="Times New Roman" pitchFamily="18" charset="0"/>
            </a:endParaRPr>
          </a:p>
        </p:txBody>
      </p:sp>
      <p:sp>
        <p:nvSpPr>
          <p:cNvPr id="8"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23</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9" name="8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1" name="10 Grupo"/>
            <p:cNvGrpSpPr/>
            <p:nvPr/>
          </p:nvGrpSpPr>
          <p:grpSpPr>
            <a:xfrm>
              <a:off x="214282" y="6642122"/>
              <a:ext cx="8786874" cy="73026"/>
              <a:chOff x="214282" y="142852"/>
              <a:chExt cx="8786874" cy="73026"/>
            </a:xfrm>
          </p:grpSpPr>
          <p:cxnSp>
            <p:nvCxnSpPr>
              <p:cNvPr id="12" name="11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66146974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51520" y="1340768"/>
            <a:ext cx="8712968" cy="5124480"/>
          </a:xfrm>
          <a:prstGeom prst="rect">
            <a:avLst/>
          </a:prstGeom>
          <a:noFill/>
        </p:spPr>
        <p:txBody>
          <a:bodyPr wrap="square">
            <a:spAutoFit/>
          </a:bodyPr>
          <a:lstStyle/>
          <a:p>
            <a:pPr algn="just">
              <a:spcAft>
                <a:spcPts val="1800"/>
              </a:spcAft>
            </a:pPr>
            <a:r>
              <a:rPr lang="es-MX" sz="1700" dirty="0" smtClean="0">
                <a:latin typeface="Times New Roman" pitchFamily="18" charset="0"/>
                <a:cs typeface="Times New Roman" pitchFamily="18" charset="0"/>
              </a:rPr>
              <a:t>Con relación a las </a:t>
            </a:r>
            <a:r>
              <a:rPr lang="es-MX" sz="1700" b="1" dirty="0" smtClean="0">
                <a:latin typeface="Times New Roman" pitchFamily="18" charset="0"/>
                <a:cs typeface="Times New Roman" pitchFamily="18" charset="0"/>
              </a:rPr>
              <a:t>SANCIONES</a:t>
            </a:r>
            <a:r>
              <a:rPr lang="es-MX" sz="1700" dirty="0" smtClean="0">
                <a:latin typeface="Times New Roman" pitchFamily="18" charset="0"/>
                <a:cs typeface="Times New Roman" pitchFamily="18" charset="0"/>
              </a:rPr>
              <a:t>, se debe contemplar lo siguiente:</a:t>
            </a:r>
          </a:p>
          <a:p>
            <a:pPr marL="285750" indent="-285750" algn="just">
              <a:spcAft>
                <a:spcPts val="1200"/>
              </a:spcAft>
              <a:buFont typeface="Arial"/>
              <a:buChar char="•"/>
            </a:pPr>
            <a:r>
              <a:rPr lang="es-MX" sz="1700" dirty="0" smtClean="0">
                <a:latin typeface="Times New Roman" pitchFamily="18" charset="0"/>
                <a:cs typeface="Times New Roman" pitchFamily="18" charset="0"/>
              </a:rPr>
              <a:t>Respecto a los </a:t>
            </a:r>
            <a:r>
              <a:rPr lang="es-MX" sz="1700" dirty="0">
                <a:latin typeface="Times New Roman" pitchFamily="18" charset="0"/>
                <a:cs typeface="Times New Roman" pitchFamily="18" charset="0"/>
              </a:rPr>
              <a:t>incumplimientos en materia de transparencia y acceso a la información por parte de los partidos </a:t>
            </a:r>
            <a:r>
              <a:rPr lang="es-MX" sz="1700" dirty="0" smtClean="0">
                <a:latin typeface="Times New Roman" pitchFamily="18" charset="0"/>
                <a:cs typeface="Times New Roman" pitchFamily="18" charset="0"/>
              </a:rPr>
              <a:t>políticos, el organismo garante </a:t>
            </a:r>
            <a:r>
              <a:rPr lang="es-MX" sz="1700" dirty="0">
                <a:latin typeface="Times New Roman" pitchFamily="18" charset="0"/>
                <a:cs typeface="Times New Roman" pitchFamily="18" charset="0"/>
              </a:rPr>
              <a:t>dará vista al organismo público local electoral, para que resuelvan lo </a:t>
            </a:r>
            <a:r>
              <a:rPr lang="es-MX" sz="1700" dirty="0" smtClean="0">
                <a:latin typeface="Times New Roman" pitchFamily="18" charset="0"/>
                <a:cs typeface="Times New Roman" pitchFamily="18" charset="0"/>
              </a:rPr>
              <a:t>conducente.</a:t>
            </a:r>
          </a:p>
          <a:p>
            <a:pPr marL="285750" indent="-285750" algn="just">
              <a:spcAft>
                <a:spcPts val="1200"/>
              </a:spcAft>
              <a:buFont typeface="Arial"/>
              <a:buChar char="•"/>
            </a:pPr>
            <a:r>
              <a:rPr lang="es-MX" sz="1700" dirty="0" smtClean="0">
                <a:latin typeface="Times New Roman" pitchFamily="18" charset="0"/>
                <a:cs typeface="Times New Roman" pitchFamily="18" charset="0"/>
              </a:rPr>
              <a:t>En </a:t>
            </a:r>
            <a:r>
              <a:rPr lang="es-MX" sz="1700" dirty="0">
                <a:latin typeface="Times New Roman" pitchFamily="18" charset="0"/>
                <a:cs typeface="Times New Roman" pitchFamily="18" charset="0"/>
              </a:rPr>
              <a:t>los incumplimientos de los fideicomisos o fondos públicos, sindicatos o personas físicas o morales que reciban y ejerzan recursos públicos, se deberá dar vista al órgano interno de control del sujeto obligado relacionado con </a:t>
            </a:r>
            <a:r>
              <a:rPr lang="es-MX" sz="1700" dirty="0" smtClean="0">
                <a:latin typeface="Times New Roman" pitchFamily="18" charset="0"/>
                <a:cs typeface="Times New Roman" pitchFamily="18" charset="0"/>
              </a:rPr>
              <a:t>éstos.</a:t>
            </a:r>
          </a:p>
          <a:p>
            <a:pPr marL="285750" indent="-285750" algn="just">
              <a:spcAft>
                <a:spcPts val="1200"/>
              </a:spcAft>
              <a:buFont typeface="Arial"/>
              <a:buChar char="•"/>
            </a:pPr>
            <a:r>
              <a:rPr lang="es-MX" sz="1700" dirty="0" smtClean="0">
                <a:latin typeface="Times New Roman" pitchFamily="18" charset="0"/>
                <a:cs typeface="Times New Roman" pitchFamily="18" charset="0"/>
              </a:rPr>
              <a:t>Además, se </a:t>
            </a:r>
            <a:r>
              <a:rPr lang="es-MX" sz="1700" dirty="0">
                <a:latin typeface="Times New Roman" pitchFamily="18" charset="0"/>
                <a:cs typeface="Times New Roman" pitchFamily="18" charset="0"/>
              </a:rPr>
              <a:t>deberá remitir a la autoridad competente, junto con la denuncia correspondiente, un expediente </a:t>
            </a:r>
            <a:r>
              <a:rPr lang="es-MX" sz="1700" dirty="0" smtClean="0">
                <a:latin typeface="Times New Roman" pitchFamily="18" charset="0"/>
                <a:cs typeface="Times New Roman" pitchFamily="18" charset="0"/>
              </a:rPr>
              <a:t>que contenga </a:t>
            </a:r>
            <a:r>
              <a:rPr lang="es-MX" sz="1700" dirty="0">
                <a:latin typeface="Times New Roman" pitchFamily="18" charset="0"/>
                <a:cs typeface="Times New Roman" pitchFamily="18" charset="0"/>
              </a:rPr>
              <a:t>todos los elementos que sustenten la presunta responsabilidad </a:t>
            </a:r>
            <a:r>
              <a:rPr lang="es-MX" sz="1700" dirty="0" smtClean="0">
                <a:latin typeface="Times New Roman" pitchFamily="18" charset="0"/>
                <a:cs typeface="Times New Roman" pitchFamily="18" charset="0"/>
              </a:rPr>
              <a:t>administrativa. Cuando se trate de servidores públicos, dicha autoridad </a:t>
            </a:r>
            <a:r>
              <a:rPr lang="es-MX" sz="1700" dirty="0">
                <a:latin typeface="Times New Roman" pitchFamily="18" charset="0"/>
                <a:cs typeface="Times New Roman" pitchFamily="18" charset="0"/>
              </a:rPr>
              <a:t>deberá informar de la conclusión del </a:t>
            </a:r>
            <a:r>
              <a:rPr lang="es-MX" sz="1700" dirty="0" smtClean="0">
                <a:latin typeface="Times New Roman" pitchFamily="18" charset="0"/>
                <a:cs typeface="Times New Roman" pitchFamily="18" charset="0"/>
              </a:rPr>
              <a:t>procedimiento.</a:t>
            </a:r>
          </a:p>
          <a:p>
            <a:pPr marL="285750" indent="-285750" algn="just">
              <a:spcAft>
                <a:spcPts val="1200"/>
              </a:spcAft>
              <a:buFont typeface="Arial"/>
              <a:buChar char="•"/>
            </a:pPr>
            <a:r>
              <a:rPr lang="es-MX" sz="1700" dirty="0" smtClean="0">
                <a:latin typeface="Times New Roman" pitchFamily="18" charset="0"/>
                <a:cs typeface="Times New Roman" pitchFamily="18" charset="0"/>
              </a:rPr>
              <a:t>En el caso de </a:t>
            </a:r>
            <a:r>
              <a:rPr lang="es-MX" sz="1700" dirty="0">
                <a:latin typeface="Times New Roman" pitchFamily="18" charset="0"/>
                <a:cs typeface="Times New Roman" pitchFamily="18" charset="0"/>
              </a:rPr>
              <a:t>presuntos infractores de sujetos obligados que no tengan calidad de servidor público, el organismo garante será la autoridad para conocer y desahogar </a:t>
            </a:r>
            <a:r>
              <a:rPr lang="es-MX" sz="1700" dirty="0" smtClean="0">
                <a:latin typeface="Times New Roman" pitchFamily="18" charset="0"/>
                <a:cs typeface="Times New Roman" pitchFamily="18" charset="0"/>
              </a:rPr>
              <a:t>la sanción, para </a:t>
            </a:r>
            <a:r>
              <a:rPr lang="es-MX" sz="1700" dirty="0">
                <a:latin typeface="Times New Roman" pitchFamily="18" charset="0"/>
                <a:cs typeface="Times New Roman" pitchFamily="18" charset="0"/>
              </a:rPr>
              <a:t>lo cual se establecerá el procedimiento </a:t>
            </a:r>
            <a:r>
              <a:rPr lang="es-MX" sz="1700" dirty="0" smtClean="0">
                <a:latin typeface="Times New Roman" pitchFamily="18" charset="0"/>
                <a:cs typeface="Times New Roman" pitchFamily="18" charset="0"/>
              </a:rPr>
              <a:t>correspondiente.</a:t>
            </a:r>
          </a:p>
          <a:p>
            <a:pPr marL="285750" indent="-285750" algn="just">
              <a:spcAft>
                <a:spcPts val="1200"/>
              </a:spcAft>
              <a:buFont typeface="Arial"/>
              <a:buChar char="•"/>
            </a:pPr>
            <a:r>
              <a:rPr lang="es-MX" sz="1700" dirty="0" smtClean="0">
                <a:latin typeface="Times New Roman" pitchFamily="18" charset="0"/>
                <a:cs typeface="Times New Roman" pitchFamily="18" charset="0"/>
              </a:rPr>
              <a:t>El </a:t>
            </a:r>
            <a:r>
              <a:rPr lang="es-MX" sz="1700" dirty="0">
                <a:latin typeface="Times New Roman" pitchFamily="18" charset="0"/>
                <a:cs typeface="Times New Roman" pitchFamily="18" charset="0"/>
              </a:rPr>
              <a:t>tipo de sanción para los sujetos obligados sin calidad de servidor público será apercibimiento o multa</a:t>
            </a:r>
            <a:r>
              <a:rPr lang="es-MX" sz="1700" dirty="0" smtClean="0">
                <a:latin typeface="Times New Roman" pitchFamily="18" charset="0"/>
                <a:cs typeface="Times New Roman" pitchFamily="18" charset="0"/>
              </a:rPr>
              <a:t>.</a:t>
            </a:r>
            <a:endParaRPr lang="es-MX" sz="1700" dirty="0">
              <a:latin typeface="Times New Roman" pitchFamily="18" charset="0"/>
              <a:cs typeface="Times New Roman" pitchFamily="18" charset="0"/>
            </a:endParaRPr>
          </a:p>
        </p:txBody>
      </p:sp>
      <p:sp>
        <p:nvSpPr>
          <p:cNvPr id="4" name="1 Título"/>
          <p:cNvSpPr txBox="1">
            <a:spLocks/>
          </p:cNvSpPr>
          <p:nvPr/>
        </p:nvSpPr>
        <p:spPr>
          <a:xfrm>
            <a:off x="1500166"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Medidas de apremio y sanciones</a:t>
            </a:r>
            <a:endParaRPr lang="es-MX" sz="2800" b="1" cap="small" dirty="0">
              <a:latin typeface="Times New Roman" pitchFamily="18" charset="0"/>
              <a:cs typeface="Times New Roman" pitchFamily="18" charset="0"/>
            </a:endParaRPr>
          </a:p>
        </p:txBody>
      </p:sp>
      <p:sp>
        <p:nvSpPr>
          <p:cNvPr id="5"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24</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8" name="7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8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0" name="10 Grupo"/>
            <p:cNvGrpSpPr/>
            <p:nvPr/>
          </p:nvGrpSpPr>
          <p:grpSpPr>
            <a:xfrm>
              <a:off x="214282" y="6642122"/>
              <a:ext cx="8786874" cy="73026"/>
              <a:chOff x="214282" y="142852"/>
              <a:chExt cx="8786874" cy="73026"/>
            </a:xfrm>
          </p:grpSpPr>
          <p:cxnSp>
            <p:nvCxnSpPr>
              <p:cNvPr id="11" name="10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424719258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51520" y="1124744"/>
            <a:ext cx="8712968" cy="2392193"/>
          </a:xfrm>
          <a:prstGeom prst="rect">
            <a:avLst/>
          </a:prstGeom>
          <a:noFill/>
        </p:spPr>
        <p:txBody>
          <a:bodyPr wrap="square">
            <a:spAutoFit/>
          </a:bodyPr>
          <a:lstStyle/>
          <a:p>
            <a:pPr algn="just">
              <a:lnSpc>
                <a:spcPct val="110000"/>
              </a:lnSpc>
              <a:spcAft>
                <a:spcPts val="1000"/>
              </a:spcAft>
            </a:pPr>
            <a:r>
              <a:rPr lang="es-MX" sz="1700" b="1" dirty="0" smtClean="0">
                <a:latin typeface="Times New Roman" pitchFamily="18" charset="0"/>
                <a:cs typeface="Times New Roman" pitchFamily="18" charset="0"/>
              </a:rPr>
              <a:t>GOBIERNO ABIERTO </a:t>
            </a:r>
            <a:r>
              <a:rPr lang="es-MX" sz="1700" dirty="0" smtClean="0">
                <a:latin typeface="Times New Roman" pitchFamily="18" charset="0"/>
                <a:cs typeface="Times New Roman" pitchFamily="18" charset="0"/>
              </a:rPr>
              <a:t>(Capítulo III del Título Cuarto de la LGTAIP):</a:t>
            </a:r>
          </a:p>
          <a:p>
            <a:pPr algn="just">
              <a:lnSpc>
                <a:spcPct val="110000"/>
              </a:lnSpc>
              <a:spcAft>
                <a:spcPts val="1000"/>
              </a:spcAft>
            </a:pPr>
            <a:r>
              <a:rPr lang="es-MX" sz="1700" dirty="0" smtClean="0">
                <a:latin typeface="Times New Roman" pitchFamily="18" charset="0"/>
                <a:cs typeface="Times New Roman" pitchFamily="18" charset="0"/>
              </a:rPr>
              <a:t>La Ley Local deberá incluir un </a:t>
            </a:r>
            <a:r>
              <a:rPr lang="es-MX" sz="1700" dirty="0">
                <a:latin typeface="Times New Roman" pitchFamily="18" charset="0"/>
                <a:cs typeface="Times New Roman" pitchFamily="18" charset="0"/>
              </a:rPr>
              <a:t>capítulo relativo al Gobierno </a:t>
            </a:r>
            <a:r>
              <a:rPr lang="es-MX" sz="1700" dirty="0" smtClean="0">
                <a:latin typeface="Times New Roman" pitchFamily="18" charset="0"/>
                <a:cs typeface="Times New Roman" pitchFamily="18" charset="0"/>
              </a:rPr>
              <a:t>Abierto, que detalle los mecanismos </a:t>
            </a:r>
            <a:r>
              <a:rPr lang="es-MX" sz="1700" dirty="0">
                <a:latin typeface="Times New Roman" pitchFamily="18" charset="0"/>
                <a:cs typeface="Times New Roman" pitchFamily="18" charset="0"/>
              </a:rPr>
              <a:t>de colaboración entre el </a:t>
            </a:r>
            <a:r>
              <a:rPr lang="es-MX" sz="1700" dirty="0" smtClean="0">
                <a:latin typeface="Times New Roman" pitchFamily="18" charset="0"/>
                <a:cs typeface="Times New Roman" pitchFamily="18" charset="0"/>
              </a:rPr>
              <a:t>organismo garante, </a:t>
            </a:r>
            <a:r>
              <a:rPr lang="es-MX" sz="1700" dirty="0">
                <a:latin typeface="Times New Roman" pitchFamily="18" charset="0"/>
                <a:cs typeface="Times New Roman" pitchFamily="18" charset="0"/>
              </a:rPr>
              <a:t>los sujetos obligados y los representantes de la sociedad civil para la promoción e implementación de políticas y mecanismos de apertura gubernamental</a:t>
            </a:r>
            <a:r>
              <a:rPr lang="es-MX" sz="1700" dirty="0" smtClean="0">
                <a:latin typeface="Times New Roman" pitchFamily="18" charset="0"/>
                <a:cs typeface="Times New Roman" pitchFamily="18" charset="0"/>
              </a:rPr>
              <a:t>.</a:t>
            </a:r>
          </a:p>
          <a:p>
            <a:pPr algn="just">
              <a:lnSpc>
                <a:spcPct val="110000"/>
              </a:lnSpc>
              <a:spcAft>
                <a:spcPts val="1000"/>
              </a:spcAft>
            </a:pPr>
            <a:r>
              <a:rPr lang="es-ES" sz="1700" dirty="0" smtClean="0">
                <a:latin typeface="Times New Roman" pitchFamily="18" charset="0"/>
                <a:ea typeface="Arial Narrow"/>
                <a:cs typeface="Times New Roman" pitchFamily="18" charset="0"/>
              </a:rPr>
              <a:t>Además, </a:t>
            </a:r>
            <a:r>
              <a:rPr lang="es-ES" sz="1700" dirty="0">
                <a:latin typeface="Times New Roman" pitchFamily="18" charset="0"/>
                <a:ea typeface="Arial Narrow"/>
                <a:cs typeface="Times New Roman" pitchFamily="18" charset="0"/>
              </a:rPr>
              <a:t>se deben incorporar disposiciones específicas para fomentar la transparencia proactiva en términos de lo establecido en los </a:t>
            </a:r>
            <a:r>
              <a:rPr lang="es-ES" sz="1700" dirty="0" smtClean="0">
                <a:latin typeface="Times New Roman" pitchFamily="18" charset="0"/>
                <a:ea typeface="Arial Narrow"/>
                <a:cs typeface="Times New Roman" pitchFamily="18" charset="0"/>
              </a:rPr>
              <a:t>artículos </a:t>
            </a:r>
            <a:r>
              <a:rPr lang="es-ES" sz="1700" dirty="0">
                <a:latin typeface="Times New Roman" pitchFamily="18" charset="0"/>
                <a:ea typeface="Arial Narrow"/>
                <a:cs typeface="Times New Roman" pitchFamily="18" charset="0"/>
              </a:rPr>
              <a:t>56, 57 y 58 de la Ley General</a:t>
            </a:r>
            <a:r>
              <a:rPr lang="es-ES" sz="1700" dirty="0" smtClean="0">
                <a:latin typeface="Times New Roman" pitchFamily="18" charset="0"/>
                <a:ea typeface="Arial Narrow"/>
                <a:cs typeface="Times New Roman" pitchFamily="18" charset="0"/>
              </a:rPr>
              <a:t>.</a:t>
            </a:r>
            <a:endParaRPr lang="es-MX" sz="1700" dirty="0">
              <a:latin typeface="Times New Roman" pitchFamily="18" charset="0"/>
              <a:cs typeface="Times New Roman" pitchFamily="18" charset="0"/>
            </a:endParaRPr>
          </a:p>
        </p:txBody>
      </p:sp>
      <p:sp>
        <p:nvSpPr>
          <p:cNvPr id="4" name="Rectángulo 3"/>
          <p:cNvSpPr/>
          <p:nvPr/>
        </p:nvSpPr>
        <p:spPr>
          <a:xfrm>
            <a:off x="251520" y="3645024"/>
            <a:ext cx="8712968" cy="1895904"/>
          </a:xfrm>
          <a:prstGeom prst="rect">
            <a:avLst/>
          </a:prstGeom>
          <a:noFill/>
        </p:spPr>
        <p:txBody>
          <a:bodyPr wrap="square">
            <a:spAutoFit/>
          </a:bodyPr>
          <a:lstStyle/>
          <a:p>
            <a:pPr algn="just">
              <a:lnSpc>
                <a:spcPct val="110000"/>
              </a:lnSpc>
              <a:spcAft>
                <a:spcPts val="600"/>
              </a:spcAft>
            </a:pPr>
            <a:r>
              <a:rPr lang="es-MX" sz="1700" b="1" dirty="0" smtClean="0">
                <a:latin typeface="Times New Roman" pitchFamily="18" charset="0"/>
                <a:cs typeface="Times New Roman" pitchFamily="18" charset="0"/>
              </a:rPr>
              <a:t>SISTEMAS ELECTRÓNICOS (Plataforma Nacional de Transparencia</a:t>
            </a:r>
            <a:r>
              <a:rPr lang="es-MX" sz="1700" dirty="0">
                <a:latin typeface="Times New Roman" pitchFamily="18" charset="0"/>
                <a:cs typeface="Times New Roman" pitchFamily="18" charset="0"/>
              </a:rPr>
              <a:t> </a:t>
            </a:r>
            <a:r>
              <a:rPr lang="es-MX" sz="1700" dirty="0" smtClean="0">
                <a:latin typeface="Times New Roman" pitchFamily="18" charset="0"/>
                <a:cs typeface="Times New Roman" pitchFamily="18" charset="0"/>
              </a:rPr>
              <a:t>(Título Tercero de la LGTAIP):</a:t>
            </a:r>
          </a:p>
          <a:p>
            <a:pPr algn="just">
              <a:lnSpc>
                <a:spcPct val="110000"/>
              </a:lnSpc>
              <a:spcAft>
                <a:spcPts val="600"/>
              </a:spcAft>
            </a:pPr>
            <a:r>
              <a:rPr lang="es-MX" sz="1700" dirty="0">
                <a:latin typeface="Times New Roman" pitchFamily="18" charset="0"/>
                <a:cs typeface="Times New Roman" pitchFamily="18" charset="0"/>
              </a:rPr>
              <a:t>Veracruz </a:t>
            </a:r>
            <a:r>
              <a:rPr lang="es-MX" sz="1700" dirty="0" smtClean="0">
                <a:latin typeface="Times New Roman" pitchFamily="18" charset="0"/>
                <a:cs typeface="Times New Roman" pitchFamily="18" charset="0"/>
              </a:rPr>
              <a:t>está integrado a </a:t>
            </a:r>
            <a:r>
              <a:rPr lang="es-MX" sz="1700" dirty="0">
                <a:latin typeface="Times New Roman" pitchFamily="18" charset="0"/>
                <a:cs typeface="Times New Roman" pitchFamily="18" charset="0"/>
              </a:rPr>
              <a:t>la plataforma </a:t>
            </a:r>
            <a:r>
              <a:rPr lang="es-MX" sz="1700" dirty="0" smtClean="0">
                <a:latin typeface="Times New Roman" pitchFamily="18" charset="0"/>
                <a:cs typeface="Times New Roman" pitchFamily="18" charset="0"/>
              </a:rPr>
              <a:t>Infomex, por lo tanto, solo deberá realizar algunas </a:t>
            </a:r>
            <a:r>
              <a:rPr lang="es-MX" sz="1700" dirty="0">
                <a:latin typeface="Times New Roman" pitchFamily="18" charset="0"/>
                <a:cs typeface="Times New Roman" pitchFamily="18" charset="0"/>
              </a:rPr>
              <a:t>modificaciones a la normatividad local para hacer referencia </a:t>
            </a:r>
            <a:r>
              <a:rPr lang="es-MX" sz="1700" dirty="0" smtClean="0">
                <a:latin typeface="Times New Roman" pitchFamily="18" charset="0"/>
                <a:cs typeface="Times New Roman" pitchFamily="18" charset="0"/>
              </a:rPr>
              <a:t>a </a:t>
            </a:r>
            <a:r>
              <a:rPr lang="es-MX" sz="1700" dirty="0">
                <a:latin typeface="Times New Roman" pitchFamily="18" charset="0"/>
                <a:cs typeface="Times New Roman" pitchFamily="18" charset="0"/>
              </a:rPr>
              <a:t>la Plataforma Nacional de </a:t>
            </a:r>
            <a:r>
              <a:rPr lang="es-MX" sz="1700" dirty="0" smtClean="0">
                <a:latin typeface="Times New Roman" pitchFamily="18" charset="0"/>
                <a:cs typeface="Times New Roman" pitchFamily="18" charset="0"/>
              </a:rPr>
              <a:t>Transparencia. Esta Plataforma será administrada por el INAI, y contendrá los siguientes sistemas que serán operados por todas las entidades federativas:</a:t>
            </a:r>
            <a:endParaRPr lang="es-MX" sz="1700" dirty="0">
              <a:latin typeface="Times New Roman" pitchFamily="18" charset="0"/>
              <a:cs typeface="Times New Roman" pitchFamily="18" charset="0"/>
            </a:endParaRPr>
          </a:p>
        </p:txBody>
      </p:sp>
      <p:sp>
        <p:nvSpPr>
          <p:cNvPr id="5" name="1 Título"/>
          <p:cNvSpPr txBox="1">
            <a:spLocks/>
          </p:cNvSpPr>
          <p:nvPr/>
        </p:nvSpPr>
        <p:spPr>
          <a:xfrm>
            <a:off x="1214414" y="366026"/>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Otros temas</a:t>
            </a:r>
            <a:endParaRPr lang="es-MX" sz="2800" b="1" cap="small" dirty="0">
              <a:latin typeface="Times New Roman" pitchFamily="18" charset="0"/>
              <a:cs typeface="Times New Roman" pitchFamily="18" charset="0"/>
            </a:endParaRPr>
          </a:p>
        </p:txBody>
      </p:sp>
      <p:sp>
        <p:nvSpPr>
          <p:cNvPr id="8"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25</a:t>
            </a:fld>
            <a:endParaRPr lang="es-MX" sz="1200" dirty="0">
              <a:latin typeface="Times New Roman" pitchFamily="18" charset="0"/>
              <a:cs typeface="Times New Roman" pitchFamily="18" charset="0"/>
            </a:endParaRPr>
          </a:p>
        </p:txBody>
      </p:sp>
      <p:sp>
        <p:nvSpPr>
          <p:cNvPr id="7" name="Rectángulo 5"/>
          <p:cNvSpPr/>
          <p:nvPr/>
        </p:nvSpPr>
        <p:spPr>
          <a:xfrm>
            <a:off x="251520" y="5429264"/>
            <a:ext cx="8712968" cy="1254189"/>
          </a:xfrm>
          <a:prstGeom prst="rect">
            <a:avLst/>
          </a:prstGeom>
          <a:noFill/>
        </p:spPr>
        <p:txBody>
          <a:bodyPr wrap="square">
            <a:spAutoFit/>
          </a:bodyPr>
          <a:lstStyle/>
          <a:p>
            <a:pPr marL="342900" indent="-342900" algn="just">
              <a:spcAft>
                <a:spcPts val="300"/>
              </a:spcAft>
              <a:buFont typeface="+mj-lt"/>
              <a:buAutoNum type="arabicPeriod"/>
            </a:pPr>
            <a:r>
              <a:rPr lang="es-MX" sz="1700" dirty="0" smtClean="0">
                <a:latin typeface="Times New Roman" pitchFamily="18" charset="0"/>
                <a:cs typeface="Times New Roman" pitchFamily="18" charset="0"/>
              </a:rPr>
              <a:t>Sistema de solicitudes de acceso a la información</a:t>
            </a:r>
          </a:p>
          <a:p>
            <a:pPr marL="342900" indent="-342900" algn="just">
              <a:spcAft>
                <a:spcPts val="300"/>
              </a:spcAft>
              <a:buFont typeface="+mj-lt"/>
              <a:buAutoNum type="arabicPeriod"/>
            </a:pPr>
            <a:r>
              <a:rPr lang="es-MX" sz="1700" dirty="0" smtClean="0">
                <a:latin typeface="Times New Roman" pitchFamily="18" charset="0"/>
                <a:cs typeface="Times New Roman" pitchFamily="18" charset="0"/>
              </a:rPr>
              <a:t>Sistema de gestión de medios de impugnación</a:t>
            </a:r>
          </a:p>
          <a:p>
            <a:pPr marL="342900" indent="-342900" algn="just">
              <a:spcAft>
                <a:spcPts val="300"/>
              </a:spcAft>
              <a:buFont typeface="+mj-lt"/>
              <a:buAutoNum type="arabicPeriod"/>
            </a:pPr>
            <a:r>
              <a:rPr lang="es-MX" sz="1700" dirty="0" smtClean="0">
                <a:latin typeface="Times New Roman" pitchFamily="18" charset="0"/>
                <a:cs typeface="Times New Roman" pitchFamily="18" charset="0"/>
              </a:rPr>
              <a:t>Sistema de portales de obligaciones de transparencia</a:t>
            </a:r>
          </a:p>
          <a:p>
            <a:pPr marL="342900" indent="-342900" algn="just">
              <a:spcAft>
                <a:spcPts val="300"/>
              </a:spcAft>
              <a:buFont typeface="+mj-lt"/>
              <a:buAutoNum type="arabicPeriod"/>
            </a:pPr>
            <a:r>
              <a:rPr lang="es-MX" sz="1700" dirty="0" smtClean="0">
                <a:latin typeface="Times New Roman" pitchFamily="18" charset="0"/>
                <a:cs typeface="Times New Roman" pitchFamily="18" charset="0"/>
              </a:rPr>
              <a:t>Sistema de comunicación entre organismos garantes y sujetos obligados</a:t>
            </a:r>
          </a:p>
        </p:txBody>
      </p:sp>
      <p:grpSp>
        <p:nvGrpSpPr>
          <p:cNvPr id="9" name="8 Grupo"/>
          <p:cNvGrpSpPr/>
          <p:nvPr/>
        </p:nvGrpSpPr>
        <p:grpSpPr>
          <a:xfrm>
            <a:off x="214282" y="212702"/>
            <a:ext cx="8786874" cy="6502446"/>
            <a:chOff x="214282" y="212702"/>
            <a:chExt cx="8786874" cy="6502446"/>
          </a:xfrm>
        </p:grpSpPr>
        <p:cxnSp>
          <p:nvCxnSpPr>
            <p:cNvPr id="10" name="9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2" name="10 Grupo"/>
            <p:cNvGrpSpPr/>
            <p:nvPr/>
          </p:nvGrpSpPr>
          <p:grpSpPr>
            <a:xfrm>
              <a:off x="214282" y="6642122"/>
              <a:ext cx="8786874" cy="73026"/>
              <a:chOff x="214282" y="142852"/>
              <a:chExt cx="8786874" cy="73026"/>
            </a:xfrm>
          </p:grpSpPr>
          <p:cxnSp>
            <p:nvCxnSpPr>
              <p:cNvPr id="13" name="12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13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7445084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p:cNvSpPr/>
          <p:nvPr/>
        </p:nvSpPr>
        <p:spPr>
          <a:xfrm>
            <a:off x="251520" y="1124744"/>
            <a:ext cx="8712968" cy="4643835"/>
          </a:xfrm>
          <a:prstGeom prst="rect">
            <a:avLst/>
          </a:prstGeom>
          <a:noFill/>
        </p:spPr>
        <p:txBody>
          <a:bodyPr wrap="square">
            <a:spAutoFit/>
          </a:bodyPr>
          <a:lstStyle/>
          <a:p>
            <a:pPr algn="just">
              <a:lnSpc>
                <a:spcPct val="110000"/>
              </a:lnSpc>
              <a:spcAft>
                <a:spcPts val="1200"/>
              </a:spcAft>
            </a:pPr>
            <a:r>
              <a:rPr lang="es-ES" dirty="0" smtClean="0">
                <a:latin typeface="Times New Roman" pitchFamily="18" charset="0"/>
                <a:ea typeface="Arial Narrow"/>
                <a:cs typeface="Times New Roman" pitchFamily="18" charset="0"/>
              </a:rPr>
              <a:t>La Ley de transparencia de Veracruz contiene ya una gran cantidad de disposiciones </a:t>
            </a:r>
            <a:r>
              <a:rPr lang="es-ES" dirty="0">
                <a:latin typeface="Times New Roman" pitchFamily="18" charset="0"/>
                <a:ea typeface="Arial Narrow"/>
                <a:cs typeface="Times New Roman" pitchFamily="18" charset="0"/>
              </a:rPr>
              <a:t>de la Ley </a:t>
            </a:r>
            <a:r>
              <a:rPr lang="es-ES" dirty="0" smtClean="0">
                <a:latin typeface="Times New Roman" pitchFamily="18" charset="0"/>
                <a:ea typeface="Arial Narrow"/>
                <a:cs typeface="Times New Roman" pitchFamily="18" charset="0"/>
              </a:rPr>
              <a:t>General; algunos de sus mandatos aventajan al contenido de esta última, otros comprenden de manera parcial sus determinaciones, pero, en términos generales, aún hay muchos faltantes de disposiciones establecidas en la norma General.</a:t>
            </a:r>
          </a:p>
          <a:p>
            <a:pPr algn="just">
              <a:lnSpc>
                <a:spcPct val="110000"/>
              </a:lnSpc>
              <a:spcAft>
                <a:spcPts val="1200"/>
              </a:spcAft>
            </a:pPr>
            <a:r>
              <a:rPr lang="es-ES" dirty="0" smtClean="0">
                <a:latin typeface="Times New Roman" pitchFamily="18" charset="0"/>
                <a:cs typeface="Times New Roman" pitchFamily="18" charset="0"/>
              </a:rPr>
              <a:t>Ante tal escenario, es recomendable generar una nueva Ley local, estructurada de forma semejante a la Ley General para hacer comparables sus contenidos y compatibles sus normas, con independencia de que el Congreso veracruzano debe incluir un paquete de preceptos específicos aplicables a los sujetos obligados de esta entidad.</a:t>
            </a:r>
          </a:p>
          <a:p>
            <a:pPr algn="just">
              <a:lnSpc>
                <a:spcPct val="110000"/>
              </a:lnSpc>
              <a:spcAft>
                <a:spcPts val="1200"/>
              </a:spcAft>
            </a:pPr>
            <a:r>
              <a:rPr lang="es-ES" dirty="0" smtClean="0">
                <a:latin typeface="Times New Roman" pitchFamily="18" charset="0"/>
                <a:cs typeface="Times New Roman" pitchFamily="18" charset="0"/>
              </a:rPr>
              <a:t>Las disposiciones de la Ley General son los estándares mínimos que debe observar la Ley de Veracruz. Sin embargo, es conveniente que esta Ley conserve los mandatos que benefician de mejor manera a la población veracruzana, como el caso de los plazos de respuesta a la solicitud. En lo posible, la postura de los congresos y de las autoridades locales debería ser la de garantizar, por encima de la normativa general, la transparencia de la gestión pública y el ejercicio del derecho de acceso a la información en sus estados.</a:t>
            </a:r>
            <a:endParaRPr lang="es-MX" dirty="0">
              <a:latin typeface="Times New Roman" pitchFamily="18" charset="0"/>
              <a:cs typeface="Times New Roman" pitchFamily="18" charset="0"/>
            </a:endParaRPr>
          </a:p>
        </p:txBody>
      </p:sp>
      <p:sp>
        <p:nvSpPr>
          <p:cNvPr id="5" name="1 Título"/>
          <p:cNvSpPr txBox="1">
            <a:spLocks/>
          </p:cNvSpPr>
          <p:nvPr/>
        </p:nvSpPr>
        <p:spPr>
          <a:xfrm>
            <a:off x="1428728"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Conclusiones</a:t>
            </a:r>
            <a:endParaRPr lang="es-MX" sz="2800" b="1" cap="small" dirty="0">
              <a:latin typeface="Times New Roman" pitchFamily="18" charset="0"/>
              <a:cs typeface="Times New Roman" pitchFamily="18" charset="0"/>
            </a:endParaRPr>
          </a:p>
        </p:txBody>
      </p:sp>
      <p:sp>
        <p:nvSpPr>
          <p:cNvPr id="7"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26</a:t>
            </a:fld>
            <a:endParaRPr lang="es-MX" sz="1200" dirty="0">
              <a:latin typeface="Times New Roman" pitchFamily="18" charset="0"/>
              <a:cs typeface="Times New Roman" pitchFamily="18" charset="0"/>
            </a:endParaRPr>
          </a:p>
        </p:txBody>
      </p:sp>
      <p:grpSp>
        <p:nvGrpSpPr>
          <p:cNvPr id="8" name="7 Grupo"/>
          <p:cNvGrpSpPr/>
          <p:nvPr/>
        </p:nvGrpSpPr>
        <p:grpSpPr>
          <a:xfrm>
            <a:off x="214282" y="212702"/>
            <a:ext cx="8786874" cy="6502446"/>
            <a:chOff x="214282" y="212702"/>
            <a:chExt cx="8786874" cy="6502446"/>
          </a:xfrm>
        </p:grpSpPr>
        <p:cxnSp>
          <p:nvCxnSpPr>
            <p:cNvPr id="9" name="8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1" name="10 Grupo"/>
            <p:cNvGrpSpPr/>
            <p:nvPr/>
          </p:nvGrpSpPr>
          <p:grpSpPr>
            <a:xfrm>
              <a:off x="214282" y="6642122"/>
              <a:ext cx="8786874" cy="73026"/>
              <a:chOff x="214282" y="142852"/>
              <a:chExt cx="8786874" cy="73026"/>
            </a:xfrm>
          </p:grpSpPr>
          <p:cxnSp>
            <p:nvCxnSpPr>
              <p:cNvPr id="12" name="11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87767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uadroTexto 2"/>
          <p:cNvSpPr txBox="1"/>
          <p:nvPr/>
        </p:nvSpPr>
        <p:spPr>
          <a:xfrm>
            <a:off x="323528" y="1428736"/>
            <a:ext cx="8496944" cy="707886"/>
          </a:xfrm>
          <a:prstGeom prst="rect">
            <a:avLst/>
          </a:prstGeom>
          <a:noFill/>
        </p:spPr>
        <p:txBody>
          <a:bodyPr wrap="square" rtlCol="0">
            <a:spAutoFit/>
          </a:bodyPr>
          <a:lstStyle/>
          <a:p>
            <a:pPr algn="ctr"/>
            <a:r>
              <a:rPr lang="es-MX" sz="2000" b="1" dirty="0" smtClean="0">
                <a:latin typeface="Times New Roman" pitchFamily="18" charset="0"/>
                <a:cs typeface="Times New Roman" pitchFamily="18" charset="0"/>
              </a:rPr>
              <a:t>Ley de Transparencia y Acceso a la Información Pública para el Estado de Veracruz de Ignacio de la Llave </a:t>
            </a:r>
            <a:endParaRPr lang="es-MX" sz="2000" b="1" dirty="0">
              <a:latin typeface="Times New Roman" pitchFamily="18" charset="0"/>
              <a:cs typeface="Times New Roman" pitchFamily="18" charset="0"/>
            </a:endParaRPr>
          </a:p>
        </p:txBody>
      </p:sp>
      <p:sp>
        <p:nvSpPr>
          <p:cNvPr id="9" name="CuadroTexto 2"/>
          <p:cNvSpPr txBox="1"/>
          <p:nvPr/>
        </p:nvSpPr>
        <p:spPr>
          <a:xfrm>
            <a:off x="609280" y="2518527"/>
            <a:ext cx="7963248" cy="1477328"/>
          </a:xfrm>
          <a:prstGeom prst="rect">
            <a:avLst/>
          </a:prstGeom>
          <a:noFill/>
        </p:spPr>
        <p:txBody>
          <a:bodyPr wrap="square" rtlCol="0">
            <a:spAutoFit/>
          </a:bodyPr>
          <a:lstStyle/>
          <a:p>
            <a:r>
              <a:rPr lang="es-MX" dirty="0" smtClean="0">
                <a:latin typeface="Times New Roman" pitchFamily="18" charset="0"/>
                <a:cs typeface="Times New Roman" pitchFamily="18" charset="0"/>
              </a:rPr>
              <a:t>Fecha de expedición de la </a:t>
            </a:r>
            <a:r>
              <a:rPr lang="es-MX" b="1" dirty="0" smtClean="0">
                <a:latin typeface="Times New Roman" pitchFamily="18" charset="0"/>
                <a:cs typeface="Times New Roman" pitchFamily="18" charset="0"/>
              </a:rPr>
              <a:t>Primera Ley</a:t>
            </a:r>
            <a:r>
              <a:rPr lang="es-MX" dirty="0" smtClean="0">
                <a:latin typeface="Times New Roman" pitchFamily="18" charset="0"/>
                <a:cs typeface="Times New Roman" pitchFamily="18" charset="0"/>
              </a:rPr>
              <a:t>: </a:t>
            </a:r>
            <a:r>
              <a:rPr lang="es-MX" b="1" dirty="0" smtClean="0">
                <a:latin typeface="Times New Roman" pitchFamily="18" charset="0"/>
                <a:cs typeface="Times New Roman" pitchFamily="18" charset="0"/>
              </a:rPr>
              <a:t>8 de junio de 2004</a:t>
            </a:r>
          </a:p>
          <a:p>
            <a:endParaRPr lang="es-MX" dirty="0">
              <a:latin typeface="Times New Roman" pitchFamily="18" charset="0"/>
              <a:cs typeface="Times New Roman" pitchFamily="18" charset="0"/>
            </a:endParaRPr>
          </a:p>
          <a:p>
            <a:r>
              <a:rPr lang="es-MX" dirty="0" smtClean="0">
                <a:latin typeface="Times New Roman" pitchFamily="18" charset="0"/>
                <a:cs typeface="Times New Roman" pitchFamily="18" charset="0"/>
              </a:rPr>
              <a:t>Fecha de expedición de la </a:t>
            </a:r>
            <a:r>
              <a:rPr lang="es-MX" b="1" dirty="0" smtClean="0">
                <a:latin typeface="Times New Roman" pitchFamily="18" charset="0"/>
                <a:cs typeface="Times New Roman" pitchFamily="18" charset="0"/>
              </a:rPr>
              <a:t>Segunda Ley </a:t>
            </a:r>
            <a:r>
              <a:rPr lang="es-MX" dirty="0" smtClean="0">
                <a:latin typeface="Times New Roman" pitchFamily="18" charset="0"/>
                <a:cs typeface="Times New Roman" pitchFamily="18" charset="0"/>
              </a:rPr>
              <a:t>(actual): </a:t>
            </a:r>
            <a:r>
              <a:rPr lang="es-MX" b="1" dirty="0" smtClean="0">
                <a:latin typeface="Times New Roman" pitchFamily="18" charset="0"/>
                <a:cs typeface="Times New Roman" pitchFamily="18" charset="0"/>
              </a:rPr>
              <a:t>27 de febrero de 2007</a:t>
            </a:r>
          </a:p>
          <a:p>
            <a:endParaRPr lang="es-MX" dirty="0" smtClean="0">
              <a:latin typeface="Times New Roman" pitchFamily="18" charset="0"/>
              <a:cs typeface="Times New Roman" pitchFamily="18" charset="0"/>
            </a:endParaRPr>
          </a:p>
          <a:p>
            <a:r>
              <a:rPr lang="es-MX" dirty="0" smtClean="0">
                <a:latin typeface="Times New Roman" pitchFamily="18" charset="0"/>
                <a:cs typeface="Times New Roman" pitchFamily="18" charset="0"/>
              </a:rPr>
              <a:t>Reformas: cuatro; la última fue el </a:t>
            </a:r>
            <a:r>
              <a:rPr lang="es-MX" b="1" dirty="0" smtClean="0">
                <a:latin typeface="Times New Roman" pitchFamily="18" charset="0"/>
                <a:cs typeface="Times New Roman" pitchFamily="18" charset="0"/>
              </a:rPr>
              <a:t>26 de agosto de 2013</a:t>
            </a:r>
          </a:p>
        </p:txBody>
      </p:sp>
      <p:sp>
        <p:nvSpPr>
          <p:cNvPr id="3" name="Rectángulo 2"/>
          <p:cNvSpPr/>
          <p:nvPr/>
        </p:nvSpPr>
        <p:spPr>
          <a:xfrm>
            <a:off x="642910" y="4313503"/>
            <a:ext cx="7866656" cy="1615827"/>
          </a:xfrm>
          <a:prstGeom prst="rect">
            <a:avLst/>
          </a:prstGeom>
        </p:spPr>
        <p:txBody>
          <a:bodyPr wrap="square">
            <a:spAutoFit/>
          </a:bodyPr>
          <a:lstStyle/>
          <a:p>
            <a:pPr algn="just">
              <a:lnSpc>
                <a:spcPct val="110000"/>
              </a:lnSpc>
              <a:spcAft>
                <a:spcPts val="1200"/>
              </a:spcAft>
            </a:pPr>
            <a:r>
              <a:rPr lang="es-MX" dirty="0" smtClean="0">
                <a:latin typeface="Times New Roman" pitchFamily="18" charset="0"/>
                <a:cs typeface="Times New Roman" pitchFamily="18" charset="0"/>
              </a:rPr>
              <a:t>Que si bien existen aspectos </a:t>
            </a:r>
            <a:r>
              <a:rPr lang="es-MX" dirty="0">
                <a:latin typeface="Times New Roman" pitchFamily="18" charset="0"/>
                <a:cs typeface="Times New Roman" pitchFamily="18" charset="0"/>
              </a:rPr>
              <a:t>que </a:t>
            </a:r>
            <a:r>
              <a:rPr lang="es-MX" dirty="0" smtClean="0">
                <a:latin typeface="Times New Roman" pitchFamily="18" charset="0"/>
                <a:cs typeface="Times New Roman" pitchFamily="18" charset="0"/>
              </a:rPr>
              <a:t>cumplen </a:t>
            </a:r>
            <a:r>
              <a:rPr lang="es-MX" dirty="0">
                <a:latin typeface="Times New Roman" pitchFamily="18" charset="0"/>
                <a:cs typeface="Times New Roman" pitchFamily="18" charset="0"/>
              </a:rPr>
              <a:t>con lo </a:t>
            </a:r>
            <a:r>
              <a:rPr lang="es-MX" dirty="0" smtClean="0">
                <a:latin typeface="Times New Roman" pitchFamily="18" charset="0"/>
                <a:cs typeface="Times New Roman" pitchFamily="18" charset="0"/>
              </a:rPr>
              <a:t>establecido en la nueva Ley, </a:t>
            </a:r>
            <a:r>
              <a:rPr lang="es-MX" dirty="0">
                <a:latin typeface="Times New Roman" pitchFamily="18" charset="0"/>
                <a:cs typeface="Times New Roman" pitchFamily="18" charset="0"/>
              </a:rPr>
              <a:t>como la posibilidad de que el organismo garante imponga medidas de apremio a los sujetos </a:t>
            </a:r>
            <a:r>
              <a:rPr lang="es-MX" dirty="0" smtClean="0">
                <a:latin typeface="Times New Roman" pitchFamily="18" charset="0"/>
                <a:cs typeface="Times New Roman" pitchFamily="18" charset="0"/>
              </a:rPr>
              <a:t>obligados, es necesario retomar nuevos </a:t>
            </a:r>
            <a:r>
              <a:rPr lang="es-MX" dirty="0">
                <a:latin typeface="Times New Roman" pitchFamily="18" charset="0"/>
                <a:cs typeface="Times New Roman" pitchFamily="18" charset="0"/>
              </a:rPr>
              <a:t>conceptos y obligaciones </a:t>
            </a:r>
            <a:r>
              <a:rPr lang="es-MX" dirty="0" smtClean="0">
                <a:latin typeface="Times New Roman" pitchFamily="18" charset="0"/>
                <a:cs typeface="Times New Roman" pitchFamily="18" charset="0"/>
              </a:rPr>
              <a:t>que la </a:t>
            </a:r>
            <a:r>
              <a:rPr lang="es-MX" dirty="0">
                <a:latin typeface="Times New Roman" pitchFamily="18" charset="0"/>
                <a:cs typeface="Times New Roman" pitchFamily="18" charset="0"/>
              </a:rPr>
              <a:t>legislatura </a:t>
            </a:r>
            <a:r>
              <a:rPr lang="es-MX" dirty="0" smtClean="0">
                <a:latin typeface="Times New Roman" pitchFamily="18" charset="0"/>
                <a:cs typeface="Times New Roman" pitchFamily="18" charset="0"/>
              </a:rPr>
              <a:t>de Veracruz debe incorporar, como los relativos </a:t>
            </a:r>
            <a:r>
              <a:rPr lang="es-MX" dirty="0">
                <a:latin typeface="Times New Roman" pitchFamily="18" charset="0"/>
                <a:cs typeface="Times New Roman" pitchFamily="18" charset="0"/>
              </a:rPr>
              <a:t>al </a:t>
            </a:r>
            <a:r>
              <a:rPr lang="es-MX" dirty="0" smtClean="0">
                <a:latin typeface="Times New Roman" pitchFamily="18" charset="0"/>
                <a:cs typeface="Times New Roman" pitchFamily="18" charset="0"/>
              </a:rPr>
              <a:t>Sistema Nacional de Transparencia y Gobierno Abierto, entre otros como:</a:t>
            </a:r>
            <a:endParaRPr lang="es-MX" dirty="0">
              <a:latin typeface="Times New Roman" pitchFamily="18" charset="0"/>
              <a:cs typeface="Times New Roman" pitchFamily="18" charset="0"/>
            </a:endParaRPr>
          </a:p>
        </p:txBody>
      </p:sp>
      <p:sp>
        <p:nvSpPr>
          <p:cNvPr id="6" name="1 Título"/>
          <p:cNvSpPr txBox="1">
            <a:spLocks/>
          </p:cNvSpPr>
          <p:nvPr/>
        </p:nvSpPr>
        <p:spPr>
          <a:xfrm>
            <a:off x="1547664"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Ley de transparencia de Veracruz</a:t>
            </a:r>
            <a:endParaRPr lang="es-MX" sz="2800" b="1" cap="small" dirty="0">
              <a:latin typeface="Times New Roman" pitchFamily="18" charset="0"/>
              <a:cs typeface="Times New Roman" pitchFamily="18" charset="0"/>
            </a:endParaRPr>
          </a:p>
        </p:txBody>
      </p:sp>
      <p:sp>
        <p:nvSpPr>
          <p:cNvPr id="10" name="1 Marcador de número de diapositiva"/>
          <p:cNvSpPr txBox="1">
            <a:spLocks/>
          </p:cNvSpPr>
          <p:nvPr/>
        </p:nvSpPr>
        <p:spPr>
          <a:xfrm>
            <a:off x="8647113" y="6408738"/>
            <a:ext cx="366712" cy="365125"/>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3</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11" name="10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3" name="10 Grupo"/>
            <p:cNvGrpSpPr/>
            <p:nvPr/>
          </p:nvGrpSpPr>
          <p:grpSpPr>
            <a:xfrm>
              <a:off x="214282" y="6642122"/>
              <a:ext cx="8786874" cy="73026"/>
              <a:chOff x="214282" y="142852"/>
              <a:chExt cx="8786874" cy="73026"/>
            </a:xfrm>
          </p:grpSpPr>
          <p:cxnSp>
            <p:nvCxnSpPr>
              <p:cNvPr id="14" name="13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687144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179512" y="1214560"/>
            <a:ext cx="8784976" cy="615553"/>
          </a:xfrm>
          <a:prstGeom prst="rect">
            <a:avLst/>
          </a:prstGeom>
        </p:spPr>
        <p:txBody>
          <a:bodyPr wrap="square">
            <a:spAutoFit/>
          </a:bodyPr>
          <a:lstStyle/>
          <a:p>
            <a:pPr algn="just"/>
            <a:r>
              <a:rPr lang="es-ES" sz="1700" dirty="0" smtClean="0">
                <a:latin typeface="Times New Roman" pitchFamily="18" charset="0"/>
                <a:cs typeface="Times New Roman" pitchFamily="18" charset="0"/>
              </a:rPr>
              <a:t>(Título Primero de la LGTAIP) Las leyes estatales además de ser reglamentarias en materia de derecho de acceso a la información pública, también lo son en materia de transparencia.</a:t>
            </a:r>
            <a:endParaRPr lang="es-ES" sz="1700" dirty="0">
              <a:latin typeface="Times New Roman" pitchFamily="18" charset="0"/>
              <a:cs typeface="Times New Roman" pitchFamily="18" charset="0"/>
            </a:endParaRPr>
          </a:p>
        </p:txBody>
      </p:sp>
      <p:sp>
        <p:nvSpPr>
          <p:cNvPr id="13" name="Rectángulo 12"/>
          <p:cNvSpPr/>
          <p:nvPr/>
        </p:nvSpPr>
        <p:spPr>
          <a:xfrm>
            <a:off x="179512" y="2153561"/>
            <a:ext cx="8784976" cy="3847207"/>
          </a:xfrm>
          <a:prstGeom prst="rect">
            <a:avLst/>
          </a:prstGeom>
        </p:spPr>
        <p:txBody>
          <a:bodyPr wrap="square">
            <a:spAutoFit/>
          </a:bodyPr>
          <a:lstStyle/>
          <a:p>
            <a:pPr algn="just">
              <a:spcAft>
                <a:spcPts val="800"/>
              </a:spcAft>
            </a:pPr>
            <a:r>
              <a:rPr lang="es-ES" sz="1700" dirty="0" smtClean="0">
                <a:latin typeface="Times New Roman" pitchFamily="18" charset="0"/>
                <a:cs typeface="Times New Roman" pitchFamily="18" charset="0"/>
              </a:rPr>
              <a:t>Los objetivos de la Ley estatal, además de lo ya señalado, también deben considerar:</a:t>
            </a:r>
          </a:p>
          <a:p>
            <a:pPr marL="285750" indent="-285750" algn="just">
              <a:spcAft>
                <a:spcPts val="800"/>
              </a:spcAft>
              <a:buFont typeface="Arial"/>
              <a:buChar char="•"/>
            </a:pPr>
            <a:r>
              <a:rPr lang="es-ES" sz="1700" dirty="0" smtClean="0">
                <a:latin typeface="Times New Roman" pitchFamily="18" charset="0"/>
                <a:cs typeface="Times New Roman" pitchFamily="18" charset="0"/>
              </a:rPr>
              <a:t>Establecer </a:t>
            </a:r>
            <a:r>
              <a:rPr lang="es-ES" sz="1700" dirty="0">
                <a:latin typeface="Times New Roman" pitchFamily="18" charset="0"/>
                <a:cs typeface="Times New Roman" pitchFamily="18" charset="0"/>
              </a:rPr>
              <a:t>condiciones homogéneas en el ejercicio del derecho de acceso a la información.</a:t>
            </a:r>
          </a:p>
          <a:p>
            <a:pPr marL="285750" indent="-285750" algn="just">
              <a:spcAft>
                <a:spcPts val="800"/>
              </a:spcAft>
              <a:buFont typeface="Arial"/>
              <a:buChar char="•"/>
            </a:pPr>
            <a:r>
              <a:rPr lang="es-ES" sz="1700" dirty="0" smtClean="0">
                <a:latin typeface="Times New Roman" pitchFamily="18" charset="0"/>
                <a:cs typeface="Times New Roman" pitchFamily="18" charset="0"/>
              </a:rPr>
              <a:t>Instituir </a:t>
            </a:r>
            <a:r>
              <a:rPr lang="es-ES" sz="1700" dirty="0">
                <a:latin typeface="Times New Roman" pitchFamily="18" charset="0"/>
                <a:cs typeface="Times New Roman" pitchFamily="18" charset="0"/>
              </a:rPr>
              <a:t>el procedimiento para interponer acciones de inconstitucionalidad.</a:t>
            </a:r>
          </a:p>
          <a:p>
            <a:pPr marL="285750" indent="-285750" algn="just">
              <a:spcAft>
                <a:spcPts val="800"/>
              </a:spcAft>
              <a:buFont typeface="Arial"/>
              <a:buChar char="•"/>
            </a:pPr>
            <a:r>
              <a:rPr lang="es-ES" sz="1700" dirty="0" smtClean="0">
                <a:latin typeface="Times New Roman" pitchFamily="18" charset="0"/>
                <a:cs typeface="Times New Roman" pitchFamily="18" charset="0"/>
              </a:rPr>
              <a:t>Establecer </a:t>
            </a:r>
            <a:r>
              <a:rPr lang="es-ES" sz="1700" dirty="0">
                <a:latin typeface="Times New Roman" pitchFamily="18" charset="0"/>
                <a:cs typeface="Times New Roman" pitchFamily="18" charset="0"/>
              </a:rPr>
              <a:t>las bases y la información de interés público que se debe difundir proactivamente.</a:t>
            </a:r>
          </a:p>
          <a:p>
            <a:pPr marL="285750" indent="-285750" algn="just">
              <a:spcAft>
                <a:spcPts val="800"/>
              </a:spcAft>
              <a:buFont typeface="Arial"/>
              <a:buChar char="•"/>
            </a:pPr>
            <a:r>
              <a:rPr lang="es-ES" sz="1700" dirty="0" smtClean="0">
                <a:latin typeface="Times New Roman" pitchFamily="18" charset="0"/>
                <a:cs typeface="Times New Roman" pitchFamily="18" charset="0"/>
              </a:rPr>
              <a:t>Regular </a:t>
            </a:r>
            <a:r>
              <a:rPr lang="es-ES" sz="1700" dirty="0">
                <a:latin typeface="Times New Roman" pitchFamily="18" charset="0"/>
                <a:cs typeface="Times New Roman" pitchFamily="18" charset="0"/>
              </a:rPr>
              <a:t>la participación del </a:t>
            </a:r>
            <a:r>
              <a:rPr lang="es-ES" sz="1700" dirty="0" smtClean="0">
                <a:latin typeface="Times New Roman" pitchFamily="18" charset="0"/>
                <a:cs typeface="Times New Roman" pitchFamily="18" charset="0"/>
              </a:rPr>
              <a:t>organismo </a:t>
            </a:r>
            <a:r>
              <a:rPr lang="es-ES" sz="1700" dirty="0">
                <a:latin typeface="Times New Roman" pitchFamily="18" charset="0"/>
                <a:cs typeface="Times New Roman" pitchFamily="18" charset="0"/>
              </a:rPr>
              <a:t>g</a:t>
            </a:r>
            <a:r>
              <a:rPr lang="es-ES" sz="1700" dirty="0" smtClean="0">
                <a:latin typeface="Times New Roman" pitchFamily="18" charset="0"/>
                <a:cs typeface="Times New Roman" pitchFamily="18" charset="0"/>
              </a:rPr>
              <a:t>arante </a:t>
            </a:r>
            <a:r>
              <a:rPr lang="es-ES" sz="1700" dirty="0">
                <a:latin typeface="Times New Roman" pitchFamily="18" charset="0"/>
                <a:cs typeface="Times New Roman" pitchFamily="18" charset="0"/>
              </a:rPr>
              <a:t>en el Sistema Nacional de Transparencia.</a:t>
            </a:r>
          </a:p>
          <a:p>
            <a:pPr marL="285750" indent="-285750" algn="just">
              <a:spcAft>
                <a:spcPts val="800"/>
              </a:spcAft>
              <a:buFont typeface="Arial"/>
              <a:buChar char="•"/>
            </a:pPr>
            <a:r>
              <a:rPr lang="es-ES" sz="1700" dirty="0" smtClean="0">
                <a:latin typeface="Times New Roman" pitchFamily="18" charset="0"/>
                <a:cs typeface="Times New Roman" pitchFamily="18" charset="0"/>
              </a:rPr>
              <a:t>Fomentar </a:t>
            </a:r>
            <a:r>
              <a:rPr lang="es-ES" sz="1700" dirty="0">
                <a:latin typeface="Times New Roman" pitchFamily="18" charset="0"/>
                <a:cs typeface="Times New Roman" pitchFamily="18" charset="0"/>
              </a:rPr>
              <a:t>y difundir una cultura de </a:t>
            </a:r>
            <a:r>
              <a:rPr lang="es-ES" sz="1700" dirty="0" smtClean="0">
                <a:latin typeface="Times New Roman" pitchFamily="18" charset="0"/>
                <a:cs typeface="Times New Roman" pitchFamily="18" charset="0"/>
              </a:rPr>
              <a:t>transparencia, acceso </a:t>
            </a:r>
            <a:r>
              <a:rPr lang="es-ES" sz="1700" dirty="0">
                <a:latin typeface="Times New Roman" pitchFamily="18" charset="0"/>
                <a:cs typeface="Times New Roman" pitchFamily="18" charset="0"/>
              </a:rPr>
              <a:t>a la </a:t>
            </a:r>
            <a:r>
              <a:rPr lang="es-ES" sz="1700" dirty="0" smtClean="0">
                <a:latin typeface="Times New Roman" pitchFamily="18" charset="0"/>
                <a:cs typeface="Times New Roman" pitchFamily="18" charset="0"/>
              </a:rPr>
              <a:t>información y </a:t>
            </a:r>
            <a:r>
              <a:rPr lang="es-ES" sz="1700" dirty="0">
                <a:latin typeface="Times New Roman" pitchFamily="18" charset="0"/>
                <a:cs typeface="Times New Roman" pitchFamily="18" charset="0"/>
              </a:rPr>
              <a:t>participación ciudadana, a través del establecimiento de políticas públicas y mecanismos, que garanticen información oportuna, verificable, comprensible, actualizada y completa, </a:t>
            </a:r>
            <a:r>
              <a:rPr lang="es-ES" sz="1700" dirty="0" smtClean="0">
                <a:latin typeface="Times New Roman" pitchFamily="18" charset="0"/>
                <a:cs typeface="Times New Roman" pitchFamily="18" charset="0"/>
              </a:rPr>
              <a:t>difundida </a:t>
            </a:r>
            <a:r>
              <a:rPr lang="es-ES" sz="1700" dirty="0">
                <a:latin typeface="Times New Roman" pitchFamily="18" charset="0"/>
                <a:cs typeface="Times New Roman" pitchFamily="18" charset="0"/>
              </a:rPr>
              <a:t>en los formatos más adecuados y accesibles para todo el </a:t>
            </a:r>
            <a:r>
              <a:rPr lang="es-ES" sz="1700" dirty="0" smtClean="0">
                <a:latin typeface="Times New Roman" pitchFamily="18" charset="0"/>
                <a:cs typeface="Times New Roman" pitchFamily="18" charset="0"/>
              </a:rPr>
              <a:t>público, </a:t>
            </a:r>
            <a:r>
              <a:rPr lang="es-ES" sz="1700" dirty="0">
                <a:latin typeface="Times New Roman" pitchFamily="18" charset="0"/>
                <a:cs typeface="Times New Roman" pitchFamily="18" charset="0"/>
              </a:rPr>
              <a:t>atendiendo en todo momento a las condiciones sociales, económicas y culturales de cada región.</a:t>
            </a:r>
          </a:p>
          <a:p>
            <a:pPr marL="285750" indent="-285750" algn="just">
              <a:spcAft>
                <a:spcPts val="800"/>
              </a:spcAft>
              <a:buFont typeface="Arial"/>
              <a:buChar char="•"/>
            </a:pPr>
            <a:r>
              <a:rPr lang="es-ES" sz="1700" dirty="0" smtClean="0">
                <a:latin typeface="Times New Roman" pitchFamily="18" charset="0"/>
                <a:cs typeface="Times New Roman" pitchFamily="18" charset="0"/>
              </a:rPr>
              <a:t>Establecer </a:t>
            </a:r>
            <a:r>
              <a:rPr lang="es-ES" sz="1700" dirty="0">
                <a:latin typeface="Times New Roman" pitchFamily="18" charset="0"/>
                <a:cs typeface="Times New Roman" pitchFamily="18" charset="0"/>
              </a:rPr>
              <a:t>mecanismos para el cumplimiento de resoluciones y la aplicación de medidas de apremio y sanciones.</a:t>
            </a:r>
          </a:p>
        </p:txBody>
      </p:sp>
      <p:sp>
        <p:nvSpPr>
          <p:cNvPr id="6" name="1 Título"/>
          <p:cNvSpPr txBox="1">
            <a:spLocks/>
          </p:cNvSpPr>
          <p:nvPr/>
        </p:nvSpPr>
        <p:spPr>
          <a:xfrm>
            <a:off x="1285852"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Objeto de la Ley</a:t>
            </a:r>
            <a:endParaRPr lang="es-MX" sz="2800" b="1" cap="small" dirty="0">
              <a:latin typeface="Times New Roman" pitchFamily="18" charset="0"/>
              <a:cs typeface="Times New Roman" pitchFamily="18" charset="0"/>
            </a:endParaRPr>
          </a:p>
        </p:txBody>
      </p:sp>
      <p:sp>
        <p:nvSpPr>
          <p:cNvPr id="7" name="1 Marcador de número de diapositiva"/>
          <p:cNvSpPr txBox="1">
            <a:spLocks/>
          </p:cNvSpPr>
          <p:nvPr/>
        </p:nvSpPr>
        <p:spPr>
          <a:xfrm>
            <a:off x="8647113" y="6408738"/>
            <a:ext cx="366712" cy="365125"/>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4</a:t>
            </a:fld>
            <a:endParaRPr lang="es-MX" sz="1200" dirty="0">
              <a:latin typeface="Times New Roman" pitchFamily="18" charset="0"/>
              <a:cs typeface="Times New Roman" pitchFamily="18" charset="0"/>
            </a:endParaRPr>
          </a:p>
        </p:txBody>
      </p:sp>
      <p:grpSp>
        <p:nvGrpSpPr>
          <p:cNvPr id="8" name="7 Grupo"/>
          <p:cNvGrpSpPr/>
          <p:nvPr/>
        </p:nvGrpSpPr>
        <p:grpSpPr>
          <a:xfrm>
            <a:off x="214282" y="212702"/>
            <a:ext cx="8786874" cy="6502446"/>
            <a:chOff x="214282" y="212702"/>
            <a:chExt cx="8786874" cy="6502446"/>
          </a:xfrm>
        </p:grpSpPr>
        <p:cxnSp>
          <p:nvCxnSpPr>
            <p:cNvPr id="9" name="8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2" name="10 Grupo"/>
            <p:cNvGrpSpPr/>
            <p:nvPr/>
          </p:nvGrpSpPr>
          <p:grpSpPr>
            <a:xfrm>
              <a:off x="214282" y="6642122"/>
              <a:ext cx="8786874" cy="73026"/>
              <a:chOff x="214282" y="142852"/>
              <a:chExt cx="8786874" cy="73026"/>
            </a:xfrm>
          </p:grpSpPr>
          <p:cxnSp>
            <p:nvCxnSpPr>
              <p:cNvPr id="14" name="13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4917138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179512" y="1088153"/>
            <a:ext cx="8784976" cy="5432256"/>
          </a:xfrm>
          <a:prstGeom prst="rect">
            <a:avLst/>
          </a:prstGeom>
        </p:spPr>
        <p:txBody>
          <a:bodyPr wrap="square">
            <a:spAutoFit/>
          </a:bodyPr>
          <a:lstStyle/>
          <a:p>
            <a:pPr algn="just">
              <a:spcAft>
                <a:spcPts val="1800"/>
              </a:spcAft>
            </a:pPr>
            <a:r>
              <a:rPr lang="es-ES" sz="1700" dirty="0" smtClean="0">
                <a:latin typeface="Times New Roman" pitchFamily="18" charset="0"/>
                <a:cs typeface="Times New Roman" pitchFamily="18" charset="0"/>
              </a:rPr>
              <a:t>Se deben adecuar además algunas fracciones del artículo 3 de la Ley local, para adecuarse a las definiciones de la Ley General (Art. 3 de la LGTAIP), por ejemplo:</a:t>
            </a:r>
          </a:p>
          <a:p>
            <a:pPr algn="just">
              <a:spcAft>
                <a:spcPts val="1200"/>
              </a:spcAft>
            </a:pPr>
            <a:r>
              <a:rPr lang="es-ES" sz="1700" dirty="0" smtClean="0">
                <a:latin typeface="Times New Roman" pitchFamily="18" charset="0"/>
                <a:cs typeface="Times New Roman" pitchFamily="18" charset="0"/>
              </a:rPr>
              <a:t>I</a:t>
            </a:r>
            <a:r>
              <a:rPr lang="es-ES" sz="1700" dirty="0">
                <a:latin typeface="Times New Roman" pitchFamily="18" charset="0"/>
                <a:cs typeface="Times New Roman" pitchFamily="18" charset="0"/>
              </a:rPr>
              <a:t>. Comité de Información de Acceso </a:t>
            </a:r>
            <a:r>
              <a:rPr lang="es-ES" sz="1700" dirty="0" smtClean="0">
                <a:latin typeface="Times New Roman" pitchFamily="18" charset="0"/>
                <a:cs typeface="Times New Roman" pitchFamily="18" charset="0"/>
              </a:rPr>
              <a:t>Restringido por </a:t>
            </a:r>
            <a:r>
              <a:rPr lang="es-ES" sz="1700" dirty="0">
                <a:latin typeface="Times New Roman" pitchFamily="18" charset="0"/>
                <a:cs typeface="Times New Roman" pitchFamily="18" charset="0"/>
              </a:rPr>
              <a:t>Comité de </a:t>
            </a:r>
            <a:r>
              <a:rPr lang="es-ES" sz="1700" dirty="0" smtClean="0">
                <a:latin typeface="Times New Roman" pitchFamily="18" charset="0"/>
                <a:cs typeface="Times New Roman" pitchFamily="18" charset="0"/>
              </a:rPr>
              <a:t>Transparencia.</a:t>
            </a:r>
            <a:endParaRPr lang="es-ES" sz="1700" dirty="0">
              <a:latin typeface="Times New Roman" pitchFamily="18" charset="0"/>
              <a:cs typeface="Times New Roman" pitchFamily="18" charset="0"/>
            </a:endParaRPr>
          </a:p>
          <a:p>
            <a:pPr algn="just">
              <a:spcAft>
                <a:spcPts val="1200"/>
              </a:spcAft>
            </a:pPr>
            <a:r>
              <a:rPr lang="es-ES" sz="1700" dirty="0" smtClean="0">
                <a:latin typeface="Times New Roman" pitchFamily="18" charset="0"/>
                <a:cs typeface="Times New Roman" pitchFamily="18" charset="0"/>
              </a:rPr>
              <a:t>II</a:t>
            </a:r>
            <a:r>
              <a:rPr lang="es-ES" sz="1700" dirty="0">
                <a:latin typeface="Times New Roman" pitchFamily="18" charset="0"/>
                <a:cs typeface="Times New Roman" pitchFamily="18" charset="0"/>
              </a:rPr>
              <a:t>. Consejo General. </a:t>
            </a:r>
            <a:r>
              <a:rPr lang="es-ES" sz="1700" dirty="0" smtClean="0">
                <a:latin typeface="Times New Roman" pitchFamily="18" charset="0"/>
                <a:cs typeface="Times New Roman" pitchFamily="18" charset="0"/>
              </a:rPr>
              <a:t>Tomar en consideración que ahora </a:t>
            </a:r>
            <a:r>
              <a:rPr lang="es-ES" sz="1700" dirty="0">
                <a:latin typeface="Times New Roman" pitchFamily="18" charset="0"/>
                <a:cs typeface="Times New Roman" pitchFamily="18" charset="0"/>
              </a:rPr>
              <a:t>se integrará por </a:t>
            </a:r>
            <a:r>
              <a:rPr lang="es-ES" sz="1700" dirty="0" smtClean="0">
                <a:latin typeface="Times New Roman" pitchFamily="18" charset="0"/>
                <a:cs typeface="Times New Roman" pitchFamily="18" charset="0"/>
              </a:rPr>
              <a:t>Comisionados.</a:t>
            </a:r>
            <a:endParaRPr lang="es-ES" sz="1700" dirty="0">
              <a:latin typeface="Times New Roman" pitchFamily="18" charset="0"/>
              <a:cs typeface="Times New Roman" pitchFamily="18" charset="0"/>
            </a:endParaRPr>
          </a:p>
          <a:p>
            <a:pPr algn="just">
              <a:spcAft>
                <a:spcPts val="1200"/>
              </a:spcAft>
            </a:pPr>
            <a:r>
              <a:rPr lang="es-ES" sz="1700" dirty="0" smtClean="0">
                <a:latin typeface="Times New Roman" pitchFamily="18" charset="0"/>
                <a:cs typeface="Times New Roman" pitchFamily="18" charset="0"/>
              </a:rPr>
              <a:t>IV</a:t>
            </a:r>
            <a:r>
              <a:rPr lang="es-ES" sz="1700" dirty="0">
                <a:latin typeface="Times New Roman" pitchFamily="18" charset="0"/>
                <a:cs typeface="Times New Roman" pitchFamily="18" charset="0"/>
              </a:rPr>
              <a:t>. Derecho de acceso a la información. Revisar </a:t>
            </a:r>
            <a:r>
              <a:rPr lang="es-ES" sz="1700" dirty="0" smtClean="0">
                <a:latin typeface="Times New Roman" pitchFamily="18" charset="0"/>
                <a:cs typeface="Times New Roman" pitchFamily="18" charset="0"/>
              </a:rPr>
              <a:t>la redacción, toda vez </a:t>
            </a:r>
            <a:r>
              <a:rPr lang="es-ES" sz="1700" dirty="0">
                <a:latin typeface="Times New Roman" pitchFamily="18" charset="0"/>
                <a:cs typeface="Times New Roman" pitchFamily="18" charset="0"/>
              </a:rPr>
              <a:t>que se señala que se trata de una garantía, cuando es un derecho. </a:t>
            </a:r>
          </a:p>
          <a:p>
            <a:pPr algn="just">
              <a:spcAft>
                <a:spcPts val="1200"/>
              </a:spcAft>
            </a:pPr>
            <a:r>
              <a:rPr lang="es-ES" sz="1700" dirty="0" smtClean="0">
                <a:latin typeface="Times New Roman" pitchFamily="18" charset="0"/>
                <a:cs typeface="Times New Roman" pitchFamily="18" charset="0"/>
              </a:rPr>
              <a:t>V</a:t>
            </a:r>
            <a:r>
              <a:rPr lang="es-ES" sz="1700" dirty="0">
                <a:latin typeface="Times New Roman" pitchFamily="18" charset="0"/>
                <a:cs typeface="Times New Roman" pitchFamily="18" charset="0"/>
              </a:rPr>
              <a:t>. </a:t>
            </a:r>
            <a:r>
              <a:rPr lang="es-ES" sz="1700" dirty="0" smtClean="0">
                <a:latin typeface="Times New Roman" pitchFamily="18" charset="0"/>
                <a:cs typeface="Times New Roman" pitchFamily="18" charset="0"/>
              </a:rPr>
              <a:t>Documentos. Falta incluir la opción de "correspondencia“, </a:t>
            </a:r>
            <a:r>
              <a:rPr lang="es-ES" sz="1700" dirty="0">
                <a:latin typeface="Times New Roman" pitchFamily="18" charset="0"/>
                <a:cs typeface="Times New Roman" pitchFamily="18" charset="0"/>
              </a:rPr>
              <a:t>y </a:t>
            </a:r>
            <a:r>
              <a:rPr lang="es-ES" sz="1700" dirty="0" smtClean="0">
                <a:latin typeface="Times New Roman" pitchFamily="18" charset="0"/>
                <a:cs typeface="Times New Roman" pitchFamily="18" charset="0"/>
              </a:rPr>
              <a:t>en la parte que dice: "</a:t>
            </a:r>
            <a:r>
              <a:rPr lang="es-ES" sz="1700" dirty="0">
                <a:latin typeface="Times New Roman" pitchFamily="18" charset="0"/>
                <a:cs typeface="Times New Roman" pitchFamily="18" charset="0"/>
              </a:rPr>
              <a:t>...que documente el ejercicio de las facultades o la actividad..." debe agregarse "funciones" y "</a:t>
            </a:r>
            <a:r>
              <a:rPr lang="es-ES" sz="1700" dirty="0" smtClean="0">
                <a:latin typeface="Times New Roman" pitchFamily="18" charset="0"/>
                <a:cs typeface="Times New Roman" pitchFamily="18" charset="0"/>
              </a:rPr>
              <a:t>competencias”.</a:t>
            </a:r>
            <a:endParaRPr lang="es-ES" sz="1700" dirty="0">
              <a:latin typeface="Times New Roman" pitchFamily="18" charset="0"/>
              <a:cs typeface="Times New Roman" pitchFamily="18" charset="0"/>
            </a:endParaRPr>
          </a:p>
          <a:p>
            <a:pPr algn="just">
              <a:spcAft>
                <a:spcPts val="1200"/>
              </a:spcAft>
            </a:pPr>
            <a:r>
              <a:rPr lang="es-ES" sz="1700" dirty="0" smtClean="0">
                <a:latin typeface="Times New Roman" pitchFamily="18" charset="0"/>
                <a:cs typeface="Times New Roman" pitchFamily="18" charset="0"/>
              </a:rPr>
              <a:t>VII</a:t>
            </a:r>
            <a:r>
              <a:rPr lang="es-ES" sz="1700" dirty="0">
                <a:latin typeface="Times New Roman" pitchFamily="18" charset="0"/>
                <a:cs typeface="Times New Roman" pitchFamily="18" charset="0"/>
              </a:rPr>
              <a:t>. Información confidencial. El artículo al que remite, deberá adecuarse atendiendo a los nuevos supuestos permitidos. Ver capítulo III del </a:t>
            </a:r>
            <a:r>
              <a:rPr lang="es-ES" sz="1700" dirty="0" smtClean="0">
                <a:latin typeface="Times New Roman" pitchFamily="18" charset="0"/>
                <a:cs typeface="Times New Roman" pitchFamily="18" charset="0"/>
              </a:rPr>
              <a:t>Título Sexto. Información clasificada, de la LGTAIP.</a:t>
            </a:r>
            <a:endParaRPr lang="es-ES" sz="1700" dirty="0">
              <a:latin typeface="Times New Roman" pitchFamily="18" charset="0"/>
              <a:cs typeface="Times New Roman" pitchFamily="18" charset="0"/>
            </a:endParaRPr>
          </a:p>
          <a:p>
            <a:pPr algn="just">
              <a:spcAft>
                <a:spcPts val="1200"/>
              </a:spcAft>
            </a:pPr>
            <a:r>
              <a:rPr lang="es-ES" sz="1700" dirty="0" smtClean="0">
                <a:latin typeface="Times New Roman" pitchFamily="18" charset="0"/>
                <a:cs typeface="Times New Roman" pitchFamily="18" charset="0"/>
              </a:rPr>
              <a:t>IX</a:t>
            </a:r>
            <a:r>
              <a:rPr lang="es-ES" sz="1700" dirty="0">
                <a:latin typeface="Times New Roman" pitchFamily="18" charset="0"/>
                <a:cs typeface="Times New Roman" pitchFamily="18" charset="0"/>
              </a:rPr>
              <a:t>. Información pública. Debe adecuarse la redacción </a:t>
            </a:r>
            <a:r>
              <a:rPr lang="es-ES" sz="1700" dirty="0" smtClean="0">
                <a:latin typeface="Times New Roman" pitchFamily="18" charset="0"/>
                <a:cs typeface="Times New Roman" pitchFamily="18" charset="0"/>
              </a:rPr>
              <a:t>en el sentido de que todo </a:t>
            </a:r>
            <a:r>
              <a:rPr lang="es-ES" sz="1700" dirty="0">
                <a:latin typeface="Times New Roman" pitchFamily="18" charset="0"/>
                <a:cs typeface="Times New Roman" pitchFamily="18" charset="0"/>
              </a:rPr>
              <a:t>lo que obra en archivos de los sujetos obligados es información pública, y que su clasificación </a:t>
            </a:r>
            <a:r>
              <a:rPr lang="es-ES" sz="1700" dirty="0" smtClean="0">
                <a:latin typeface="Times New Roman" pitchFamily="18" charset="0"/>
                <a:cs typeface="Times New Roman" pitchFamily="18" charset="0"/>
              </a:rPr>
              <a:t>solo </a:t>
            </a:r>
            <a:r>
              <a:rPr lang="es-ES" sz="1700" dirty="0">
                <a:latin typeface="Times New Roman" pitchFamily="18" charset="0"/>
                <a:cs typeface="Times New Roman" pitchFamily="18" charset="0"/>
              </a:rPr>
              <a:t>es de forma excepcional.</a:t>
            </a:r>
          </a:p>
          <a:p>
            <a:pPr algn="just">
              <a:spcAft>
                <a:spcPts val="1200"/>
              </a:spcAft>
            </a:pPr>
            <a:r>
              <a:rPr lang="es-ES" sz="1700" dirty="0" smtClean="0">
                <a:latin typeface="Times New Roman" pitchFamily="18" charset="0"/>
                <a:cs typeface="Times New Roman" pitchFamily="18" charset="0"/>
              </a:rPr>
              <a:t>X</a:t>
            </a:r>
            <a:r>
              <a:rPr lang="es-ES" sz="1700" dirty="0">
                <a:latin typeface="Times New Roman" pitchFamily="18" charset="0"/>
                <a:cs typeface="Times New Roman" pitchFamily="18" charset="0"/>
              </a:rPr>
              <a:t>. Información reservada. El artículo al que </a:t>
            </a:r>
            <a:r>
              <a:rPr lang="es-ES" sz="1700" dirty="0" smtClean="0">
                <a:latin typeface="Times New Roman" pitchFamily="18" charset="0"/>
                <a:cs typeface="Times New Roman" pitchFamily="18" charset="0"/>
              </a:rPr>
              <a:t>remite </a:t>
            </a:r>
            <a:r>
              <a:rPr lang="es-ES" sz="1700" dirty="0">
                <a:latin typeface="Times New Roman" pitchFamily="18" charset="0"/>
                <a:cs typeface="Times New Roman" pitchFamily="18" charset="0"/>
              </a:rPr>
              <a:t>deberá adecuarse a los supuestos previstos en la LGTAIPG</a:t>
            </a:r>
            <a:r>
              <a:rPr lang="es-ES" sz="1700" dirty="0" smtClean="0">
                <a:latin typeface="Times New Roman" pitchFamily="18" charset="0"/>
                <a:cs typeface="Times New Roman" pitchFamily="18" charset="0"/>
              </a:rPr>
              <a:t>.</a:t>
            </a:r>
          </a:p>
        </p:txBody>
      </p:sp>
      <p:sp>
        <p:nvSpPr>
          <p:cNvPr id="3" name="1 Título"/>
          <p:cNvSpPr txBox="1">
            <a:spLocks/>
          </p:cNvSpPr>
          <p:nvPr/>
        </p:nvSpPr>
        <p:spPr>
          <a:xfrm>
            <a:off x="1214414" y="42860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Definiciones</a:t>
            </a:r>
            <a:endParaRPr lang="es-MX" sz="2800" b="1" cap="small" dirty="0">
              <a:latin typeface="Times New Roman" pitchFamily="18" charset="0"/>
              <a:cs typeface="Times New Roman" pitchFamily="18" charset="0"/>
            </a:endParaRPr>
          </a:p>
        </p:txBody>
      </p:sp>
      <p:sp>
        <p:nvSpPr>
          <p:cNvPr id="4" name="1 Marcador de número de diapositiva"/>
          <p:cNvSpPr txBox="1">
            <a:spLocks/>
          </p:cNvSpPr>
          <p:nvPr/>
        </p:nvSpPr>
        <p:spPr>
          <a:xfrm>
            <a:off x="8647113" y="6408738"/>
            <a:ext cx="366712" cy="365125"/>
          </a:xfrm>
          <a:prstGeom prst="rect">
            <a:avLst/>
          </a:prstGeom>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5</a:t>
            </a:fld>
            <a:endParaRPr lang="es-MX" sz="1200" dirty="0">
              <a:latin typeface="Times New Roman" pitchFamily="18" charset="0"/>
              <a:cs typeface="Times New Roman" pitchFamily="18" charset="0"/>
            </a:endParaRPr>
          </a:p>
        </p:txBody>
      </p:sp>
      <p:grpSp>
        <p:nvGrpSpPr>
          <p:cNvPr id="5" name="4 Grupo"/>
          <p:cNvGrpSpPr/>
          <p:nvPr/>
        </p:nvGrpSpPr>
        <p:grpSpPr>
          <a:xfrm>
            <a:off x="214282" y="212702"/>
            <a:ext cx="8786874" cy="6502446"/>
            <a:chOff x="214282" y="212702"/>
            <a:chExt cx="8786874" cy="6502446"/>
          </a:xfrm>
        </p:grpSpPr>
        <p:cxnSp>
          <p:nvCxnSpPr>
            <p:cNvPr id="6" name="5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8" name="10 Grupo"/>
            <p:cNvGrpSpPr/>
            <p:nvPr/>
          </p:nvGrpSpPr>
          <p:grpSpPr>
            <a:xfrm>
              <a:off x="214282" y="6642122"/>
              <a:ext cx="8786874" cy="73026"/>
              <a:chOff x="214282" y="142852"/>
              <a:chExt cx="8786874" cy="73026"/>
            </a:xfrm>
          </p:grpSpPr>
          <p:cxnSp>
            <p:nvCxnSpPr>
              <p:cNvPr id="9" name="8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0" name="9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1817518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ángulo 10"/>
          <p:cNvSpPr/>
          <p:nvPr/>
        </p:nvSpPr>
        <p:spPr>
          <a:xfrm>
            <a:off x="179512" y="980728"/>
            <a:ext cx="8784976" cy="1031051"/>
          </a:xfrm>
          <a:prstGeom prst="rect">
            <a:avLst/>
          </a:prstGeom>
          <a:noFill/>
        </p:spPr>
        <p:txBody>
          <a:bodyPr wrap="square">
            <a:spAutoFit/>
          </a:bodyPr>
          <a:lstStyle/>
          <a:p>
            <a:pPr algn="just">
              <a:spcAft>
                <a:spcPts val="1200"/>
              </a:spcAft>
            </a:pPr>
            <a:r>
              <a:rPr lang="es-ES" sz="1700" dirty="0" smtClean="0">
                <a:latin typeface="Times New Roman" pitchFamily="18" charset="0"/>
                <a:cs typeface="Times New Roman" pitchFamily="18" charset="0"/>
              </a:rPr>
              <a:t>XVI</a:t>
            </a:r>
            <a:r>
              <a:rPr lang="es-ES" sz="1700" dirty="0">
                <a:latin typeface="Times New Roman" pitchFamily="18" charset="0"/>
                <a:cs typeface="Times New Roman" pitchFamily="18" charset="0"/>
              </a:rPr>
              <a:t>. Servidores públicos. </a:t>
            </a:r>
            <a:r>
              <a:rPr lang="es-MX" sz="1700" dirty="0">
                <a:latin typeface="Times New Roman" pitchFamily="18" charset="0"/>
                <a:cs typeface="Times New Roman" pitchFamily="18" charset="0"/>
              </a:rPr>
              <a:t>Debe adecuarse la </a:t>
            </a:r>
            <a:r>
              <a:rPr lang="es-MX" sz="1700" dirty="0" smtClean="0">
                <a:latin typeface="Times New Roman" pitchFamily="18" charset="0"/>
                <a:cs typeface="Times New Roman" pitchFamily="18" charset="0"/>
              </a:rPr>
              <a:t>definición, puesto </a:t>
            </a:r>
            <a:r>
              <a:rPr lang="es-MX" sz="1700" dirty="0">
                <a:latin typeface="Times New Roman" pitchFamily="18" charset="0"/>
                <a:cs typeface="Times New Roman" pitchFamily="18" charset="0"/>
              </a:rPr>
              <a:t>que la calidad de servidor público </a:t>
            </a:r>
            <a:r>
              <a:rPr lang="es-MX" sz="1700" dirty="0" smtClean="0">
                <a:latin typeface="Times New Roman" pitchFamily="18" charset="0"/>
                <a:cs typeface="Times New Roman" pitchFamily="18" charset="0"/>
              </a:rPr>
              <a:t>tiene impacto </a:t>
            </a:r>
            <a:r>
              <a:rPr lang="es-MX" sz="1700" dirty="0">
                <a:latin typeface="Times New Roman" pitchFamily="18" charset="0"/>
                <a:cs typeface="Times New Roman" pitchFamily="18" charset="0"/>
              </a:rPr>
              <a:t>en materia de sanciones</a:t>
            </a:r>
            <a:r>
              <a:rPr lang="es-MX" sz="1700" dirty="0" smtClean="0">
                <a:latin typeface="Times New Roman" pitchFamily="18" charset="0"/>
                <a:cs typeface="Times New Roman" pitchFamily="18" charset="0"/>
              </a:rPr>
              <a:t>.</a:t>
            </a:r>
          </a:p>
          <a:p>
            <a:pPr algn="just">
              <a:spcAft>
                <a:spcPts val="1200"/>
              </a:spcAft>
            </a:pPr>
            <a:r>
              <a:rPr lang="es-ES" sz="1700" dirty="0" smtClean="0">
                <a:latin typeface="Times New Roman" pitchFamily="18" charset="0"/>
                <a:cs typeface="Times New Roman" pitchFamily="18" charset="0"/>
              </a:rPr>
              <a:t>XIX</a:t>
            </a:r>
            <a:r>
              <a:rPr lang="es-ES" sz="1700" dirty="0">
                <a:latin typeface="Times New Roman" pitchFamily="18" charset="0"/>
                <a:cs typeface="Times New Roman" pitchFamily="18" charset="0"/>
              </a:rPr>
              <a:t>. Unidad de Acceso. Debe </a:t>
            </a:r>
            <a:r>
              <a:rPr lang="es-ES" sz="1700" dirty="0" smtClean="0">
                <a:latin typeface="Times New Roman" pitchFamily="18" charset="0"/>
                <a:cs typeface="Times New Roman" pitchFamily="18" charset="0"/>
              </a:rPr>
              <a:t>transformarse en la </a:t>
            </a:r>
            <a:r>
              <a:rPr lang="es-ES" sz="1700" dirty="0">
                <a:latin typeface="Times New Roman" pitchFamily="18" charset="0"/>
                <a:cs typeface="Times New Roman" pitchFamily="18" charset="0"/>
              </a:rPr>
              <a:t>Unidad de </a:t>
            </a:r>
            <a:r>
              <a:rPr lang="es-ES" sz="1700" dirty="0" smtClean="0">
                <a:latin typeface="Times New Roman" pitchFamily="18" charset="0"/>
                <a:cs typeface="Times New Roman" pitchFamily="18" charset="0"/>
              </a:rPr>
              <a:t>Transparencia.</a:t>
            </a:r>
            <a:endParaRPr lang="es-ES" sz="1700" dirty="0">
              <a:latin typeface="Times New Roman" pitchFamily="18" charset="0"/>
              <a:cs typeface="Times New Roman" pitchFamily="18" charset="0"/>
            </a:endParaRPr>
          </a:p>
        </p:txBody>
      </p:sp>
      <p:sp>
        <p:nvSpPr>
          <p:cNvPr id="2" name="Rectángulo 1"/>
          <p:cNvSpPr/>
          <p:nvPr/>
        </p:nvSpPr>
        <p:spPr>
          <a:xfrm>
            <a:off x="179512" y="2571744"/>
            <a:ext cx="8784976" cy="4062651"/>
          </a:xfrm>
          <a:prstGeom prst="rect">
            <a:avLst/>
          </a:prstGeom>
          <a:noFill/>
        </p:spPr>
        <p:txBody>
          <a:bodyPr wrap="square">
            <a:spAutoFit/>
          </a:bodyPr>
          <a:lstStyle/>
          <a:p>
            <a:pPr marL="285750" indent="-285750" algn="just">
              <a:spcAft>
                <a:spcPts val="200"/>
              </a:spcAft>
              <a:buFont typeface="Arial"/>
              <a:buChar char="•"/>
            </a:pPr>
            <a:r>
              <a:rPr lang="es-MX" sz="1700" dirty="0" smtClean="0">
                <a:latin typeface="Times New Roman" pitchFamily="18" charset="0"/>
                <a:cs typeface="Times New Roman" pitchFamily="18" charset="0"/>
              </a:rPr>
              <a:t>Ajustes </a:t>
            </a:r>
            <a:r>
              <a:rPr lang="es-MX" sz="1700" dirty="0">
                <a:latin typeface="Times New Roman" pitchFamily="18" charset="0"/>
                <a:cs typeface="Times New Roman" pitchFamily="18" charset="0"/>
              </a:rPr>
              <a:t>razonables.</a:t>
            </a:r>
          </a:p>
          <a:p>
            <a:pPr marL="285750" indent="-285750" algn="just">
              <a:spcAft>
                <a:spcPts val="200"/>
              </a:spcAft>
              <a:buFont typeface="Arial"/>
              <a:buChar char="•"/>
            </a:pPr>
            <a:r>
              <a:rPr lang="es-MX" sz="1700" dirty="0" smtClean="0">
                <a:latin typeface="Times New Roman" pitchFamily="18" charset="0"/>
                <a:cs typeface="Times New Roman" pitchFamily="18" charset="0"/>
              </a:rPr>
              <a:t>Áreas</a:t>
            </a:r>
            <a:endParaRPr lang="es-MX" sz="1700" dirty="0">
              <a:latin typeface="Times New Roman" pitchFamily="18" charset="0"/>
              <a:cs typeface="Times New Roman" pitchFamily="18" charset="0"/>
            </a:endParaRPr>
          </a:p>
          <a:p>
            <a:pPr marL="285750" indent="-285750" algn="just">
              <a:spcAft>
                <a:spcPts val="200"/>
              </a:spcAft>
              <a:buFont typeface="Arial"/>
              <a:buChar char="•"/>
            </a:pPr>
            <a:r>
              <a:rPr lang="es-MX" sz="1700" dirty="0" smtClean="0">
                <a:latin typeface="Times New Roman" pitchFamily="18" charset="0"/>
                <a:cs typeface="Times New Roman" pitchFamily="18" charset="0"/>
              </a:rPr>
              <a:t>Comisionado</a:t>
            </a:r>
            <a:endParaRPr lang="es-MX" sz="1700" dirty="0">
              <a:latin typeface="Times New Roman" pitchFamily="18" charset="0"/>
              <a:cs typeface="Times New Roman" pitchFamily="18" charset="0"/>
            </a:endParaRPr>
          </a:p>
          <a:p>
            <a:pPr marL="285750" indent="-285750" algn="just">
              <a:spcAft>
                <a:spcPts val="200"/>
              </a:spcAft>
              <a:buFont typeface="Arial"/>
              <a:buChar char="•"/>
            </a:pPr>
            <a:r>
              <a:rPr lang="es-MX" sz="1700" dirty="0" smtClean="0">
                <a:latin typeface="Times New Roman" pitchFamily="18" charset="0"/>
                <a:cs typeface="Times New Roman" pitchFamily="18" charset="0"/>
              </a:rPr>
              <a:t>Consejo </a:t>
            </a:r>
            <a:r>
              <a:rPr lang="es-MX" sz="1700" dirty="0">
                <a:latin typeface="Times New Roman" pitchFamily="18" charset="0"/>
                <a:cs typeface="Times New Roman" pitchFamily="18" charset="0"/>
              </a:rPr>
              <a:t>Nacional</a:t>
            </a:r>
          </a:p>
          <a:p>
            <a:pPr marL="285750" indent="-285750" algn="just">
              <a:spcAft>
                <a:spcPts val="200"/>
              </a:spcAft>
              <a:buFont typeface="Arial"/>
              <a:buChar char="•"/>
            </a:pPr>
            <a:r>
              <a:rPr lang="es-MX" sz="1700" dirty="0" smtClean="0">
                <a:latin typeface="Times New Roman" pitchFamily="18" charset="0"/>
                <a:cs typeface="Times New Roman" pitchFamily="18" charset="0"/>
              </a:rPr>
              <a:t>Datos </a:t>
            </a:r>
            <a:r>
              <a:rPr lang="es-MX" sz="1700" dirty="0">
                <a:latin typeface="Times New Roman" pitchFamily="18" charset="0"/>
                <a:cs typeface="Times New Roman" pitchFamily="18" charset="0"/>
              </a:rPr>
              <a:t>abiertos (accesibles, integrales, gratuitos, no discriminatorios, oportunos, permanentes, primarios, legibles por máquinas en formatos abiertos, de libre uso)</a:t>
            </a:r>
          </a:p>
          <a:p>
            <a:pPr marL="285750" indent="-285750" algn="just">
              <a:spcAft>
                <a:spcPts val="200"/>
              </a:spcAft>
              <a:buFont typeface="Arial"/>
              <a:buChar char="•"/>
            </a:pPr>
            <a:r>
              <a:rPr lang="es-MX" sz="1700" dirty="0" smtClean="0">
                <a:latin typeface="Times New Roman" pitchFamily="18" charset="0"/>
                <a:cs typeface="Times New Roman" pitchFamily="18" charset="0"/>
              </a:rPr>
              <a:t>Expediente</a:t>
            </a:r>
            <a:endParaRPr lang="es-MX" sz="1700" dirty="0">
              <a:latin typeface="Times New Roman" pitchFamily="18" charset="0"/>
              <a:cs typeface="Times New Roman" pitchFamily="18" charset="0"/>
            </a:endParaRPr>
          </a:p>
          <a:p>
            <a:pPr marL="285750" indent="-285750" algn="just">
              <a:spcAft>
                <a:spcPts val="200"/>
              </a:spcAft>
              <a:buFont typeface="Arial"/>
              <a:buChar char="•"/>
            </a:pPr>
            <a:r>
              <a:rPr lang="es-MX" sz="1700" dirty="0" smtClean="0">
                <a:latin typeface="Times New Roman" pitchFamily="18" charset="0"/>
                <a:cs typeface="Times New Roman" pitchFamily="18" charset="0"/>
              </a:rPr>
              <a:t>Formatos </a:t>
            </a:r>
            <a:r>
              <a:rPr lang="es-MX" sz="1700" dirty="0">
                <a:latin typeface="Times New Roman" pitchFamily="18" charset="0"/>
                <a:cs typeface="Times New Roman" pitchFamily="18" charset="0"/>
              </a:rPr>
              <a:t>abiertos</a:t>
            </a:r>
          </a:p>
          <a:p>
            <a:pPr marL="285750" indent="-285750" algn="just">
              <a:spcAft>
                <a:spcPts val="200"/>
              </a:spcAft>
              <a:buFont typeface="Arial"/>
              <a:buChar char="•"/>
            </a:pPr>
            <a:r>
              <a:rPr lang="es-MX" sz="1700" dirty="0" smtClean="0">
                <a:latin typeface="Times New Roman" pitchFamily="18" charset="0"/>
                <a:cs typeface="Times New Roman" pitchFamily="18" charset="0"/>
              </a:rPr>
              <a:t>Formatos </a:t>
            </a:r>
            <a:r>
              <a:rPr lang="es-MX" sz="1700" dirty="0">
                <a:latin typeface="Times New Roman" pitchFamily="18" charset="0"/>
                <a:cs typeface="Times New Roman" pitchFamily="18" charset="0"/>
              </a:rPr>
              <a:t>accesibles</a:t>
            </a:r>
          </a:p>
          <a:p>
            <a:pPr marL="285750" indent="-285750" algn="just">
              <a:spcAft>
                <a:spcPts val="200"/>
              </a:spcAft>
              <a:buFont typeface="Arial"/>
              <a:buChar char="•"/>
            </a:pPr>
            <a:r>
              <a:rPr lang="es-MX" sz="1700" dirty="0" smtClean="0">
                <a:latin typeface="Times New Roman" pitchFamily="18" charset="0"/>
                <a:cs typeface="Times New Roman" pitchFamily="18" charset="0"/>
              </a:rPr>
              <a:t>Información </a:t>
            </a:r>
            <a:r>
              <a:rPr lang="es-MX" sz="1700" dirty="0">
                <a:latin typeface="Times New Roman" pitchFamily="18" charset="0"/>
                <a:cs typeface="Times New Roman" pitchFamily="18" charset="0"/>
              </a:rPr>
              <a:t>de interés público</a:t>
            </a:r>
          </a:p>
          <a:p>
            <a:pPr marL="285750" indent="-285750" algn="just">
              <a:spcAft>
                <a:spcPts val="200"/>
              </a:spcAft>
              <a:buFont typeface="Arial"/>
              <a:buChar char="•"/>
            </a:pPr>
            <a:r>
              <a:rPr lang="es-MX" sz="1700" dirty="0" smtClean="0">
                <a:latin typeface="Times New Roman" pitchFamily="18" charset="0"/>
                <a:cs typeface="Times New Roman" pitchFamily="18" charset="0"/>
              </a:rPr>
              <a:t>Organismo </a:t>
            </a:r>
            <a:r>
              <a:rPr lang="es-MX" sz="1700" dirty="0">
                <a:latin typeface="Times New Roman" pitchFamily="18" charset="0"/>
                <a:cs typeface="Times New Roman" pitchFamily="18" charset="0"/>
              </a:rPr>
              <a:t>garante</a:t>
            </a:r>
          </a:p>
          <a:p>
            <a:pPr marL="285750" indent="-285750" algn="just">
              <a:spcAft>
                <a:spcPts val="200"/>
              </a:spcAft>
              <a:buFont typeface="Arial"/>
              <a:buChar char="•"/>
            </a:pPr>
            <a:r>
              <a:rPr lang="es-MX" sz="1700" dirty="0" smtClean="0">
                <a:latin typeface="Times New Roman" pitchFamily="18" charset="0"/>
                <a:cs typeface="Times New Roman" pitchFamily="18" charset="0"/>
              </a:rPr>
              <a:t>Plataforma </a:t>
            </a:r>
            <a:r>
              <a:rPr lang="es-MX" sz="1700" dirty="0">
                <a:latin typeface="Times New Roman" pitchFamily="18" charset="0"/>
                <a:cs typeface="Times New Roman" pitchFamily="18" charset="0"/>
              </a:rPr>
              <a:t>nacional</a:t>
            </a:r>
          </a:p>
          <a:p>
            <a:pPr marL="285750" indent="-285750" algn="just">
              <a:spcAft>
                <a:spcPts val="200"/>
              </a:spcAft>
              <a:buFont typeface="Arial"/>
              <a:buChar char="•"/>
            </a:pPr>
            <a:r>
              <a:rPr lang="es-MX" sz="1700" dirty="0" smtClean="0">
                <a:latin typeface="Times New Roman" pitchFamily="18" charset="0"/>
                <a:cs typeface="Times New Roman" pitchFamily="18" charset="0"/>
              </a:rPr>
              <a:t>Sistema </a:t>
            </a:r>
            <a:r>
              <a:rPr lang="es-MX" sz="1700" dirty="0">
                <a:latin typeface="Times New Roman" pitchFamily="18" charset="0"/>
                <a:cs typeface="Times New Roman" pitchFamily="18" charset="0"/>
              </a:rPr>
              <a:t>Nacional</a:t>
            </a:r>
          </a:p>
          <a:p>
            <a:pPr marL="285750" indent="-285750" algn="just">
              <a:spcAft>
                <a:spcPts val="200"/>
              </a:spcAft>
              <a:buFont typeface="Arial"/>
              <a:buChar char="•"/>
            </a:pPr>
            <a:r>
              <a:rPr lang="es-MX" sz="1700" dirty="0" smtClean="0">
                <a:latin typeface="Times New Roman" pitchFamily="18" charset="0"/>
                <a:cs typeface="Times New Roman" pitchFamily="18" charset="0"/>
              </a:rPr>
              <a:t>Versión </a:t>
            </a:r>
            <a:r>
              <a:rPr lang="es-MX" sz="1700" dirty="0">
                <a:latin typeface="Times New Roman" pitchFamily="18" charset="0"/>
                <a:cs typeface="Times New Roman" pitchFamily="18" charset="0"/>
              </a:rPr>
              <a:t>pública</a:t>
            </a:r>
          </a:p>
        </p:txBody>
      </p:sp>
      <p:sp>
        <p:nvSpPr>
          <p:cNvPr id="5" name="Rectángulo 4"/>
          <p:cNvSpPr/>
          <p:nvPr/>
        </p:nvSpPr>
        <p:spPr>
          <a:xfrm>
            <a:off x="179512" y="2204864"/>
            <a:ext cx="8784976" cy="353943"/>
          </a:xfrm>
          <a:prstGeom prst="rect">
            <a:avLst/>
          </a:prstGeom>
          <a:noFill/>
        </p:spPr>
        <p:txBody>
          <a:bodyPr wrap="square">
            <a:spAutoFit/>
          </a:bodyPr>
          <a:lstStyle/>
          <a:p>
            <a:pPr algn="just"/>
            <a:r>
              <a:rPr lang="es-ES" sz="1700" dirty="0" smtClean="0">
                <a:latin typeface="Times New Roman" pitchFamily="18" charset="0"/>
                <a:cs typeface="Times New Roman" pitchFamily="18" charset="0"/>
              </a:rPr>
              <a:t>Además </a:t>
            </a:r>
            <a:r>
              <a:rPr lang="es-ES" sz="1700" b="1" dirty="0" smtClean="0">
                <a:latin typeface="Times New Roman" pitchFamily="18" charset="0"/>
                <a:cs typeface="Times New Roman" pitchFamily="18" charset="0"/>
              </a:rPr>
              <a:t>deben adicionarse las siguientes definiciones</a:t>
            </a:r>
            <a:r>
              <a:rPr lang="es-ES" sz="1700" dirty="0" smtClean="0">
                <a:latin typeface="Times New Roman" pitchFamily="18" charset="0"/>
                <a:cs typeface="Times New Roman" pitchFamily="18" charset="0"/>
              </a:rPr>
              <a:t>:</a:t>
            </a:r>
            <a:endParaRPr lang="es-ES" sz="1700" dirty="0">
              <a:latin typeface="Times New Roman" pitchFamily="18" charset="0"/>
              <a:cs typeface="Times New Roman" pitchFamily="18" charset="0"/>
            </a:endParaRPr>
          </a:p>
        </p:txBody>
      </p:sp>
      <p:sp>
        <p:nvSpPr>
          <p:cNvPr id="7"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6</a:t>
            </a:fld>
            <a:endParaRPr lang="es-MX" sz="1200" dirty="0">
              <a:latin typeface="Times New Roman" pitchFamily="18" charset="0"/>
              <a:cs typeface="Times New Roman" pitchFamily="18" charset="0"/>
            </a:endParaRPr>
          </a:p>
        </p:txBody>
      </p:sp>
      <p:sp>
        <p:nvSpPr>
          <p:cNvPr id="8" name="1 Título"/>
          <p:cNvSpPr txBox="1">
            <a:spLocks/>
          </p:cNvSpPr>
          <p:nvPr/>
        </p:nvSpPr>
        <p:spPr>
          <a:xfrm>
            <a:off x="1285852" y="366026"/>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Definiciones</a:t>
            </a:r>
            <a:endParaRPr lang="es-MX" sz="2800" b="1" cap="small" dirty="0">
              <a:latin typeface="Times New Roman" pitchFamily="18" charset="0"/>
              <a:cs typeface="Times New Roman" pitchFamily="18" charset="0"/>
            </a:endParaRPr>
          </a:p>
        </p:txBody>
      </p:sp>
      <p:grpSp>
        <p:nvGrpSpPr>
          <p:cNvPr id="9" name="8 Grupo"/>
          <p:cNvGrpSpPr/>
          <p:nvPr/>
        </p:nvGrpSpPr>
        <p:grpSpPr>
          <a:xfrm>
            <a:off x="214282" y="212702"/>
            <a:ext cx="8786874" cy="6502446"/>
            <a:chOff x="214282" y="212702"/>
            <a:chExt cx="8786874" cy="6502446"/>
          </a:xfrm>
        </p:grpSpPr>
        <p:cxnSp>
          <p:nvCxnSpPr>
            <p:cNvPr id="10" name="9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3" name="10 Grupo"/>
            <p:cNvGrpSpPr/>
            <p:nvPr/>
          </p:nvGrpSpPr>
          <p:grpSpPr>
            <a:xfrm>
              <a:off x="214282" y="6642122"/>
              <a:ext cx="8786874" cy="73026"/>
              <a:chOff x="214282" y="142852"/>
              <a:chExt cx="8786874" cy="73026"/>
            </a:xfrm>
          </p:grpSpPr>
          <p:cxnSp>
            <p:nvCxnSpPr>
              <p:cNvPr id="14" name="13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0347557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179512" y="1052736"/>
            <a:ext cx="8784976" cy="1785104"/>
          </a:xfrm>
          <a:prstGeom prst="rect">
            <a:avLst/>
          </a:prstGeom>
          <a:noFill/>
        </p:spPr>
        <p:txBody>
          <a:bodyPr wrap="square">
            <a:spAutoFit/>
          </a:bodyPr>
          <a:lstStyle/>
          <a:p>
            <a:pPr algn="just">
              <a:spcAft>
                <a:spcPts val="1200"/>
              </a:spcAft>
            </a:pPr>
            <a:r>
              <a:rPr lang="es-ES" dirty="0" smtClean="0">
                <a:latin typeface="Times New Roman" pitchFamily="18" charset="0"/>
                <a:cs typeface="Times New Roman" pitchFamily="18" charset="0"/>
              </a:rPr>
              <a:t>La Ley de Veracruz debe prever los principios contenidos en los artículos 4° </a:t>
            </a:r>
            <a:r>
              <a:rPr lang="es-ES" dirty="0">
                <a:latin typeface="Times New Roman" pitchFamily="18" charset="0"/>
                <a:cs typeface="Times New Roman" pitchFamily="18" charset="0"/>
              </a:rPr>
              <a:t>al </a:t>
            </a:r>
            <a:r>
              <a:rPr lang="es-ES" dirty="0" smtClean="0">
                <a:latin typeface="Times New Roman" pitchFamily="18" charset="0"/>
                <a:cs typeface="Times New Roman" pitchFamily="18" charset="0"/>
              </a:rPr>
              <a:t>7° de la LGTAIP:</a:t>
            </a:r>
          </a:p>
          <a:p>
            <a:pPr marL="285750" indent="-285750" algn="just">
              <a:spcAft>
                <a:spcPts val="600"/>
              </a:spcAft>
              <a:buFont typeface="Arial"/>
              <a:buChar char="•"/>
            </a:pPr>
            <a:r>
              <a:rPr lang="es-ES" dirty="0" smtClean="0">
                <a:latin typeface="Times New Roman" pitchFamily="18" charset="0"/>
                <a:cs typeface="Times New Roman" pitchFamily="18" charset="0"/>
              </a:rPr>
              <a:t>La prohibición de inquisición judicial o administrativa.</a:t>
            </a:r>
          </a:p>
          <a:p>
            <a:pPr marL="285750" indent="-285750" algn="just">
              <a:spcAft>
                <a:spcPts val="600"/>
              </a:spcAft>
              <a:buFont typeface="Arial"/>
              <a:buChar char="•"/>
            </a:pPr>
            <a:r>
              <a:rPr lang="es-ES" dirty="0" smtClean="0">
                <a:latin typeface="Times New Roman" pitchFamily="18" charset="0"/>
                <a:cs typeface="Times New Roman" pitchFamily="18" charset="0"/>
              </a:rPr>
              <a:t>La obligación de garantizar el efectivo acceso.</a:t>
            </a:r>
          </a:p>
          <a:p>
            <a:pPr marL="285750" indent="-285750" algn="just">
              <a:spcAft>
                <a:spcPts val="600"/>
              </a:spcAft>
              <a:buFont typeface="Arial"/>
              <a:buChar char="•"/>
            </a:pPr>
            <a:r>
              <a:rPr lang="es-ES" dirty="0" smtClean="0">
                <a:latin typeface="Times New Roman" pitchFamily="18" charset="0"/>
                <a:cs typeface="Times New Roman" pitchFamily="18" charset="0"/>
              </a:rPr>
              <a:t>En los principios de aplicación e interpretación falta incluir el de “pro persona”.</a:t>
            </a:r>
            <a:endParaRPr lang="es-ES" dirty="0">
              <a:latin typeface="Times New Roman" pitchFamily="18" charset="0"/>
              <a:cs typeface="Times New Roman" pitchFamily="18" charset="0"/>
            </a:endParaRPr>
          </a:p>
        </p:txBody>
      </p:sp>
      <p:sp>
        <p:nvSpPr>
          <p:cNvPr id="9" name="Rectángulo 8"/>
          <p:cNvSpPr/>
          <p:nvPr/>
        </p:nvSpPr>
        <p:spPr>
          <a:xfrm>
            <a:off x="179512" y="3009726"/>
            <a:ext cx="8784976" cy="646331"/>
          </a:xfrm>
          <a:prstGeom prst="rect">
            <a:avLst/>
          </a:prstGeom>
          <a:noFill/>
        </p:spPr>
        <p:txBody>
          <a:bodyPr wrap="square">
            <a:spAutoFit/>
          </a:bodyPr>
          <a:lstStyle/>
          <a:p>
            <a:pPr algn="just">
              <a:spcAft>
                <a:spcPts val="1200"/>
              </a:spcAft>
            </a:pPr>
            <a:r>
              <a:rPr lang="es-ES" dirty="0" smtClean="0">
                <a:latin typeface="Times New Roman" pitchFamily="18" charset="0"/>
                <a:cs typeface="Times New Roman" pitchFamily="18" charset="0"/>
              </a:rPr>
              <a:t>Como los </a:t>
            </a:r>
            <a:r>
              <a:rPr lang="es-ES" b="1" dirty="0" smtClean="0">
                <a:latin typeface="Times New Roman" pitchFamily="18" charset="0"/>
                <a:cs typeface="Times New Roman" pitchFamily="18" charset="0"/>
              </a:rPr>
              <a:t>principios rectores del organismo garante</a:t>
            </a:r>
            <a:r>
              <a:rPr lang="es-ES" dirty="0">
                <a:latin typeface="Times New Roman" pitchFamily="18" charset="0"/>
                <a:cs typeface="Times New Roman" pitchFamily="18" charset="0"/>
              </a:rPr>
              <a:t> </a:t>
            </a:r>
            <a:r>
              <a:rPr lang="es-ES" dirty="0" smtClean="0">
                <a:latin typeface="Times New Roman" pitchFamily="18" charset="0"/>
                <a:cs typeface="Times New Roman" pitchFamily="18" charset="0"/>
              </a:rPr>
              <a:t>(Art. 8 LGTAIP): </a:t>
            </a:r>
            <a:r>
              <a:rPr lang="es-MX" dirty="0">
                <a:latin typeface="Times New Roman" pitchFamily="18" charset="0"/>
                <a:cs typeface="Times New Roman" pitchFamily="18" charset="0"/>
              </a:rPr>
              <a:t>certeza, independencia, legalidad, máxima publicidad, objetividad, profesionalismo, y </a:t>
            </a:r>
            <a:r>
              <a:rPr lang="es-MX" dirty="0" smtClean="0">
                <a:latin typeface="Times New Roman" pitchFamily="18" charset="0"/>
                <a:cs typeface="Times New Roman" pitchFamily="18" charset="0"/>
              </a:rPr>
              <a:t>transparencia.</a:t>
            </a:r>
            <a:endParaRPr lang="es-ES" dirty="0" smtClean="0">
              <a:latin typeface="Times New Roman" pitchFamily="18" charset="0"/>
              <a:cs typeface="Times New Roman" pitchFamily="18" charset="0"/>
            </a:endParaRPr>
          </a:p>
        </p:txBody>
      </p:sp>
      <p:sp>
        <p:nvSpPr>
          <p:cNvPr id="10" name="Rectángulo 9"/>
          <p:cNvSpPr/>
          <p:nvPr/>
        </p:nvSpPr>
        <p:spPr>
          <a:xfrm>
            <a:off x="179512" y="3929066"/>
            <a:ext cx="8784976" cy="2492990"/>
          </a:xfrm>
          <a:prstGeom prst="rect">
            <a:avLst/>
          </a:prstGeom>
          <a:noFill/>
        </p:spPr>
        <p:txBody>
          <a:bodyPr wrap="square">
            <a:spAutoFit/>
          </a:bodyPr>
          <a:lstStyle/>
          <a:p>
            <a:pPr algn="just">
              <a:spcAft>
                <a:spcPts val="1200"/>
              </a:spcAft>
            </a:pPr>
            <a:r>
              <a:rPr lang="es-ES" dirty="0" smtClean="0">
                <a:latin typeface="Times New Roman" pitchFamily="18" charset="0"/>
                <a:cs typeface="Times New Roman" pitchFamily="18" charset="0"/>
              </a:rPr>
              <a:t>Los </a:t>
            </a:r>
            <a:r>
              <a:rPr lang="es-ES" b="1" dirty="0" smtClean="0">
                <a:latin typeface="Times New Roman" pitchFamily="18" charset="0"/>
                <a:cs typeface="Times New Roman" pitchFamily="18" charset="0"/>
              </a:rPr>
              <a:t>principios</a:t>
            </a:r>
            <a:r>
              <a:rPr lang="es-ES" dirty="0" smtClean="0">
                <a:latin typeface="Times New Roman" pitchFamily="18" charset="0"/>
                <a:cs typeface="Times New Roman" pitchFamily="18" charset="0"/>
              </a:rPr>
              <a:t> en materia de </a:t>
            </a:r>
            <a:r>
              <a:rPr lang="es-ES" b="1" dirty="0" smtClean="0">
                <a:latin typeface="Times New Roman" pitchFamily="18" charset="0"/>
                <a:cs typeface="Times New Roman" pitchFamily="18" charset="0"/>
              </a:rPr>
              <a:t>transparencia y acceso a la información pública </a:t>
            </a:r>
            <a:r>
              <a:rPr lang="es-ES" dirty="0" smtClean="0">
                <a:latin typeface="Times New Roman" pitchFamily="18" charset="0"/>
                <a:cs typeface="Times New Roman" pitchFamily="18" charset="0"/>
              </a:rPr>
              <a:t>faltan los siguientes (artículos 9 al 22 de la LGTAIP):</a:t>
            </a:r>
          </a:p>
          <a:p>
            <a:pPr marL="285750" indent="-285750" algn="just">
              <a:spcAft>
                <a:spcPts val="800"/>
              </a:spcAft>
              <a:buFont typeface="Arial"/>
              <a:buChar char="•"/>
            </a:pPr>
            <a:r>
              <a:rPr lang="es-ES" dirty="0" smtClean="0">
                <a:latin typeface="Times New Roman" pitchFamily="18" charset="0"/>
                <a:cs typeface="Times New Roman" pitchFamily="18" charset="0"/>
              </a:rPr>
              <a:t>Prohibición de discriminación</a:t>
            </a:r>
          </a:p>
          <a:p>
            <a:pPr marL="285750" indent="-285750" algn="just">
              <a:spcAft>
                <a:spcPts val="800"/>
              </a:spcAft>
              <a:buFont typeface="Arial"/>
              <a:buChar char="•"/>
            </a:pPr>
            <a:r>
              <a:rPr lang="es-ES" dirty="0" smtClean="0">
                <a:latin typeface="Times New Roman" pitchFamily="18" charset="0"/>
                <a:cs typeface="Times New Roman" pitchFamily="18" charset="0"/>
              </a:rPr>
              <a:t>La información debe ser completa, oportuna y accesible</a:t>
            </a:r>
          </a:p>
          <a:p>
            <a:pPr marL="285750" indent="-285750" algn="just">
              <a:spcAft>
                <a:spcPts val="800"/>
              </a:spcAft>
              <a:buFont typeface="Arial"/>
              <a:buChar char="•"/>
            </a:pPr>
            <a:r>
              <a:rPr lang="es-MX" dirty="0">
                <a:latin typeface="Times New Roman" pitchFamily="18" charset="0"/>
                <a:cs typeface="Times New Roman" pitchFamily="18" charset="0"/>
              </a:rPr>
              <a:t>La información está sujeta a régimen de excepciones, definidas, legítimas y estrictamente </a:t>
            </a:r>
            <a:r>
              <a:rPr lang="es-MX" dirty="0" smtClean="0">
                <a:latin typeface="Times New Roman" pitchFamily="18" charset="0"/>
                <a:cs typeface="Times New Roman" pitchFamily="18" charset="0"/>
              </a:rPr>
              <a:t>necesarias</a:t>
            </a:r>
          </a:p>
          <a:p>
            <a:pPr marL="285750" indent="-285750" algn="just">
              <a:spcAft>
                <a:spcPts val="800"/>
              </a:spcAft>
              <a:buFont typeface="Arial"/>
              <a:buChar char="•"/>
            </a:pPr>
            <a:r>
              <a:rPr lang="es-MX" dirty="0">
                <a:latin typeface="Times New Roman" pitchFamily="18" charset="0"/>
                <a:cs typeface="Times New Roman" pitchFamily="18" charset="0"/>
              </a:rPr>
              <a:t>Se debe habilitar todos los medios, acciones y esfuerzos disponibles </a:t>
            </a:r>
            <a:endParaRPr lang="es-MX" dirty="0" smtClean="0">
              <a:latin typeface="Times New Roman" pitchFamily="18" charset="0"/>
              <a:cs typeface="Times New Roman" pitchFamily="18" charset="0"/>
            </a:endParaRPr>
          </a:p>
        </p:txBody>
      </p:sp>
      <p:sp>
        <p:nvSpPr>
          <p:cNvPr id="6" name="1 Título"/>
          <p:cNvSpPr txBox="1">
            <a:spLocks/>
          </p:cNvSpPr>
          <p:nvPr/>
        </p:nvSpPr>
        <p:spPr>
          <a:xfrm>
            <a:off x="1357290" y="357166"/>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Principios</a:t>
            </a:r>
            <a:endParaRPr lang="es-MX" sz="2800" b="1" cap="small" dirty="0">
              <a:latin typeface="Times New Roman" pitchFamily="18" charset="0"/>
              <a:cs typeface="Times New Roman" pitchFamily="18" charset="0"/>
            </a:endParaRPr>
          </a:p>
        </p:txBody>
      </p:sp>
      <p:sp>
        <p:nvSpPr>
          <p:cNvPr id="11"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7</a:t>
            </a:fld>
            <a:endParaRPr lang="es-MX" sz="1200" dirty="0">
              <a:latin typeface="Times New Roman" pitchFamily="18" charset="0"/>
              <a:cs typeface="Times New Roman" pitchFamily="18" charset="0"/>
            </a:endParaRPr>
          </a:p>
        </p:txBody>
      </p:sp>
      <p:grpSp>
        <p:nvGrpSpPr>
          <p:cNvPr id="7" name="6 Grupo"/>
          <p:cNvGrpSpPr/>
          <p:nvPr/>
        </p:nvGrpSpPr>
        <p:grpSpPr>
          <a:xfrm>
            <a:off x="214282" y="212702"/>
            <a:ext cx="8786874" cy="6502446"/>
            <a:chOff x="214282" y="212702"/>
            <a:chExt cx="8786874" cy="6502446"/>
          </a:xfrm>
        </p:grpSpPr>
        <p:cxnSp>
          <p:nvCxnSpPr>
            <p:cNvPr id="12" name="11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12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4" name="10 Grupo"/>
            <p:cNvGrpSpPr/>
            <p:nvPr/>
          </p:nvGrpSpPr>
          <p:grpSpPr>
            <a:xfrm>
              <a:off x="214282" y="6642122"/>
              <a:ext cx="8786874" cy="73026"/>
              <a:chOff x="214282" y="142852"/>
              <a:chExt cx="8786874" cy="73026"/>
            </a:xfrm>
          </p:grpSpPr>
          <p:cxnSp>
            <p:nvCxnSpPr>
              <p:cNvPr id="15" name="14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15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2063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ángulo 9"/>
          <p:cNvSpPr/>
          <p:nvPr/>
        </p:nvSpPr>
        <p:spPr>
          <a:xfrm>
            <a:off x="179512" y="1128802"/>
            <a:ext cx="8784976" cy="4909036"/>
          </a:xfrm>
          <a:prstGeom prst="rect">
            <a:avLst/>
          </a:prstGeom>
          <a:noFill/>
        </p:spPr>
        <p:txBody>
          <a:bodyPr wrap="square">
            <a:spAutoFit/>
          </a:bodyPr>
          <a:lstStyle/>
          <a:p>
            <a:pPr marL="285750" indent="-285750" algn="just">
              <a:spcAft>
                <a:spcPts val="600"/>
              </a:spcAft>
              <a:buFont typeface="Arial"/>
              <a:buChar char="•"/>
            </a:pPr>
            <a:r>
              <a:rPr lang="es-MX" sz="1700" dirty="0" smtClean="0">
                <a:latin typeface="Times New Roman" pitchFamily="18" charset="0"/>
                <a:cs typeface="Times New Roman" pitchFamily="18" charset="0"/>
              </a:rPr>
              <a:t>En </a:t>
            </a:r>
            <a:r>
              <a:rPr lang="es-MX" sz="1700" dirty="0">
                <a:latin typeface="Times New Roman" pitchFamily="18" charset="0"/>
                <a:cs typeface="Times New Roman" pitchFamily="18" charset="0"/>
              </a:rPr>
              <a:t>la generación, publicación y entrega, la información debe ser accesible, confiable, verificable, veraz, oportuna, y atender necesidades del derecho de acceso ejercido. </a:t>
            </a:r>
            <a:endParaRPr lang="es-ES" sz="1700" dirty="0">
              <a:latin typeface="Times New Roman" pitchFamily="18" charset="0"/>
              <a:cs typeface="Times New Roman" pitchFamily="18" charset="0"/>
            </a:endParaRPr>
          </a:p>
          <a:p>
            <a:pPr marL="285750" indent="-285750" algn="just">
              <a:spcAft>
                <a:spcPts val="1200"/>
              </a:spcAft>
              <a:buFont typeface="Arial"/>
              <a:buChar char="•"/>
            </a:pPr>
            <a:r>
              <a:rPr lang="es-ES_tradnl" sz="1700" dirty="0" smtClean="0">
                <a:latin typeface="Times New Roman" pitchFamily="18" charset="0"/>
                <a:cs typeface="Times New Roman" pitchFamily="18" charset="0"/>
              </a:rPr>
              <a:t>Lenguaje sencillo.</a:t>
            </a:r>
          </a:p>
          <a:p>
            <a:pPr marL="285750" indent="-285750" algn="just">
              <a:spcAft>
                <a:spcPts val="1200"/>
              </a:spcAft>
              <a:buFont typeface="Arial"/>
              <a:buChar char="•"/>
            </a:pPr>
            <a:r>
              <a:rPr lang="es-ES_tradnl" sz="1700" dirty="0" smtClean="0">
                <a:latin typeface="Times New Roman" pitchFamily="18" charset="0"/>
                <a:cs typeface="Times New Roman" pitchFamily="18" charset="0"/>
              </a:rPr>
              <a:t>Procurar la accesibilidad y traducción de la ley en lenguas indígenas.</a:t>
            </a:r>
          </a:p>
          <a:p>
            <a:pPr marL="285750" indent="-285750" algn="just">
              <a:spcAft>
                <a:spcPts val="1200"/>
              </a:spcAft>
              <a:buFont typeface="Arial"/>
              <a:buChar char="•"/>
            </a:pPr>
            <a:r>
              <a:rPr lang="es-ES_tradnl" sz="1700" dirty="0" smtClean="0">
                <a:latin typeface="Times New Roman" pitchFamily="18" charset="0"/>
                <a:cs typeface="Times New Roman" pitchFamily="18" charset="0"/>
              </a:rPr>
              <a:t>El organismo garante deben suplir</a:t>
            </a:r>
            <a:r>
              <a:rPr lang="es-MX" sz="1700" dirty="0" smtClean="0">
                <a:latin typeface="Times New Roman" pitchFamily="18" charset="0"/>
                <a:cs typeface="Times New Roman" pitchFamily="18" charset="0"/>
              </a:rPr>
              <a:t> cualquier deficiencia para garantizar el ejercicio del derecho de acceso a la información.</a:t>
            </a:r>
          </a:p>
          <a:p>
            <a:pPr marL="285750" indent="-285750" algn="just">
              <a:spcAft>
                <a:spcPts val="1200"/>
              </a:spcAft>
              <a:buFont typeface="Arial"/>
              <a:buChar char="•"/>
            </a:pPr>
            <a:r>
              <a:rPr lang="es-MX" sz="1700" dirty="0" smtClean="0">
                <a:latin typeface="Times New Roman" pitchFamily="18" charset="0"/>
                <a:cs typeface="Times New Roman" pitchFamily="18" charset="0"/>
              </a:rPr>
              <a:t>La prohibición de </a:t>
            </a:r>
            <a:r>
              <a:rPr lang="es-MX" sz="1700" dirty="0">
                <a:latin typeface="Times New Roman" pitchFamily="18" charset="0"/>
                <a:cs typeface="Times New Roman" pitchFamily="18" charset="0"/>
              </a:rPr>
              <a:t>condicionarse el ejercicio del derecho por motivos de </a:t>
            </a:r>
            <a:r>
              <a:rPr lang="es-MX" sz="1700" dirty="0" smtClean="0">
                <a:latin typeface="Times New Roman" pitchFamily="18" charset="0"/>
                <a:cs typeface="Times New Roman" pitchFamily="18" charset="0"/>
              </a:rPr>
              <a:t>discapacidad.</a:t>
            </a:r>
          </a:p>
          <a:p>
            <a:pPr marL="285750" indent="-285750" algn="just">
              <a:spcAft>
                <a:spcPts val="1200"/>
              </a:spcAft>
              <a:buFont typeface="Arial"/>
              <a:buChar char="•"/>
            </a:pPr>
            <a:r>
              <a:rPr lang="es-MX" sz="1700" dirty="0" smtClean="0">
                <a:latin typeface="Times New Roman" pitchFamily="18" charset="0"/>
                <a:cs typeface="Times New Roman" pitchFamily="18" charset="0"/>
              </a:rPr>
              <a:t>Los ajustes </a:t>
            </a:r>
            <a:r>
              <a:rPr lang="es-MX" sz="1700" dirty="0">
                <a:latin typeface="Times New Roman" pitchFamily="18" charset="0"/>
                <a:cs typeface="Times New Roman" pitchFamily="18" charset="0"/>
              </a:rPr>
              <a:t>razonables no serán a cargo </a:t>
            </a:r>
            <a:r>
              <a:rPr lang="es-MX" sz="1700" dirty="0" smtClean="0">
                <a:latin typeface="Times New Roman" pitchFamily="18" charset="0"/>
                <a:cs typeface="Times New Roman" pitchFamily="18" charset="0"/>
              </a:rPr>
              <a:t>para particulares.</a:t>
            </a:r>
          </a:p>
          <a:p>
            <a:pPr marL="285750" indent="-285750" algn="just">
              <a:spcAft>
                <a:spcPts val="1200"/>
              </a:spcAft>
              <a:buFont typeface="Arial"/>
              <a:buChar char="•"/>
            </a:pPr>
            <a:r>
              <a:rPr lang="es-MX" sz="1700" dirty="0">
                <a:latin typeface="Times New Roman" pitchFamily="18" charset="0"/>
                <a:cs typeface="Times New Roman" pitchFamily="18" charset="0"/>
              </a:rPr>
              <a:t>Se presume que la información existe si deriva del ejercicio de facultades, competencias o </a:t>
            </a:r>
            <a:r>
              <a:rPr lang="es-MX" sz="1700" dirty="0" smtClean="0">
                <a:latin typeface="Times New Roman" pitchFamily="18" charset="0"/>
                <a:cs typeface="Times New Roman" pitchFamily="18" charset="0"/>
              </a:rPr>
              <a:t>funciones.</a:t>
            </a:r>
          </a:p>
          <a:p>
            <a:pPr marL="285750" indent="-285750" algn="just">
              <a:spcAft>
                <a:spcPts val="1200"/>
              </a:spcAft>
              <a:buFont typeface="Arial"/>
              <a:buChar char="•"/>
            </a:pPr>
            <a:r>
              <a:rPr lang="es-MX" sz="1700" dirty="0">
                <a:latin typeface="Times New Roman" pitchFamily="18" charset="0"/>
                <a:cs typeface="Times New Roman" pitchFamily="18" charset="0"/>
              </a:rPr>
              <a:t>Si no se ejercen facultades, competencias o funciones, se debe motivar la inexistencia </a:t>
            </a:r>
            <a:r>
              <a:rPr lang="es-MX" sz="1700" dirty="0" smtClean="0">
                <a:latin typeface="Times New Roman" pitchFamily="18" charset="0"/>
                <a:cs typeface="Times New Roman" pitchFamily="18" charset="0"/>
              </a:rPr>
              <a:t>de la información que </a:t>
            </a:r>
            <a:r>
              <a:rPr lang="es-MX" sz="1700" dirty="0">
                <a:latin typeface="Times New Roman" pitchFamily="18" charset="0"/>
                <a:cs typeface="Times New Roman" pitchFamily="18" charset="0"/>
              </a:rPr>
              <a:t>derive de </a:t>
            </a:r>
            <a:r>
              <a:rPr lang="es-MX" sz="1700" dirty="0" smtClean="0">
                <a:latin typeface="Times New Roman" pitchFamily="18" charset="0"/>
                <a:cs typeface="Times New Roman" pitchFamily="18" charset="0"/>
              </a:rPr>
              <a:t>ello</a:t>
            </a:r>
          </a:p>
          <a:p>
            <a:pPr marL="285750" indent="-285750" algn="just">
              <a:spcAft>
                <a:spcPts val="1200"/>
              </a:spcAft>
              <a:buFont typeface="Arial"/>
              <a:buChar char="•"/>
            </a:pPr>
            <a:r>
              <a:rPr lang="es-MX" sz="1700" dirty="0" smtClean="0">
                <a:latin typeface="Times New Roman" pitchFamily="18" charset="0"/>
                <a:cs typeface="Times New Roman" pitchFamily="18" charset="0"/>
              </a:rPr>
              <a:t>Asimismo, en la negativa </a:t>
            </a:r>
            <a:r>
              <a:rPr lang="es-MX" sz="1700" dirty="0">
                <a:latin typeface="Times New Roman" pitchFamily="18" charset="0"/>
                <a:cs typeface="Times New Roman" pitchFamily="18" charset="0"/>
              </a:rPr>
              <a:t>de acceso o </a:t>
            </a:r>
            <a:r>
              <a:rPr lang="es-MX" sz="1700" dirty="0" smtClean="0">
                <a:latin typeface="Times New Roman" pitchFamily="18" charset="0"/>
                <a:cs typeface="Times New Roman" pitchFamily="18" charset="0"/>
              </a:rPr>
              <a:t>inexistencia se debe </a:t>
            </a:r>
            <a:r>
              <a:rPr lang="es-MX" sz="1700" dirty="0">
                <a:latin typeface="Times New Roman" pitchFamily="18" charset="0"/>
                <a:cs typeface="Times New Roman" pitchFamily="18" charset="0"/>
              </a:rPr>
              <a:t>acreditar que </a:t>
            </a:r>
            <a:r>
              <a:rPr lang="es-MX" sz="1700" dirty="0" smtClean="0">
                <a:latin typeface="Times New Roman" pitchFamily="18" charset="0"/>
                <a:cs typeface="Times New Roman" pitchFamily="18" charset="0"/>
              </a:rPr>
              <a:t>la información no </a:t>
            </a:r>
            <a:r>
              <a:rPr lang="es-MX" sz="1700" dirty="0">
                <a:latin typeface="Times New Roman" pitchFamily="18" charset="0"/>
                <a:cs typeface="Times New Roman" pitchFamily="18" charset="0"/>
              </a:rPr>
              <a:t>deriva de </a:t>
            </a:r>
            <a:r>
              <a:rPr lang="es-MX" sz="1700" dirty="0" smtClean="0">
                <a:latin typeface="Times New Roman" pitchFamily="18" charset="0"/>
                <a:cs typeface="Times New Roman" pitchFamily="18" charset="0"/>
              </a:rPr>
              <a:t>funciones</a:t>
            </a:r>
            <a:r>
              <a:rPr lang="es-MX" sz="1700" dirty="0">
                <a:latin typeface="Times New Roman" pitchFamily="18" charset="0"/>
                <a:cs typeface="Times New Roman" pitchFamily="18" charset="0"/>
              </a:rPr>
              <a:t>, facultades o </a:t>
            </a:r>
            <a:r>
              <a:rPr lang="es-MX" sz="1700" dirty="0" smtClean="0">
                <a:latin typeface="Times New Roman" pitchFamily="18" charset="0"/>
                <a:cs typeface="Times New Roman" pitchFamily="18" charset="0"/>
              </a:rPr>
              <a:t>competencias del sujeto obligado.</a:t>
            </a:r>
          </a:p>
        </p:txBody>
      </p:sp>
      <p:sp>
        <p:nvSpPr>
          <p:cNvPr id="3" name="1 Título"/>
          <p:cNvSpPr txBox="1">
            <a:spLocks/>
          </p:cNvSpPr>
          <p:nvPr/>
        </p:nvSpPr>
        <p:spPr>
          <a:xfrm>
            <a:off x="1285852"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Principios</a:t>
            </a:r>
            <a:endParaRPr lang="es-MX" sz="2800" b="1" cap="small" dirty="0">
              <a:latin typeface="Times New Roman" pitchFamily="18" charset="0"/>
              <a:cs typeface="Times New Roman" pitchFamily="18" charset="0"/>
            </a:endParaRPr>
          </a:p>
        </p:txBody>
      </p:sp>
      <p:sp>
        <p:nvSpPr>
          <p:cNvPr id="4"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8</a:t>
            </a:fld>
            <a:endParaRPr lang="es-MX" sz="1200" dirty="0">
              <a:latin typeface="Times New Roman" pitchFamily="18" charset="0"/>
              <a:cs typeface="Times New Roman" pitchFamily="18" charset="0"/>
            </a:endParaRPr>
          </a:p>
        </p:txBody>
      </p:sp>
      <p:grpSp>
        <p:nvGrpSpPr>
          <p:cNvPr id="5" name="4 Grupo"/>
          <p:cNvGrpSpPr/>
          <p:nvPr/>
        </p:nvGrpSpPr>
        <p:grpSpPr>
          <a:xfrm>
            <a:off x="214282" y="212702"/>
            <a:ext cx="8786874" cy="6502446"/>
            <a:chOff x="214282" y="212702"/>
            <a:chExt cx="8786874" cy="6502446"/>
          </a:xfrm>
        </p:grpSpPr>
        <p:cxnSp>
          <p:nvCxnSpPr>
            <p:cNvPr id="6" name="5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7" name="6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8" name="10 Grupo"/>
            <p:cNvGrpSpPr/>
            <p:nvPr/>
          </p:nvGrpSpPr>
          <p:grpSpPr>
            <a:xfrm>
              <a:off x="214282" y="6642122"/>
              <a:ext cx="8786874" cy="73026"/>
              <a:chOff x="214282" y="142852"/>
              <a:chExt cx="8786874" cy="73026"/>
            </a:xfrm>
          </p:grpSpPr>
          <p:cxnSp>
            <p:nvCxnSpPr>
              <p:cNvPr id="9" name="8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10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9889357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51520" y="1124744"/>
            <a:ext cx="8712968" cy="87716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Además de los señalados en </a:t>
            </a:r>
            <a:r>
              <a:rPr lang="es-MX" sz="1700" dirty="0">
                <a:latin typeface="Times New Roman" pitchFamily="18" charset="0"/>
                <a:cs typeface="Times New Roman" pitchFamily="18" charset="0"/>
              </a:rPr>
              <a:t>el artículo 5° de la Ley l</a:t>
            </a:r>
            <a:r>
              <a:rPr lang="es-MX" sz="1700" dirty="0" smtClean="0">
                <a:latin typeface="Times New Roman" pitchFamily="18" charset="0"/>
                <a:cs typeface="Times New Roman" pitchFamily="18" charset="0"/>
              </a:rPr>
              <a:t>ocal, </a:t>
            </a:r>
            <a:r>
              <a:rPr lang="es-MX" sz="1700" dirty="0">
                <a:latin typeface="Times New Roman" pitchFamily="18" charset="0"/>
                <a:cs typeface="Times New Roman" pitchFamily="18" charset="0"/>
              </a:rPr>
              <a:t>se </a:t>
            </a:r>
            <a:r>
              <a:rPr lang="es-MX" sz="1700" dirty="0" smtClean="0">
                <a:latin typeface="Times New Roman" pitchFamily="18" charset="0"/>
                <a:cs typeface="Times New Roman" pitchFamily="18" charset="0"/>
              </a:rPr>
              <a:t>deben agregar:</a:t>
            </a:r>
            <a:r>
              <a:rPr lang="es-MX" sz="1700" dirty="0">
                <a:latin typeface="Times New Roman" pitchFamily="18" charset="0"/>
                <a:cs typeface="Times New Roman" pitchFamily="18" charset="0"/>
              </a:rPr>
              <a:t> </a:t>
            </a:r>
            <a:r>
              <a:rPr lang="es-MX" sz="1700" dirty="0" smtClean="0">
                <a:latin typeface="Times New Roman" pitchFamily="18" charset="0"/>
                <a:cs typeface="Times New Roman" pitchFamily="18" charset="0"/>
              </a:rPr>
              <a:t>los fideicomisos </a:t>
            </a:r>
            <a:r>
              <a:rPr lang="es-MX" sz="1700" dirty="0">
                <a:latin typeface="Times New Roman" pitchFamily="18" charset="0"/>
                <a:cs typeface="Times New Roman" pitchFamily="18" charset="0"/>
              </a:rPr>
              <a:t>y fondos </a:t>
            </a:r>
            <a:r>
              <a:rPr lang="es-MX" sz="1700" dirty="0" smtClean="0">
                <a:latin typeface="Times New Roman" pitchFamily="18" charset="0"/>
                <a:cs typeface="Times New Roman" pitchFamily="18" charset="0"/>
              </a:rPr>
              <a:t>públicos, y</a:t>
            </a:r>
            <a:r>
              <a:rPr lang="es-MX" sz="1700" dirty="0">
                <a:latin typeface="Times New Roman" pitchFamily="18" charset="0"/>
                <a:cs typeface="Times New Roman" pitchFamily="18" charset="0"/>
              </a:rPr>
              <a:t> c</a:t>
            </a:r>
            <a:r>
              <a:rPr lang="es-MX" sz="1700" dirty="0" smtClean="0">
                <a:latin typeface="Times New Roman" pitchFamily="18" charset="0"/>
                <a:cs typeface="Times New Roman" pitchFamily="18" charset="0"/>
              </a:rPr>
              <a:t>ualquier </a:t>
            </a:r>
            <a:r>
              <a:rPr lang="es-MX" sz="1700" dirty="0">
                <a:latin typeface="Times New Roman" pitchFamily="18" charset="0"/>
                <a:cs typeface="Times New Roman" pitchFamily="18" charset="0"/>
              </a:rPr>
              <a:t>persona física o moral o sindicato, que reciba o ejerza recursos públicos o realice actos de </a:t>
            </a:r>
            <a:r>
              <a:rPr lang="es-MX" sz="1700" dirty="0" smtClean="0">
                <a:latin typeface="Times New Roman" pitchFamily="18" charset="0"/>
                <a:cs typeface="Times New Roman" pitchFamily="18" charset="0"/>
              </a:rPr>
              <a:t>autoridad (Art. 23 LGTAIP).</a:t>
            </a:r>
            <a:endParaRPr lang="es-MX" sz="1700" dirty="0">
              <a:latin typeface="Times New Roman" pitchFamily="18" charset="0"/>
              <a:cs typeface="Times New Roman" pitchFamily="18" charset="0"/>
            </a:endParaRPr>
          </a:p>
        </p:txBody>
      </p:sp>
      <p:sp>
        <p:nvSpPr>
          <p:cNvPr id="5" name="Rectángulo 4"/>
          <p:cNvSpPr/>
          <p:nvPr/>
        </p:nvSpPr>
        <p:spPr>
          <a:xfrm>
            <a:off x="251520" y="2132856"/>
            <a:ext cx="8712968" cy="61555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Dentro de las </a:t>
            </a:r>
            <a:r>
              <a:rPr lang="es-MX" sz="1700" b="1" dirty="0" smtClean="0">
                <a:latin typeface="Times New Roman" pitchFamily="18" charset="0"/>
                <a:cs typeface="Times New Roman" pitchFamily="18" charset="0"/>
              </a:rPr>
              <a:t>obligaciones comune</a:t>
            </a:r>
            <a:r>
              <a:rPr lang="es-MX" sz="1700" dirty="0" smtClean="0">
                <a:latin typeface="Times New Roman" pitchFamily="18" charset="0"/>
                <a:cs typeface="Times New Roman" pitchFamily="18" charset="0"/>
              </a:rPr>
              <a:t>s de los sujetos obligados, es necesario considerar los temas de (Art. 24 LGTAIP):</a:t>
            </a:r>
            <a:endParaRPr lang="es-MX" sz="1700" dirty="0">
              <a:latin typeface="Times New Roman" pitchFamily="18" charset="0"/>
              <a:cs typeface="Times New Roman" pitchFamily="18" charset="0"/>
            </a:endParaRPr>
          </a:p>
        </p:txBody>
      </p:sp>
      <p:sp>
        <p:nvSpPr>
          <p:cNvPr id="6" name="Rectángulo 5"/>
          <p:cNvSpPr/>
          <p:nvPr/>
        </p:nvSpPr>
        <p:spPr>
          <a:xfrm>
            <a:off x="323528" y="2852936"/>
            <a:ext cx="8640960" cy="2231380"/>
          </a:xfrm>
          <a:prstGeom prst="rect">
            <a:avLst/>
          </a:prstGeom>
          <a:noFill/>
        </p:spPr>
        <p:txBody>
          <a:bodyPr wrap="square">
            <a:spAutoFit/>
          </a:bodyPr>
          <a:lstStyle/>
          <a:p>
            <a:pPr marL="285750" indent="-285750" algn="just">
              <a:spcAft>
                <a:spcPts val="1200"/>
              </a:spcAft>
              <a:buFont typeface="Arial"/>
              <a:buChar char="•"/>
            </a:pPr>
            <a:r>
              <a:rPr lang="es-MX" sz="1700" dirty="0" smtClean="0">
                <a:latin typeface="Times New Roman" pitchFamily="18" charset="0"/>
                <a:cs typeface="Times New Roman" pitchFamily="18" charset="0"/>
              </a:rPr>
              <a:t>La “Unidad de acceso a la información” deberá denominarse “Unidad de Transparencia”. Asimismo, debe instituirse un “Comité de Transparencia”, el cual estará integrado por funcionarios públicos de los sujetos obligados.</a:t>
            </a:r>
          </a:p>
          <a:p>
            <a:pPr marL="285750" indent="-285750" algn="just">
              <a:spcAft>
                <a:spcPts val="1200"/>
              </a:spcAft>
              <a:buFont typeface="Arial"/>
              <a:buChar char="•"/>
            </a:pPr>
            <a:r>
              <a:rPr lang="es-MX" sz="1700" dirty="0" smtClean="0">
                <a:latin typeface="Times New Roman" pitchFamily="18" charset="0"/>
                <a:cs typeface="Times New Roman" pitchFamily="18" charset="0"/>
              </a:rPr>
              <a:t>El titular de la Unidad de Transparencia dependerá directamente del titular del sujeto obligado, y contará con experiencia en la materia.</a:t>
            </a:r>
          </a:p>
          <a:p>
            <a:pPr marL="285750" indent="-285750" algn="just">
              <a:spcAft>
                <a:spcPts val="1200"/>
              </a:spcAft>
              <a:buFont typeface="Arial"/>
              <a:buChar char="•"/>
            </a:pPr>
            <a:r>
              <a:rPr lang="es-MX" sz="1700" dirty="0" smtClean="0">
                <a:latin typeface="Times New Roman" pitchFamily="18" charset="0"/>
                <a:cs typeface="Times New Roman" pitchFamily="18" charset="0"/>
              </a:rPr>
              <a:t>La capacitación a los servidores públicos de los sujetos obligados será continua y especializada, sobre todo al personal de los Comités y Unidades de Transparencia.</a:t>
            </a:r>
          </a:p>
        </p:txBody>
      </p:sp>
      <p:sp>
        <p:nvSpPr>
          <p:cNvPr id="7" name="Rectángulo 6"/>
          <p:cNvSpPr/>
          <p:nvPr/>
        </p:nvSpPr>
        <p:spPr>
          <a:xfrm>
            <a:off x="251520" y="5143512"/>
            <a:ext cx="8712968" cy="1400383"/>
          </a:xfrm>
          <a:prstGeom prst="rect">
            <a:avLst/>
          </a:prstGeom>
          <a:noFill/>
        </p:spPr>
        <p:txBody>
          <a:bodyPr wrap="square">
            <a:spAutoFit/>
          </a:bodyPr>
          <a:lstStyle/>
          <a:p>
            <a:pPr algn="just">
              <a:spcAft>
                <a:spcPts val="1200"/>
              </a:spcAft>
            </a:pPr>
            <a:r>
              <a:rPr lang="es-MX" sz="1700" dirty="0" smtClean="0">
                <a:latin typeface="Times New Roman" pitchFamily="18" charset="0"/>
                <a:cs typeface="Times New Roman" pitchFamily="18" charset="0"/>
              </a:rPr>
              <a:t>Además, de las obligaciones previstas en la Ley General que actualmente no están contenidas en la Ley local, como publicar información en formatos abiertos y accesibles, atender las recomendaciones del organismo garante y cumplir sus resoluciones, fomentar el uso de las tecnologías de la información, cumplir con las obligaciones de transparencia, difundir proactivamente información de interés público, entre otras.</a:t>
            </a:r>
            <a:endParaRPr lang="es-MX" sz="1700" dirty="0">
              <a:latin typeface="Times New Roman" pitchFamily="18" charset="0"/>
              <a:cs typeface="Times New Roman" pitchFamily="18" charset="0"/>
            </a:endParaRPr>
          </a:p>
        </p:txBody>
      </p:sp>
      <p:sp>
        <p:nvSpPr>
          <p:cNvPr id="8" name="1 Título"/>
          <p:cNvSpPr txBox="1">
            <a:spLocks/>
          </p:cNvSpPr>
          <p:nvPr/>
        </p:nvSpPr>
        <p:spPr>
          <a:xfrm>
            <a:off x="1428728" y="437464"/>
            <a:ext cx="6982187" cy="634082"/>
          </a:xfrm>
          <a:prstGeom prst="rect">
            <a:avLst/>
          </a:prstGeom>
          <a:noFill/>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cap="small" dirty="0" smtClean="0">
                <a:latin typeface="Times New Roman" pitchFamily="18" charset="0"/>
                <a:cs typeface="Times New Roman" pitchFamily="18" charset="0"/>
              </a:rPr>
              <a:t>Sujetos obligados</a:t>
            </a:r>
            <a:endParaRPr lang="es-MX" sz="2800" b="1" cap="small" dirty="0">
              <a:latin typeface="Times New Roman" pitchFamily="18" charset="0"/>
              <a:cs typeface="Times New Roman" pitchFamily="18" charset="0"/>
            </a:endParaRPr>
          </a:p>
        </p:txBody>
      </p:sp>
      <p:sp>
        <p:nvSpPr>
          <p:cNvPr id="9" name="1 Marcador de número de diapositiva"/>
          <p:cNvSpPr txBox="1">
            <a:spLocks/>
          </p:cNvSpPr>
          <p:nvPr/>
        </p:nvSpPr>
        <p:spPr>
          <a:xfrm>
            <a:off x="8647113" y="6408738"/>
            <a:ext cx="366712" cy="365125"/>
          </a:xfrm>
          <a:prstGeom prst="rect">
            <a:avLst/>
          </a:prstGeom>
          <a:noFill/>
        </p:spPr>
        <p:txBody>
          <a:bodyPr/>
          <a:ls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fld id="{BD43386B-512A-4F48-AC60-1F2A615D5642}" type="slidenum">
              <a:rPr lang="es-MX" sz="1200" smtClean="0">
                <a:latin typeface="Times New Roman" pitchFamily="18" charset="0"/>
                <a:cs typeface="Times New Roman" pitchFamily="18" charset="0"/>
              </a:rPr>
              <a:pPr>
                <a:defRPr/>
              </a:pPr>
              <a:t>9</a:t>
            </a:fld>
            <a:endParaRPr lang="es-MX" sz="1200" dirty="0">
              <a:latin typeface="Times New Roman" pitchFamily="18" charset="0"/>
              <a:cs typeface="Times New Roman" pitchFamily="18" charset="0"/>
            </a:endParaRPr>
          </a:p>
        </p:txBody>
      </p:sp>
      <p:grpSp>
        <p:nvGrpSpPr>
          <p:cNvPr id="10" name="9 Grupo"/>
          <p:cNvGrpSpPr/>
          <p:nvPr/>
        </p:nvGrpSpPr>
        <p:grpSpPr>
          <a:xfrm>
            <a:off x="214282" y="212702"/>
            <a:ext cx="8786874" cy="6502446"/>
            <a:chOff x="214282" y="212702"/>
            <a:chExt cx="8786874" cy="6502446"/>
          </a:xfrm>
        </p:grpSpPr>
        <p:cxnSp>
          <p:nvCxnSpPr>
            <p:cNvPr id="11" name="10 Conector recto"/>
            <p:cNvCxnSpPr/>
            <p:nvPr/>
          </p:nvCxnSpPr>
          <p:spPr>
            <a:xfrm>
              <a:off x="1285852" y="285728"/>
              <a:ext cx="7715304" cy="3141"/>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11 Conector recto"/>
            <p:cNvCxnSpPr/>
            <p:nvPr/>
          </p:nvCxnSpPr>
          <p:spPr>
            <a:xfrm>
              <a:off x="1285852" y="212702"/>
              <a:ext cx="7715304" cy="3141"/>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nvGrpSpPr>
            <p:cNvPr id="13" name="10 Grupo"/>
            <p:cNvGrpSpPr/>
            <p:nvPr/>
          </p:nvGrpSpPr>
          <p:grpSpPr>
            <a:xfrm>
              <a:off x="214282" y="6642122"/>
              <a:ext cx="8786874" cy="73026"/>
              <a:chOff x="214282" y="142852"/>
              <a:chExt cx="8786874" cy="73026"/>
            </a:xfrm>
          </p:grpSpPr>
          <p:cxnSp>
            <p:nvCxnSpPr>
              <p:cNvPr id="14" name="13 Conector recto"/>
              <p:cNvCxnSpPr/>
              <p:nvPr/>
            </p:nvCxnSpPr>
            <p:spPr>
              <a:xfrm>
                <a:off x="214282" y="214290"/>
                <a:ext cx="8786874" cy="1588"/>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14 Conector recto"/>
              <p:cNvCxnSpPr/>
              <p:nvPr/>
            </p:nvCxnSpPr>
            <p:spPr>
              <a:xfrm>
                <a:off x="214282" y="142852"/>
                <a:ext cx="8786874" cy="1588"/>
              </a:xfrm>
              <a:prstGeom prst="line">
                <a:avLst/>
              </a:prstGeom>
              <a:ln w="38100">
                <a:solidFill>
                  <a:srgbClr val="336600"/>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6277133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lásico de Office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5324</TotalTime>
  <Words>4347</Words>
  <Application>Microsoft Office PowerPoint</Application>
  <PresentationFormat>Presentación en pantalla (4:3)</PresentationFormat>
  <Paragraphs>262</Paragraphs>
  <Slides>26</Slides>
  <Notes>1</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26</vt:i4>
      </vt:variant>
    </vt:vector>
  </HeadingPairs>
  <TitlesOfParts>
    <vt:vector size="33" baseType="lpstr">
      <vt:lpstr>Arial</vt:lpstr>
      <vt:lpstr>Arial Narrow</vt:lpstr>
      <vt:lpstr>Calibri</vt:lpstr>
      <vt:lpstr>Helvetica</vt:lpstr>
      <vt:lpstr>Times New Roman</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Alicia del Carmen López Villamar</dc:creator>
  <cp:lastModifiedBy>yutzil</cp:lastModifiedBy>
  <cp:revision>376</cp:revision>
  <cp:lastPrinted>2015-06-29T22:32:44Z</cp:lastPrinted>
  <dcterms:created xsi:type="dcterms:W3CDTF">2015-03-02T23:17:58Z</dcterms:created>
  <dcterms:modified xsi:type="dcterms:W3CDTF">2015-07-02T16:35:32Z</dcterms:modified>
</cp:coreProperties>
</file>