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82" r:id="rId3"/>
    <p:sldId id="284" r:id="rId4"/>
    <p:sldId id="283" r:id="rId5"/>
    <p:sldId id="347" r:id="rId6"/>
    <p:sldId id="348" r:id="rId7"/>
    <p:sldId id="285" r:id="rId8"/>
    <p:sldId id="287" r:id="rId9"/>
    <p:sldId id="288" r:id="rId10"/>
    <p:sldId id="34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50" r:id="rId26"/>
    <p:sldId id="351" r:id="rId27"/>
    <p:sldId id="304" r:id="rId28"/>
    <p:sldId id="352" r:id="rId29"/>
    <p:sldId id="305" r:id="rId30"/>
    <p:sldId id="361" r:id="rId31"/>
    <p:sldId id="362" r:id="rId32"/>
    <p:sldId id="363" r:id="rId33"/>
    <p:sldId id="364" r:id="rId34"/>
    <p:sldId id="365" r:id="rId35"/>
    <p:sldId id="366" r:id="rId36"/>
    <p:sldId id="367" r:id="rId37"/>
    <p:sldId id="369" r:id="rId38"/>
    <p:sldId id="370" r:id="rId39"/>
    <p:sldId id="371" r:id="rId40"/>
    <p:sldId id="313" r:id="rId41"/>
    <p:sldId id="360" r:id="rId42"/>
    <p:sldId id="314" r:id="rId43"/>
    <p:sldId id="353" r:id="rId44"/>
    <p:sldId id="306" r:id="rId45"/>
    <p:sldId id="354" r:id="rId46"/>
    <p:sldId id="355" r:id="rId47"/>
    <p:sldId id="356" r:id="rId48"/>
    <p:sldId id="357" r:id="rId49"/>
    <p:sldId id="307" r:id="rId50"/>
    <p:sldId id="315" r:id="rId51"/>
    <p:sldId id="317" r:id="rId52"/>
    <p:sldId id="318" r:id="rId53"/>
    <p:sldId id="319" r:id="rId54"/>
    <p:sldId id="320" r:id="rId55"/>
    <p:sldId id="308" r:id="rId56"/>
    <p:sldId id="321" r:id="rId57"/>
    <p:sldId id="323" r:id="rId58"/>
    <p:sldId id="322" r:id="rId59"/>
    <p:sldId id="334" r:id="rId60"/>
    <p:sldId id="335" r:id="rId61"/>
    <p:sldId id="336" r:id="rId62"/>
    <p:sldId id="337" r:id="rId63"/>
    <p:sldId id="338" r:id="rId64"/>
    <p:sldId id="339" r:id="rId65"/>
    <p:sldId id="340" r:id="rId66"/>
    <p:sldId id="372" r:id="rId67"/>
    <p:sldId id="373" r:id="rId68"/>
    <p:sldId id="280"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D19"/>
    <a:srgbClr val="E3AA3B"/>
    <a:srgbClr val="AE9F66"/>
    <a:srgbClr val="8F6615"/>
    <a:srgbClr val="C1B589"/>
    <a:srgbClr val="D1C8A7"/>
    <a:srgbClr val="697965"/>
    <a:srgbClr val="A0AD9D"/>
    <a:srgbClr val="655B35"/>
    <a:srgbClr val="AD9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128" autoAdjust="0"/>
  </p:normalViewPr>
  <p:slideViewPr>
    <p:cSldViewPr>
      <p:cViewPr varScale="1">
        <p:scale>
          <a:sx n="75" d="100"/>
          <a:sy n="75" d="100"/>
        </p:scale>
        <p:origin x="12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8B2AC-8C41-470B-A67B-5A1B961E8AF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9B1AD566-C062-49DA-9760-6CAFEE716FDC}">
      <dgm:prSet phldrT="[Texto]" custT="1"/>
      <dgm:spPr/>
      <dgm:t>
        <a:bodyPr/>
        <a:lstStyle/>
        <a:p>
          <a:r>
            <a:rPr lang="es-MX" sz="3200" dirty="0" smtClean="0">
              <a:solidFill>
                <a:schemeClr val="tx2">
                  <a:lumMod val="90000"/>
                  <a:lumOff val="10000"/>
                </a:schemeClr>
              </a:solidFill>
              <a:latin typeface="Arial Narrow" panose="020B0606020202030204" pitchFamily="34" charset="0"/>
            </a:rPr>
            <a:t>Sujetos Obligados</a:t>
          </a:r>
          <a:endParaRPr lang="es-MX" sz="3200" dirty="0">
            <a:solidFill>
              <a:schemeClr val="tx2">
                <a:lumMod val="90000"/>
                <a:lumOff val="10000"/>
              </a:schemeClr>
            </a:solidFill>
            <a:latin typeface="Arial Narrow" panose="020B0606020202030204" pitchFamily="34" charset="0"/>
          </a:endParaRPr>
        </a:p>
      </dgm:t>
    </dgm:pt>
    <dgm:pt modelId="{A7552FA6-F219-49FF-9217-72112A47D0E8}" type="parTrans" cxnId="{09B8252E-56AA-4B55-B02A-FA282B2E8E28}">
      <dgm:prSet/>
      <dgm:spPr/>
      <dgm:t>
        <a:bodyPr/>
        <a:lstStyle/>
        <a:p>
          <a:endParaRPr lang="es-MX"/>
        </a:p>
      </dgm:t>
    </dgm:pt>
    <dgm:pt modelId="{F0F8FE18-899F-4BEC-A6A1-D75912C7DCEE}" type="sibTrans" cxnId="{09B8252E-56AA-4B55-B02A-FA282B2E8E28}">
      <dgm:prSet/>
      <dgm:spPr/>
      <dgm:t>
        <a:bodyPr/>
        <a:lstStyle/>
        <a:p>
          <a:endParaRPr lang="es-MX"/>
        </a:p>
      </dgm:t>
    </dgm:pt>
    <dgm:pt modelId="{BD1E562D-6BCB-460B-A3BE-023D801A7E46}">
      <dgm:prSet phldrT="[Texto]" custT="1"/>
      <dgm:spPr/>
      <dgm:t>
        <a:bodyPr/>
        <a:lstStyle/>
        <a:p>
          <a:r>
            <a:rPr lang="es-MX" sz="2300" dirty="0" smtClean="0">
              <a:solidFill>
                <a:schemeClr val="tx2">
                  <a:lumMod val="90000"/>
                  <a:lumOff val="10000"/>
                </a:schemeClr>
              </a:solidFill>
              <a:latin typeface="Arial Narrow" panose="020B0606020202030204" pitchFamily="34" charset="0"/>
            </a:rPr>
            <a:t>Unidad de Transparencia</a:t>
          </a:r>
          <a:endParaRPr lang="es-MX" sz="2300" dirty="0">
            <a:solidFill>
              <a:schemeClr val="tx2">
                <a:lumMod val="90000"/>
                <a:lumOff val="10000"/>
              </a:schemeClr>
            </a:solidFill>
            <a:latin typeface="Arial Narrow" panose="020B0606020202030204" pitchFamily="34" charset="0"/>
          </a:endParaRPr>
        </a:p>
      </dgm:t>
    </dgm:pt>
    <dgm:pt modelId="{BA48B575-FC20-4944-B1AC-BD2CDBE7948E}" type="parTrans" cxnId="{2A1AD196-E2A8-4B12-8FA9-FE38001AFCCD}">
      <dgm:prSet/>
      <dgm:spPr>
        <a:solidFill>
          <a:schemeClr val="tx2">
            <a:lumMod val="50000"/>
            <a:lumOff val="50000"/>
          </a:schemeClr>
        </a:solidFill>
      </dgm:spPr>
      <dgm:t>
        <a:bodyPr/>
        <a:lstStyle/>
        <a:p>
          <a:endParaRPr lang="es-MX"/>
        </a:p>
      </dgm:t>
    </dgm:pt>
    <dgm:pt modelId="{40797DD8-5645-4850-AC13-E7E5934986AD}" type="sibTrans" cxnId="{2A1AD196-E2A8-4B12-8FA9-FE38001AFCCD}">
      <dgm:prSet/>
      <dgm:spPr>
        <a:solidFill>
          <a:schemeClr val="bg1"/>
        </a:solidFill>
      </dgm:spPr>
      <dgm:t>
        <a:bodyPr/>
        <a:lstStyle/>
        <a:p>
          <a:endParaRPr lang="es-MX"/>
        </a:p>
      </dgm:t>
    </dgm:pt>
    <dgm:pt modelId="{066157D3-3C1A-466C-B6CF-67038698A4D7}">
      <dgm:prSet phldrT="[Texto]"/>
      <dgm:spPr/>
      <dgm:t>
        <a:bodyPr/>
        <a:lstStyle/>
        <a:p>
          <a:r>
            <a:rPr lang="es-MX" dirty="0" smtClean="0">
              <a:solidFill>
                <a:schemeClr val="tx2">
                  <a:lumMod val="90000"/>
                  <a:lumOff val="10000"/>
                </a:schemeClr>
              </a:solidFill>
              <a:latin typeface="Arial Narrow" panose="020B0606020202030204" pitchFamily="34" charset="0"/>
            </a:rPr>
            <a:t>Comité de Transparencia</a:t>
          </a:r>
          <a:endParaRPr lang="es-MX" dirty="0">
            <a:solidFill>
              <a:schemeClr val="tx2">
                <a:lumMod val="90000"/>
                <a:lumOff val="10000"/>
              </a:schemeClr>
            </a:solidFill>
            <a:latin typeface="Arial Narrow" panose="020B0606020202030204" pitchFamily="34" charset="0"/>
          </a:endParaRPr>
        </a:p>
      </dgm:t>
    </dgm:pt>
    <dgm:pt modelId="{9BE9F1A2-93C0-4B32-85D9-E1AD4A50BCDA}" type="parTrans" cxnId="{593547F4-6682-4E67-B349-8D0495FF014A}">
      <dgm:prSet/>
      <dgm:spPr>
        <a:solidFill>
          <a:schemeClr val="tx2">
            <a:lumMod val="50000"/>
            <a:lumOff val="50000"/>
          </a:schemeClr>
        </a:solidFill>
      </dgm:spPr>
      <dgm:t>
        <a:bodyPr/>
        <a:lstStyle/>
        <a:p>
          <a:endParaRPr lang="es-MX"/>
        </a:p>
      </dgm:t>
    </dgm:pt>
    <dgm:pt modelId="{AD05BF85-53D8-40A2-9190-B38BA1E0480A}" type="sibTrans" cxnId="{593547F4-6682-4E67-B349-8D0495FF014A}">
      <dgm:prSet/>
      <dgm:spPr>
        <a:solidFill>
          <a:schemeClr val="bg1"/>
        </a:solidFill>
      </dgm:spPr>
      <dgm:t>
        <a:bodyPr/>
        <a:lstStyle/>
        <a:p>
          <a:endParaRPr lang="es-MX"/>
        </a:p>
      </dgm:t>
    </dgm:pt>
    <dgm:pt modelId="{21E106AF-9F54-4CB6-B8D2-52D5392B7480}">
      <dgm:prSet phldrT="[Texto]"/>
      <dgm:spPr/>
      <dgm:t>
        <a:bodyPr/>
        <a:lstStyle/>
        <a:p>
          <a:r>
            <a:rPr lang="es-MX" dirty="0" smtClean="0">
              <a:solidFill>
                <a:schemeClr val="tx2">
                  <a:lumMod val="90000"/>
                  <a:lumOff val="10000"/>
                </a:schemeClr>
              </a:solidFill>
              <a:latin typeface="Arial Narrow" panose="020B0606020202030204" pitchFamily="34" charset="0"/>
            </a:rPr>
            <a:t>Consejo Consultivo</a:t>
          </a:r>
          <a:endParaRPr lang="es-MX" dirty="0">
            <a:solidFill>
              <a:schemeClr val="tx2">
                <a:lumMod val="90000"/>
                <a:lumOff val="10000"/>
              </a:schemeClr>
            </a:solidFill>
            <a:latin typeface="Arial Narrow" panose="020B0606020202030204" pitchFamily="34" charset="0"/>
          </a:endParaRPr>
        </a:p>
      </dgm:t>
    </dgm:pt>
    <dgm:pt modelId="{C1CFCDD6-D4D3-43D0-8348-A1FAB51176AA}" type="parTrans" cxnId="{3E8B82A8-2448-4A7C-9960-44C393FE0EC3}">
      <dgm:prSet/>
      <dgm:spPr>
        <a:solidFill>
          <a:schemeClr val="tx2">
            <a:lumMod val="50000"/>
            <a:lumOff val="50000"/>
          </a:schemeClr>
        </a:solidFill>
      </dgm:spPr>
      <dgm:t>
        <a:bodyPr/>
        <a:lstStyle/>
        <a:p>
          <a:endParaRPr lang="es-MX"/>
        </a:p>
      </dgm:t>
    </dgm:pt>
    <dgm:pt modelId="{A05BCF97-E9CA-4A1E-8502-9A73B4423976}" type="sibTrans" cxnId="{3E8B82A8-2448-4A7C-9960-44C393FE0EC3}">
      <dgm:prSet/>
      <dgm:spPr>
        <a:solidFill>
          <a:schemeClr val="bg1"/>
        </a:solidFill>
      </dgm:spPr>
      <dgm:t>
        <a:bodyPr/>
        <a:lstStyle/>
        <a:p>
          <a:endParaRPr lang="es-MX"/>
        </a:p>
      </dgm:t>
    </dgm:pt>
    <dgm:pt modelId="{DA6CF35D-8E87-41A5-8E8E-02A91E1483DD}" type="pres">
      <dgm:prSet presAssocID="{87C8B2AC-8C41-470B-A67B-5A1B961E8AFD}" presName="Name0" presStyleCnt="0">
        <dgm:presLayoutVars>
          <dgm:chMax val="1"/>
          <dgm:dir/>
          <dgm:animLvl val="ctr"/>
          <dgm:resizeHandles val="exact"/>
        </dgm:presLayoutVars>
      </dgm:prSet>
      <dgm:spPr/>
      <dgm:t>
        <a:bodyPr/>
        <a:lstStyle/>
        <a:p>
          <a:endParaRPr lang="es-MX"/>
        </a:p>
      </dgm:t>
    </dgm:pt>
    <dgm:pt modelId="{A02FA48F-713C-4AA8-867C-6FBADDD8025C}" type="pres">
      <dgm:prSet presAssocID="{9B1AD566-C062-49DA-9760-6CAFEE716FDC}" presName="centerShape" presStyleLbl="node0" presStyleIdx="0" presStyleCnt="1" custScaleX="141695" custScaleY="115889" custLinFactNeighborX="181" custLinFactNeighborY="-1686"/>
      <dgm:spPr/>
      <dgm:t>
        <a:bodyPr/>
        <a:lstStyle/>
        <a:p>
          <a:endParaRPr lang="es-MX"/>
        </a:p>
      </dgm:t>
    </dgm:pt>
    <dgm:pt modelId="{CB0CDC5B-1FA8-4D9F-906F-0A4BAEEEF676}" type="pres">
      <dgm:prSet presAssocID="{BA48B575-FC20-4944-B1AC-BD2CDBE7948E}" presName="parTrans" presStyleLbl="sibTrans2D1" presStyleIdx="0" presStyleCnt="3"/>
      <dgm:spPr/>
      <dgm:t>
        <a:bodyPr/>
        <a:lstStyle/>
        <a:p>
          <a:endParaRPr lang="es-MX"/>
        </a:p>
      </dgm:t>
    </dgm:pt>
    <dgm:pt modelId="{AC9451C6-2F9D-4635-8D6A-C352681A478F}" type="pres">
      <dgm:prSet presAssocID="{BA48B575-FC20-4944-B1AC-BD2CDBE7948E}" presName="connectorText" presStyleLbl="sibTrans2D1" presStyleIdx="0" presStyleCnt="3"/>
      <dgm:spPr/>
      <dgm:t>
        <a:bodyPr/>
        <a:lstStyle/>
        <a:p>
          <a:endParaRPr lang="es-MX"/>
        </a:p>
      </dgm:t>
    </dgm:pt>
    <dgm:pt modelId="{E44A7F85-EA7E-441A-8269-DB4855E61E1D}" type="pres">
      <dgm:prSet presAssocID="{BD1E562D-6BCB-460B-A3BE-023D801A7E46}" presName="node" presStyleLbl="node1" presStyleIdx="0" presStyleCnt="3" custScaleX="121455">
        <dgm:presLayoutVars>
          <dgm:bulletEnabled val="1"/>
        </dgm:presLayoutVars>
      </dgm:prSet>
      <dgm:spPr/>
      <dgm:t>
        <a:bodyPr/>
        <a:lstStyle/>
        <a:p>
          <a:endParaRPr lang="es-MX"/>
        </a:p>
      </dgm:t>
    </dgm:pt>
    <dgm:pt modelId="{C75F8906-1519-40AD-957A-9002D12EAD4A}" type="pres">
      <dgm:prSet presAssocID="{C1CFCDD6-D4D3-43D0-8348-A1FAB51176AA}" presName="parTrans" presStyleLbl="sibTrans2D1" presStyleIdx="1" presStyleCnt="3" custScaleX="111504"/>
      <dgm:spPr/>
      <dgm:t>
        <a:bodyPr/>
        <a:lstStyle/>
        <a:p>
          <a:endParaRPr lang="es-MX"/>
        </a:p>
      </dgm:t>
    </dgm:pt>
    <dgm:pt modelId="{F12EFC97-5BDE-4599-8CAF-CF8B257144DC}" type="pres">
      <dgm:prSet presAssocID="{C1CFCDD6-D4D3-43D0-8348-A1FAB51176AA}" presName="connectorText" presStyleLbl="sibTrans2D1" presStyleIdx="1" presStyleCnt="3"/>
      <dgm:spPr/>
      <dgm:t>
        <a:bodyPr/>
        <a:lstStyle/>
        <a:p>
          <a:endParaRPr lang="es-MX"/>
        </a:p>
      </dgm:t>
    </dgm:pt>
    <dgm:pt modelId="{9448F0EE-7A48-4CF5-B4B3-D8CC01108FAA}" type="pres">
      <dgm:prSet presAssocID="{21E106AF-9F54-4CB6-B8D2-52D5392B7480}" presName="node" presStyleLbl="node1" presStyleIdx="1" presStyleCnt="3">
        <dgm:presLayoutVars>
          <dgm:bulletEnabled val="1"/>
        </dgm:presLayoutVars>
      </dgm:prSet>
      <dgm:spPr/>
      <dgm:t>
        <a:bodyPr/>
        <a:lstStyle/>
        <a:p>
          <a:endParaRPr lang="es-MX"/>
        </a:p>
      </dgm:t>
    </dgm:pt>
    <dgm:pt modelId="{3E0CD010-D9A0-4907-97D8-BB91BEF4E91D}" type="pres">
      <dgm:prSet presAssocID="{9BE9F1A2-93C0-4B32-85D9-E1AD4A50BCDA}" presName="parTrans" presStyleLbl="sibTrans2D1" presStyleIdx="2" presStyleCnt="3"/>
      <dgm:spPr/>
      <dgm:t>
        <a:bodyPr/>
        <a:lstStyle/>
        <a:p>
          <a:endParaRPr lang="es-MX"/>
        </a:p>
      </dgm:t>
    </dgm:pt>
    <dgm:pt modelId="{5B205D95-1CBB-4C07-ABC6-A12C4D0923E5}" type="pres">
      <dgm:prSet presAssocID="{9BE9F1A2-93C0-4B32-85D9-E1AD4A50BCDA}" presName="connectorText" presStyleLbl="sibTrans2D1" presStyleIdx="2" presStyleCnt="3"/>
      <dgm:spPr/>
      <dgm:t>
        <a:bodyPr/>
        <a:lstStyle/>
        <a:p>
          <a:endParaRPr lang="es-MX"/>
        </a:p>
      </dgm:t>
    </dgm:pt>
    <dgm:pt modelId="{CE5E57BC-77D9-4DC8-96A1-1D604897E4AF}" type="pres">
      <dgm:prSet presAssocID="{066157D3-3C1A-466C-B6CF-67038698A4D7}" presName="node" presStyleLbl="node1" presStyleIdx="2" presStyleCnt="3">
        <dgm:presLayoutVars>
          <dgm:bulletEnabled val="1"/>
        </dgm:presLayoutVars>
      </dgm:prSet>
      <dgm:spPr/>
      <dgm:t>
        <a:bodyPr/>
        <a:lstStyle/>
        <a:p>
          <a:endParaRPr lang="es-MX"/>
        </a:p>
      </dgm:t>
    </dgm:pt>
  </dgm:ptLst>
  <dgm:cxnLst>
    <dgm:cxn modelId="{09B8252E-56AA-4B55-B02A-FA282B2E8E28}" srcId="{87C8B2AC-8C41-470B-A67B-5A1B961E8AFD}" destId="{9B1AD566-C062-49DA-9760-6CAFEE716FDC}" srcOrd="0" destOrd="0" parTransId="{A7552FA6-F219-49FF-9217-72112A47D0E8}" sibTransId="{F0F8FE18-899F-4BEC-A6A1-D75912C7DCEE}"/>
    <dgm:cxn modelId="{1F00D3E2-DFC8-4837-987E-E028514E156E}" type="presOf" srcId="{BA48B575-FC20-4944-B1AC-BD2CDBE7948E}" destId="{CB0CDC5B-1FA8-4D9F-906F-0A4BAEEEF676}" srcOrd="0" destOrd="0" presId="urn:microsoft.com/office/officeart/2005/8/layout/radial5"/>
    <dgm:cxn modelId="{C7FC26BE-744C-4462-896E-36D27D99D8B9}" type="presOf" srcId="{066157D3-3C1A-466C-B6CF-67038698A4D7}" destId="{CE5E57BC-77D9-4DC8-96A1-1D604897E4AF}" srcOrd="0" destOrd="0" presId="urn:microsoft.com/office/officeart/2005/8/layout/radial5"/>
    <dgm:cxn modelId="{4740BEA6-04A9-40A2-970F-EF33FBE34910}" type="presOf" srcId="{9BE9F1A2-93C0-4B32-85D9-E1AD4A50BCDA}" destId="{5B205D95-1CBB-4C07-ABC6-A12C4D0923E5}" srcOrd="1" destOrd="0" presId="urn:microsoft.com/office/officeart/2005/8/layout/radial5"/>
    <dgm:cxn modelId="{BEEC0709-4416-4E29-BDB8-608D1904FDA7}" type="presOf" srcId="{9B1AD566-C062-49DA-9760-6CAFEE716FDC}" destId="{A02FA48F-713C-4AA8-867C-6FBADDD8025C}" srcOrd="0" destOrd="0" presId="urn:microsoft.com/office/officeart/2005/8/layout/radial5"/>
    <dgm:cxn modelId="{593547F4-6682-4E67-B349-8D0495FF014A}" srcId="{9B1AD566-C062-49DA-9760-6CAFEE716FDC}" destId="{066157D3-3C1A-466C-B6CF-67038698A4D7}" srcOrd="2" destOrd="0" parTransId="{9BE9F1A2-93C0-4B32-85D9-E1AD4A50BCDA}" sibTransId="{AD05BF85-53D8-40A2-9190-B38BA1E0480A}"/>
    <dgm:cxn modelId="{2A1AD196-E2A8-4B12-8FA9-FE38001AFCCD}" srcId="{9B1AD566-C062-49DA-9760-6CAFEE716FDC}" destId="{BD1E562D-6BCB-460B-A3BE-023D801A7E46}" srcOrd="0" destOrd="0" parTransId="{BA48B575-FC20-4944-B1AC-BD2CDBE7948E}" sibTransId="{40797DD8-5645-4850-AC13-E7E5934986AD}"/>
    <dgm:cxn modelId="{D51CFC0A-94A2-42DB-A064-DDCB44AE778B}" type="presOf" srcId="{C1CFCDD6-D4D3-43D0-8348-A1FAB51176AA}" destId="{C75F8906-1519-40AD-957A-9002D12EAD4A}" srcOrd="0" destOrd="0" presId="urn:microsoft.com/office/officeart/2005/8/layout/radial5"/>
    <dgm:cxn modelId="{283216DD-9B14-4EDD-9E62-959B1FA2E5AD}" type="presOf" srcId="{9BE9F1A2-93C0-4B32-85D9-E1AD4A50BCDA}" destId="{3E0CD010-D9A0-4907-97D8-BB91BEF4E91D}" srcOrd="0" destOrd="0" presId="urn:microsoft.com/office/officeart/2005/8/layout/radial5"/>
    <dgm:cxn modelId="{D11A5506-2A8F-4B59-9F03-17952F95481F}" type="presOf" srcId="{C1CFCDD6-D4D3-43D0-8348-A1FAB51176AA}" destId="{F12EFC97-5BDE-4599-8CAF-CF8B257144DC}" srcOrd="1" destOrd="0" presId="urn:microsoft.com/office/officeart/2005/8/layout/radial5"/>
    <dgm:cxn modelId="{CC1ECBAD-CBC5-4F65-B0CB-3C0DAC51D34F}" type="presOf" srcId="{87C8B2AC-8C41-470B-A67B-5A1B961E8AFD}" destId="{DA6CF35D-8E87-41A5-8E8E-02A91E1483DD}" srcOrd="0" destOrd="0" presId="urn:microsoft.com/office/officeart/2005/8/layout/radial5"/>
    <dgm:cxn modelId="{4BB526A7-349B-4FB5-AB85-818F9A3CA6F9}" type="presOf" srcId="{BA48B575-FC20-4944-B1AC-BD2CDBE7948E}" destId="{AC9451C6-2F9D-4635-8D6A-C352681A478F}" srcOrd="1" destOrd="0" presId="urn:microsoft.com/office/officeart/2005/8/layout/radial5"/>
    <dgm:cxn modelId="{3E8B82A8-2448-4A7C-9960-44C393FE0EC3}" srcId="{9B1AD566-C062-49DA-9760-6CAFEE716FDC}" destId="{21E106AF-9F54-4CB6-B8D2-52D5392B7480}" srcOrd="1" destOrd="0" parTransId="{C1CFCDD6-D4D3-43D0-8348-A1FAB51176AA}" sibTransId="{A05BCF97-E9CA-4A1E-8502-9A73B4423976}"/>
    <dgm:cxn modelId="{204A8307-B331-4251-91AF-79E7F18CF4A5}" type="presOf" srcId="{21E106AF-9F54-4CB6-B8D2-52D5392B7480}" destId="{9448F0EE-7A48-4CF5-B4B3-D8CC01108FAA}" srcOrd="0" destOrd="0" presId="urn:microsoft.com/office/officeart/2005/8/layout/radial5"/>
    <dgm:cxn modelId="{D61D2830-66AA-44B2-83FD-2DC12A9A28D8}" type="presOf" srcId="{BD1E562D-6BCB-460B-A3BE-023D801A7E46}" destId="{E44A7F85-EA7E-441A-8269-DB4855E61E1D}" srcOrd="0" destOrd="0" presId="urn:microsoft.com/office/officeart/2005/8/layout/radial5"/>
    <dgm:cxn modelId="{4B4A7469-3ADA-42E8-B93B-43D473123C2B}" type="presParOf" srcId="{DA6CF35D-8E87-41A5-8E8E-02A91E1483DD}" destId="{A02FA48F-713C-4AA8-867C-6FBADDD8025C}" srcOrd="0" destOrd="0" presId="urn:microsoft.com/office/officeart/2005/8/layout/radial5"/>
    <dgm:cxn modelId="{599F4B2A-71CB-4558-949D-5D612D095E62}" type="presParOf" srcId="{DA6CF35D-8E87-41A5-8E8E-02A91E1483DD}" destId="{CB0CDC5B-1FA8-4D9F-906F-0A4BAEEEF676}" srcOrd="1" destOrd="0" presId="urn:microsoft.com/office/officeart/2005/8/layout/radial5"/>
    <dgm:cxn modelId="{A971D22C-D0AF-481B-AAD2-05473B132307}" type="presParOf" srcId="{CB0CDC5B-1FA8-4D9F-906F-0A4BAEEEF676}" destId="{AC9451C6-2F9D-4635-8D6A-C352681A478F}" srcOrd="0" destOrd="0" presId="urn:microsoft.com/office/officeart/2005/8/layout/radial5"/>
    <dgm:cxn modelId="{F301B48B-7C3D-4FDC-B3DE-429EAB8FCEB1}" type="presParOf" srcId="{DA6CF35D-8E87-41A5-8E8E-02A91E1483DD}" destId="{E44A7F85-EA7E-441A-8269-DB4855E61E1D}" srcOrd="2" destOrd="0" presId="urn:microsoft.com/office/officeart/2005/8/layout/radial5"/>
    <dgm:cxn modelId="{7B500523-AD54-4257-A7A8-FF7CAE5A2267}" type="presParOf" srcId="{DA6CF35D-8E87-41A5-8E8E-02A91E1483DD}" destId="{C75F8906-1519-40AD-957A-9002D12EAD4A}" srcOrd="3" destOrd="0" presId="urn:microsoft.com/office/officeart/2005/8/layout/radial5"/>
    <dgm:cxn modelId="{1720B87B-4FDD-4F20-BFCD-6C57D959177F}" type="presParOf" srcId="{C75F8906-1519-40AD-957A-9002D12EAD4A}" destId="{F12EFC97-5BDE-4599-8CAF-CF8B257144DC}" srcOrd="0" destOrd="0" presId="urn:microsoft.com/office/officeart/2005/8/layout/radial5"/>
    <dgm:cxn modelId="{171E5631-23B4-4D99-BC18-0478C66FF9D7}" type="presParOf" srcId="{DA6CF35D-8E87-41A5-8E8E-02A91E1483DD}" destId="{9448F0EE-7A48-4CF5-B4B3-D8CC01108FAA}" srcOrd="4" destOrd="0" presId="urn:microsoft.com/office/officeart/2005/8/layout/radial5"/>
    <dgm:cxn modelId="{DD6ECCED-DAB5-4AD7-A507-0BE782FDA654}" type="presParOf" srcId="{DA6CF35D-8E87-41A5-8E8E-02A91E1483DD}" destId="{3E0CD010-D9A0-4907-97D8-BB91BEF4E91D}" srcOrd="5" destOrd="0" presId="urn:microsoft.com/office/officeart/2005/8/layout/radial5"/>
    <dgm:cxn modelId="{40651C0E-9CF3-47C8-B2F2-09104621383F}" type="presParOf" srcId="{3E0CD010-D9A0-4907-97D8-BB91BEF4E91D}" destId="{5B205D95-1CBB-4C07-ABC6-A12C4D0923E5}" srcOrd="0" destOrd="0" presId="urn:microsoft.com/office/officeart/2005/8/layout/radial5"/>
    <dgm:cxn modelId="{A0EBF23B-3929-4280-9C0F-8F78E968B519}" type="presParOf" srcId="{DA6CF35D-8E87-41A5-8E8E-02A91E1483DD}" destId="{CE5E57BC-77D9-4DC8-96A1-1D604897E4A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3B9C6-5D1B-4A2A-9F3E-3E052CF491BF}" type="doc">
      <dgm:prSet loTypeId="urn:microsoft.com/office/officeart/2005/8/layout/target3" loCatId="list" qsTypeId="urn:microsoft.com/office/officeart/2005/8/quickstyle/3d1" qsCatId="3D" csTypeId="urn:microsoft.com/office/officeart/2005/8/colors/accent1_2" csCatId="accent1" phldr="1"/>
      <dgm:spPr/>
      <dgm:t>
        <a:bodyPr/>
        <a:lstStyle/>
        <a:p>
          <a:endParaRPr lang="es-MX"/>
        </a:p>
      </dgm:t>
    </dgm:pt>
    <dgm:pt modelId="{0D854D57-509A-4B4A-A547-00EE92CB2AC4}">
      <dgm:prSet phldrT="[Texto]" custT="1"/>
      <dgm:spPr/>
      <dgm:t>
        <a:bodyPr/>
        <a:lstStyle/>
        <a:p>
          <a:r>
            <a:rPr lang="es-MX" sz="2400" dirty="0">
              <a:latin typeface="Arial Narrow" panose="020B0606020202030204" pitchFamily="34" charset="0"/>
              <a:cs typeface="Arial"/>
            </a:rPr>
            <a:t>Comunes</a:t>
          </a:r>
        </a:p>
      </dgm:t>
    </dgm:pt>
    <dgm:pt modelId="{F8EBF29B-0368-4D35-BB31-7EB510438E89}" type="parTrans" cxnId="{D9FA6891-DDAF-4E9A-AED8-6EDB4EDD202B}">
      <dgm:prSet/>
      <dgm:spPr/>
      <dgm:t>
        <a:bodyPr/>
        <a:lstStyle/>
        <a:p>
          <a:endParaRPr lang="es-MX" sz="2400">
            <a:latin typeface="Arial"/>
            <a:cs typeface="Arial"/>
          </a:endParaRPr>
        </a:p>
      </dgm:t>
    </dgm:pt>
    <dgm:pt modelId="{9D7D920D-74B5-45A5-8662-454CC7062508}" type="sibTrans" cxnId="{D9FA6891-DDAF-4E9A-AED8-6EDB4EDD202B}">
      <dgm:prSet/>
      <dgm:spPr/>
      <dgm:t>
        <a:bodyPr/>
        <a:lstStyle/>
        <a:p>
          <a:endParaRPr lang="es-MX" sz="2400">
            <a:latin typeface="Arial"/>
            <a:cs typeface="Arial"/>
          </a:endParaRPr>
        </a:p>
      </dgm:t>
    </dgm:pt>
    <dgm:pt modelId="{2BDC8A1E-513A-4E19-9F87-4295CCCAD99C}">
      <dgm:prSet phldrT="[Texto]" custT="1"/>
      <dgm:spPr/>
      <dgm:t>
        <a:bodyPr/>
        <a:lstStyle/>
        <a:p>
          <a:r>
            <a:rPr lang="es-MX" sz="2400" dirty="0">
              <a:latin typeface="Arial Narrow" panose="020B0606020202030204" pitchFamily="34" charset="0"/>
              <a:cs typeface="Arial"/>
            </a:rPr>
            <a:t>Artículo 70 </a:t>
          </a:r>
          <a:r>
            <a:rPr lang="es-MX" sz="2400" dirty="0" smtClean="0">
              <a:latin typeface="Arial Narrow" panose="020B0606020202030204" pitchFamily="34" charset="0"/>
              <a:cs typeface="Arial"/>
            </a:rPr>
            <a:t>LGTAIP (48 fracciones)</a:t>
          </a:r>
          <a:endParaRPr lang="es-MX" sz="2400" dirty="0">
            <a:latin typeface="Arial Narrow" panose="020B0606020202030204" pitchFamily="34" charset="0"/>
            <a:cs typeface="Arial"/>
          </a:endParaRPr>
        </a:p>
      </dgm:t>
    </dgm:pt>
    <dgm:pt modelId="{FCFAE3A0-D788-454B-AA3C-B16A5DF20A5A}" type="parTrans" cxnId="{DE1B49B2-0566-4F98-ABB9-5A6F55821DF1}">
      <dgm:prSet/>
      <dgm:spPr/>
      <dgm:t>
        <a:bodyPr/>
        <a:lstStyle/>
        <a:p>
          <a:endParaRPr lang="es-MX" sz="2400">
            <a:latin typeface="Arial"/>
            <a:cs typeface="Arial"/>
          </a:endParaRPr>
        </a:p>
      </dgm:t>
    </dgm:pt>
    <dgm:pt modelId="{D2AF36AE-702C-4D3F-A75B-6D1E2D6462F4}" type="sibTrans" cxnId="{DE1B49B2-0566-4F98-ABB9-5A6F55821DF1}">
      <dgm:prSet/>
      <dgm:spPr/>
      <dgm:t>
        <a:bodyPr/>
        <a:lstStyle/>
        <a:p>
          <a:endParaRPr lang="es-MX" sz="2400">
            <a:latin typeface="Arial"/>
            <a:cs typeface="Arial"/>
          </a:endParaRPr>
        </a:p>
      </dgm:t>
    </dgm:pt>
    <dgm:pt modelId="{54BC9088-636C-4842-A66E-4B8BDA2F6168}">
      <dgm:prSet phldrT="[Texto]" custT="1"/>
      <dgm:spPr/>
      <dgm:t>
        <a:bodyPr/>
        <a:lstStyle/>
        <a:p>
          <a:r>
            <a:rPr lang="es-MX" sz="2400" dirty="0">
              <a:latin typeface="Arial Narrow" panose="020B0606020202030204" pitchFamily="34" charset="0"/>
              <a:cs typeface="Arial"/>
            </a:rPr>
            <a:t>Artículo 15 </a:t>
          </a:r>
          <a:r>
            <a:rPr lang="es-MX" sz="2400" dirty="0" smtClean="0">
              <a:latin typeface="Arial Narrow" panose="020B0606020202030204" pitchFamily="34" charset="0"/>
              <a:cs typeface="Arial"/>
            </a:rPr>
            <a:t>LTAIP (54 fracciones)</a:t>
          </a:r>
          <a:endParaRPr lang="es-MX" sz="2400" dirty="0">
            <a:latin typeface="Arial Narrow" panose="020B0606020202030204" pitchFamily="34" charset="0"/>
            <a:cs typeface="Arial"/>
          </a:endParaRPr>
        </a:p>
      </dgm:t>
    </dgm:pt>
    <dgm:pt modelId="{AF553318-0DAC-4E4D-805E-2F32566ED344}" type="parTrans" cxnId="{B6589378-589E-4704-8C27-2ABD0F848C9A}">
      <dgm:prSet/>
      <dgm:spPr/>
      <dgm:t>
        <a:bodyPr/>
        <a:lstStyle/>
        <a:p>
          <a:endParaRPr lang="es-MX" sz="2400">
            <a:latin typeface="Arial"/>
            <a:cs typeface="Arial"/>
          </a:endParaRPr>
        </a:p>
      </dgm:t>
    </dgm:pt>
    <dgm:pt modelId="{1229AF6C-2DDB-4A94-95CB-25A230AAE946}" type="sibTrans" cxnId="{B6589378-589E-4704-8C27-2ABD0F848C9A}">
      <dgm:prSet/>
      <dgm:spPr/>
      <dgm:t>
        <a:bodyPr/>
        <a:lstStyle/>
        <a:p>
          <a:endParaRPr lang="es-MX" sz="2400">
            <a:latin typeface="Arial"/>
            <a:cs typeface="Arial"/>
          </a:endParaRPr>
        </a:p>
      </dgm:t>
    </dgm:pt>
    <dgm:pt modelId="{9C82898D-7465-4CAB-A5C4-3DFB60A0C80B}">
      <dgm:prSet phldrT="[Texto]" custT="1"/>
      <dgm:spPr/>
      <dgm:t>
        <a:bodyPr/>
        <a:lstStyle/>
        <a:p>
          <a:r>
            <a:rPr lang="es-MX" sz="2400" dirty="0">
              <a:latin typeface="Arial Narrow" panose="020B0606020202030204" pitchFamily="34" charset="0"/>
              <a:cs typeface="Arial"/>
            </a:rPr>
            <a:t>Específicas</a:t>
          </a:r>
        </a:p>
      </dgm:t>
    </dgm:pt>
    <dgm:pt modelId="{09499CA8-7428-4907-8DDF-399D420ECC11}" type="parTrans" cxnId="{62CAE0E4-ABD0-4E7C-93E8-6C05D0166681}">
      <dgm:prSet/>
      <dgm:spPr/>
      <dgm:t>
        <a:bodyPr/>
        <a:lstStyle/>
        <a:p>
          <a:endParaRPr lang="es-MX" sz="2400">
            <a:latin typeface="Arial"/>
            <a:cs typeface="Arial"/>
          </a:endParaRPr>
        </a:p>
      </dgm:t>
    </dgm:pt>
    <dgm:pt modelId="{84E5415A-C937-492C-B0C0-C76712F142C1}" type="sibTrans" cxnId="{62CAE0E4-ABD0-4E7C-93E8-6C05D0166681}">
      <dgm:prSet/>
      <dgm:spPr/>
      <dgm:t>
        <a:bodyPr/>
        <a:lstStyle/>
        <a:p>
          <a:endParaRPr lang="es-MX" sz="2400">
            <a:latin typeface="Arial"/>
            <a:cs typeface="Arial"/>
          </a:endParaRPr>
        </a:p>
      </dgm:t>
    </dgm:pt>
    <dgm:pt modelId="{44BA6891-ACC2-45F1-B027-15F8D7603184}">
      <dgm:prSet phldrT="[Texto]" custT="1"/>
      <dgm:spPr/>
      <dgm:t>
        <a:bodyPr/>
        <a:lstStyle/>
        <a:p>
          <a:r>
            <a:rPr lang="es-MX" sz="2400" dirty="0">
              <a:latin typeface="Arial Narrow" panose="020B0606020202030204" pitchFamily="34" charset="0"/>
              <a:cs typeface="Arial"/>
            </a:rPr>
            <a:t>Artículo </a:t>
          </a:r>
          <a:r>
            <a:rPr lang="es-MX" sz="2400" dirty="0" smtClean="0">
              <a:latin typeface="Arial Narrow" panose="020B0606020202030204" pitchFamily="34" charset="0"/>
              <a:cs typeface="Arial"/>
            </a:rPr>
            <a:t>71 al 82 LGTAIP </a:t>
          </a:r>
          <a:endParaRPr lang="es-MX" sz="2400" dirty="0">
            <a:latin typeface="Arial Narrow" panose="020B0606020202030204" pitchFamily="34" charset="0"/>
            <a:cs typeface="Arial"/>
          </a:endParaRPr>
        </a:p>
      </dgm:t>
    </dgm:pt>
    <dgm:pt modelId="{D7625A2D-4AB7-461B-8DB7-F2B2CBFA9772}" type="parTrans" cxnId="{7D4D0294-DA9D-4409-969D-089E361C592A}">
      <dgm:prSet/>
      <dgm:spPr/>
      <dgm:t>
        <a:bodyPr/>
        <a:lstStyle/>
        <a:p>
          <a:endParaRPr lang="es-MX" sz="2400">
            <a:latin typeface="Arial"/>
            <a:cs typeface="Arial"/>
          </a:endParaRPr>
        </a:p>
      </dgm:t>
    </dgm:pt>
    <dgm:pt modelId="{D02DD858-B5C3-4384-AF49-A6C8D13D4EAF}" type="sibTrans" cxnId="{7D4D0294-DA9D-4409-969D-089E361C592A}">
      <dgm:prSet/>
      <dgm:spPr/>
      <dgm:t>
        <a:bodyPr/>
        <a:lstStyle/>
        <a:p>
          <a:endParaRPr lang="es-MX" sz="2400">
            <a:latin typeface="Arial"/>
            <a:cs typeface="Arial"/>
          </a:endParaRPr>
        </a:p>
      </dgm:t>
    </dgm:pt>
    <dgm:pt modelId="{2125E065-D388-47B2-8EB7-9E0AE54946E8}">
      <dgm:prSet phldrT="[Texto]" custT="1"/>
      <dgm:spPr/>
      <dgm:t>
        <a:bodyPr/>
        <a:lstStyle/>
        <a:p>
          <a:r>
            <a:rPr lang="es-MX" sz="2400" dirty="0">
              <a:latin typeface="Arial Narrow" panose="020B0606020202030204" pitchFamily="34" charset="0"/>
              <a:cs typeface="Arial"/>
            </a:rPr>
            <a:t>Artículo </a:t>
          </a:r>
          <a:r>
            <a:rPr lang="es-MX" sz="2400" dirty="0" smtClean="0">
              <a:latin typeface="Arial Narrow" panose="020B0606020202030204" pitchFamily="34" charset="0"/>
              <a:cs typeface="Arial"/>
            </a:rPr>
            <a:t>16 al 28 LTAIP</a:t>
          </a:r>
          <a:endParaRPr lang="es-MX" sz="2400" dirty="0">
            <a:latin typeface="Arial Narrow" panose="020B0606020202030204" pitchFamily="34" charset="0"/>
            <a:cs typeface="Arial"/>
          </a:endParaRPr>
        </a:p>
      </dgm:t>
    </dgm:pt>
    <dgm:pt modelId="{31122975-EB46-448C-857B-A12A9B97ADCF}" type="parTrans" cxnId="{73EBAFFE-5FA5-465B-97D2-264150B1C770}">
      <dgm:prSet/>
      <dgm:spPr/>
      <dgm:t>
        <a:bodyPr/>
        <a:lstStyle/>
        <a:p>
          <a:endParaRPr lang="es-MX" sz="2400">
            <a:latin typeface="Arial"/>
            <a:cs typeface="Arial"/>
          </a:endParaRPr>
        </a:p>
      </dgm:t>
    </dgm:pt>
    <dgm:pt modelId="{2C2A60A7-297C-40DC-AB12-D5E75C51BFF1}" type="sibTrans" cxnId="{73EBAFFE-5FA5-465B-97D2-264150B1C770}">
      <dgm:prSet/>
      <dgm:spPr/>
      <dgm:t>
        <a:bodyPr/>
        <a:lstStyle/>
        <a:p>
          <a:endParaRPr lang="es-MX" sz="2400">
            <a:latin typeface="Arial"/>
            <a:cs typeface="Arial"/>
          </a:endParaRPr>
        </a:p>
      </dgm:t>
    </dgm:pt>
    <dgm:pt modelId="{22BFE604-FD6B-43AE-834E-A848F075CFD6}" type="pres">
      <dgm:prSet presAssocID="{30D3B9C6-5D1B-4A2A-9F3E-3E052CF491BF}" presName="Name0" presStyleCnt="0">
        <dgm:presLayoutVars>
          <dgm:chMax val="7"/>
          <dgm:dir/>
          <dgm:animLvl val="lvl"/>
          <dgm:resizeHandles val="exact"/>
        </dgm:presLayoutVars>
      </dgm:prSet>
      <dgm:spPr/>
      <dgm:t>
        <a:bodyPr/>
        <a:lstStyle/>
        <a:p>
          <a:endParaRPr lang="es-MX"/>
        </a:p>
      </dgm:t>
    </dgm:pt>
    <dgm:pt modelId="{D0D704ED-10F1-4D9D-8E2F-FF271D954AA0}" type="pres">
      <dgm:prSet presAssocID="{0D854D57-509A-4B4A-A547-00EE92CB2AC4}" presName="circle1" presStyleLbl="node1" presStyleIdx="0" presStyleCnt="2"/>
      <dgm:spPr>
        <a:solidFill>
          <a:schemeClr val="tx2">
            <a:lumMod val="75000"/>
            <a:lumOff val="25000"/>
          </a:schemeClr>
        </a:solidFill>
      </dgm:spPr>
      <dgm:t>
        <a:bodyPr/>
        <a:lstStyle/>
        <a:p>
          <a:endParaRPr lang="es-MX"/>
        </a:p>
      </dgm:t>
    </dgm:pt>
    <dgm:pt modelId="{A63D43B7-2E4F-4BA3-A249-62BF6A7792AD}" type="pres">
      <dgm:prSet presAssocID="{0D854D57-509A-4B4A-A547-00EE92CB2AC4}" presName="space" presStyleCnt="0"/>
      <dgm:spPr/>
      <dgm:t>
        <a:bodyPr/>
        <a:lstStyle/>
        <a:p>
          <a:endParaRPr lang="es-MX"/>
        </a:p>
      </dgm:t>
    </dgm:pt>
    <dgm:pt modelId="{ED87D51A-655C-41A7-99B9-ECF4DF7063CC}" type="pres">
      <dgm:prSet presAssocID="{0D854D57-509A-4B4A-A547-00EE92CB2AC4}" presName="rect1" presStyleLbl="alignAcc1" presStyleIdx="0" presStyleCnt="2"/>
      <dgm:spPr/>
      <dgm:t>
        <a:bodyPr/>
        <a:lstStyle/>
        <a:p>
          <a:endParaRPr lang="es-MX"/>
        </a:p>
      </dgm:t>
    </dgm:pt>
    <dgm:pt modelId="{003C149A-5A93-4B9B-AA07-5CEB0A237306}" type="pres">
      <dgm:prSet presAssocID="{9C82898D-7465-4CAB-A5C4-3DFB60A0C80B}" presName="vertSpace2" presStyleLbl="node1" presStyleIdx="0" presStyleCnt="2"/>
      <dgm:spPr/>
      <dgm:t>
        <a:bodyPr/>
        <a:lstStyle/>
        <a:p>
          <a:endParaRPr lang="es-MX"/>
        </a:p>
      </dgm:t>
    </dgm:pt>
    <dgm:pt modelId="{6CF88160-C6BC-4E40-B4BB-BA18F79C5295}" type="pres">
      <dgm:prSet presAssocID="{9C82898D-7465-4CAB-A5C4-3DFB60A0C80B}" presName="circle2" presStyleLbl="node1" presStyleIdx="1" presStyleCnt="2"/>
      <dgm:spPr>
        <a:solidFill>
          <a:srgbClr val="FF9900"/>
        </a:solidFill>
      </dgm:spPr>
      <dgm:t>
        <a:bodyPr/>
        <a:lstStyle/>
        <a:p>
          <a:endParaRPr lang="es-MX"/>
        </a:p>
      </dgm:t>
    </dgm:pt>
    <dgm:pt modelId="{EAD37344-CCDF-475A-8788-C26B95D1895B}" type="pres">
      <dgm:prSet presAssocID="{9C82898D-7465-4CAB-A5C4-3DFB60A0C80B}" presName="rect2" presStyleLbl="alignAcc1" presStyleIdx="1" presStyleCnt="2"/>
      <dgm:spPr/>
      <dgm:t>
        <a:bodyPr/>
        <a:lstStyle/>
        <a:p>
          <a:endParaRPr lang="es-MX"/>
        </a:p>
      </dgm:t>
    </dgm:pt>
    <dgm:pt modelId="{2C9100F4-F07E-449D-8C45-EDC0D9A87932}" type="pres">
      <dgm:prSet presAssocID="{0D854D57-509A-4B4A-A547-00EE92CB2AC4}" presName="rect1ParTx" presStyleLbl="alignAcc1" presStyleIdx="1" presStyleCnt="2">
        <dgm:presLayoutVars>
          <dgm:chMax val="1"/>
          <dgm:bulletEnabled val="1"/>
        </dgm:presLayoutVars>
      </dgm:prSet>
      <dgm:spPr/>
      <dgm:t>
        <a:bodyPr/>
        <a:lstStyle/>
        <a:p>
          <a:endParaRPr lang="es-MX"/>
        </a:p>
      </dgm:t>
    </dgm:pt>
    <dgm:pt modelId="{6991F7EA-8842-440F-9BC8-0D2E92AA4523}" type="pres">
      <dgm:prSet presAssocID="{0D854D57-509A-4B4A-A547-00EE92CB2AC4}" presName="rect1ChTx" presStyleLbl="alignAcc1" presStyleIdx="1" presStyleCnt="2">
        <dgm:presLayoutVars>
          <dgm:bulletEnabled val="1"/>
        </dgm:presLayoutVars>
      </dgm:prSet>
      <dgm:spPr/>
      <dgm:t>
        <a:bodyPr/>
        <a:lstStyle/>
        <a:p>
          <a:endParaRPr lang="es-MX"/>
        </a:p>
      </dgm:t>
    </dgm:pt>
    <dgm:pt modelId="{02E7581F-ED40-4E7E-8930-B533E4915EBF}" type="pres">
      <dgm:prSet presAssocID="{9C82898D-7465-4CAB-A5C4-3DFB60A0C80B}" presName="rect2ParTx" presStyleLbl="alignAcc1" presStyleIdx="1" presStyleCnt="2">
        <dgm:presLayoutVars>
          <dgm:chMax val="1"/>
          <dgm:bulletEnabled val="1"/>
        </dgm:presLayoutVars>
      </dgm:prSet>
      <dgm:spPr/>
      <dgm:t>
        <a:bodyPr/>
        <a:lstStyle/>
        <a:p>
          <a:endParaRPr lang="es-MX"/>
        </a:p>
      </dgm:t>
    </dgm:pt>
    <dgm:pt modelId="{5F883370-C6AD-464E-8FEC-CF57BF732301}" type="pres">
      <dgm:prSet presAssocID="{9C82898D-7465-4CAB-A5C4-3DFB60A0C80B}" presName="rect2ChTx" presStyleLbl="alignAcc1" presStyleIdx="1" presStyleCnt="2">
        <dgm:presLayoutVars>
          <dgm:bulletEnabled val="1"/>
        </dgm:presLayoutVars>
      </dgm:prSet>
      <dgm:spPr/>
      <dgm:t>
        <a:bodyPr/>
        <a:lstStyle/>
        <a:p>
          <a:endParaRPr lang="es-MX"/>
        </a:p>
      </dgm:t>
    </dgm:pt>
  </dgm:ptLst>
  <dgm:cxnLst>
    <dgm:cxn modelId="{2917E158-156D-45AC-B5B0-2F84661CB2E7}" type="presOf" srcId="{0D854D57-509A-4B4A-A547-00EE92CB2AC4}" destId="{2C9100F4-F07E-449D-8C45-EDC0D9A87932}" srcOrd="1" destOrd="0" presId="urn:microsoft.com/office/officeart/2005/8/layout/target3"/>
    <dgm:cxn modelId="{294FFD5D-9A35-413A-919A-A985187E522D}" type="presOf" srcId="{2BDC8A1E-513A-4E19-9F87-4295CCCAD99C}" destId="{6991F7EA-8842-440F-9BC8-0D2E92AA4523}" srcOrd="0" destOrd="0" presId="urn:microsoft.com/office/officeart/2005/8/layout/target3"/>
    <dgm:cxn modelId="{FF5A0F29-ED9B-425F-AAD8-5C80A89635B1}" type="presOf" srcId="{2125E065-D388-47B2-8EB7-9E0AE54946E8}" destId="{5F883370-C6AD-464E-8FEC-CF57BF732301}" srcOrd="0" destOrd="1" presId="urn:microsoft.com/office/officeart/2005/8/layout/target3"/>
    <dgm:cxn modelId="{73EBAFFE-5FA5-465B-97D2-264150B1C770}" srcId="{9C82898D-7465-4CAB-A5C4-3DFB60A0C80B}" destId="{2125E065-D388-47B2-8EB7-9E0AE54946E8}" srcOrd="1" destOrd="0" parTransId="{31122975-EB46-448C-857B-A12A9B97ADCF}" sibTransId="{2C2A60A7-297C-40DC-AB12-D5E75C51BFF1}"/>
    <dgm:cxn modelId="{7D4D0294-DA9D-4409-969D-089E361C592A}" srcId="{9C82898D-7465-4CAB-A5C4-3DFB60A0C80B}" destId="{44BA6891-ACC2-45F1-B027-15F8D7603184}" srcOrd="0" destOrd="0" parTransId="{D7625A2D-4AB7-461B-8DB7-F2B2CBFA9772}" sibTransId="{D02DD858-B5C3-4384-AF49-A6C8D13D4EAF}"/>
    <dgm:cxn modelId="{A16108EF-E17C-4B73-89AD-E8951A5E9DDF}" type="presOf" srcId="{9C82898D-7465-4CAB-A5C4-3DFB60A0C80B}" destId="{02E7581F-ED40-4E7E-8930-B533E4915EBF}" srcOrd="1" destOrd="0" presId="urn:microsoft.com/office/officeart/2005/8/layout/target3"/>
    <dgm:cxn modelId="{B6589378-589E-4704-8C27-2ABD0F848C9A}" srcId="{0D854D57-509A-4B4A-A547-00EE92CB2AC4}" destId="{54BC9088-636C-4842-A66E-4B8BDA2F6168}" srcOrd="1" destOrd="0" parTransId="{AF553318-0DAC-4E4D-805E-2F32566ED344}" sibTransId="{1229AF6C-2DDB-4A94-95CB-25A230AAE946}"/>
    <dgm:cxn modelId="{D9FA6891-DDAF-4E9A-AED8-6EDB4EDD202B}" srcId="{30D3B9C6-5D1B-4A2A-9F3E-3E052CF491BF}" destId="{0D854D57-509A-4B4A-A547-00EE92CB2AC4}" srcOrd="0" destOrd="0" parTransId="{F8EBF29B-0368-4D35-BB31-7EB510438E89}" sibTransId="{9D7D920D-74B5-45A5-8662-454CC7062508}"/>
    <dgm:cxn modelId="{62CAE0E4-ABD0-4E7C-93E8-6C05D0166681}" srcId="{30D3B9C6-5D1B-4A2A-9F3E-3E052CF491BF}" destId="{9C82898D-7465-4CAB-A5C4-3DFB60A0C80B}" srcOrd="1" destOrd="0" parTransId="{09499CA8-7428-4907-8DDF-399D420ECC11}" sibTransId="{84E5415A-C937-492C-B0C0-C76712F142C1}"/>
    <dgm:cxn modelId="{8959B052-2342-4362-B71C-5E276A8E3C81}" type="presOf" srcId="{0D854D57-509A-4B4A-A547-00EE92CB2AC4}" destId="{ED87D51A-655C-41A7-99B9-ECF4DF7063CC}" srcOrd="0" destOrd="0" presId="urn:microsoft.com/office/officeart/2005/8/layout/target3"/>
    <dgm:cxn modelId="{E9E3EAF5-B96C-4F94-A504-57335396CD0C}" type="presOf" srcId="{54BC9088-636C-4842-A66E-4B8BDA2F6168}" destId="{6991F7EA-8842-440F-9BC8-0D2E92AA4523}" srcOrd="0" destOrd="1" presId="urn:microsoft.com/office/officeart/2005/8/layout/target3"/>
    <dgm:cxn modelId="{A3C8C368-C0E9-4232-A079-DD42BBE74107}" type="presOf" srcId="{9C82898D-7465-4CAB-A5C4-3DFB60A0C80B}" destId="{EAD37344-CCDF-475A-8788-C26B95D1895B}" srcOrd="0" destOrd="0" presId="urn:microsoft.com/office/officeart/2005/8/layout/target3"/>
    <dgm:cxn modelId="{6F331EAB-CACD-46BC-89BB-58E2B0B3F3B8}" type="presOf" srcId="{44BA6891-ACC2-45F1-B027-15F8D7603184}" destId="{5F883370-C6AD-464E-8FEC-CF57BF732301}" srcOrd="0" destOrd="0" presId="urn:microsoft.com/office/officeart/2005/8/layout/target3"/>
    <dgm:cxn modelId="{2988C8D8-842E-42D3-9FC2-247667AEBCB7}" type="presOf" srcId="{30D3B9C6-5D1B-4A2A-9F3E-3E052CF491BF}" destId="{22BFE604-FD6B-43AE-834E-A848F075CFD6}" srcOrd="0" destOrd="0" presId="urn:microsoft.com/office/officeart/2005/8/layout/target3"/>
    <dgm:cxn modelId="{DE1B49B2-0566-4F98-ABB9-5A6F55821DF1}" srcId="{0D854D57-509A-4B4A-A547-00EE92CB2AC4}" destId="{2BDC8A1E-513A-4E19-9F87-4295CCCAD99C}" srcOrd="0" destOrd="0" parTransId="{FCFAE3A0-D788-454B-AA3C-B16A5DF20A5A}" sibTransId="{D2AF36AE-702C-4D3F-A75B-6D1E2D6462F4}"/>
    <dgm:cxn modelId="{5BDBF63A-E0D0-4EDF-8A15-E237F7F71ACB}" type="presParOf" srcId="{22BFE604-FD6B-43AE-834E-A848F075CFD6}" destId="{D0D704ED-10F1-4D9D-8E2F-FF271D954AA0}" srcOrd="0" destOrd="0" presId="urn:microsoft.com/office/officeart/2005/8/layout/target3"/>
    <dgm:cxn modelId="{183D785F-4C0B-41F2-9D7F-2C663D3CF0E5}" type="presParOf" srcId="{22BFE604-FD6B-43AE-834E-A848F075CFD6}" destId="{A63D43B7-2E4F-4BA3-A249-62BF6A7792AD}" srcOrd="1" destOrd="0" presId="urn:microsoft.com/office/officeart/2005/8/layout/target3"/>
    <dgm:cxn modelId="{D394CA18-096E-4068-8911-7DCBE8CFE14A}" type="presParOf" srcId="{22BFE604-FD6B-43AE-834E-A848F075CFD6}" destId="{ED87D51A-655C-41A7-99B9-ECF4DF7063CC}" srcOrd="2" destOrd="0" presId="urn:microsoft.com/office/officeart/2005/8/layout/target3"/>
    <dgm:cxn modelId="{83A0D3F4-E208-460C-ABAA-FAEFC1C0940D}" type="presParOf" srcId="{22BFE604-FD6B-43AE-834E-A848F075CFD6}" destId="{003C149A-5A93-4B9B-AA07-5CEB0A237306}" srcOrd="3" destOrd="0" presId="urn:microsoft.com/office/officeart/2005/8/layout/target3"/>
    <dgm:cxn modelId="{36B70242-63E1-4E2A-B62A-880E519D2B05}" type="presParOf" srcId="{22BFE604-FD6B-43AE-834E-A848F075CFD6}" destId="{6CF88160-C6BC-4E40-B4BB-BA18F79C5295}" srcOrd="4" destOrd="0" presId="urn:microsoft.com/office/officeart/2005/8/layout/target3"/>
    <dgm:cxn modelId="{C65F83AF-5468-4AAD-A292-A07BC2BEF0B9}" type="presParOf" srcId="{22BFE604-FD6B-43AE-834E-A848F075CFD6}" destId="{EAD37344-CCDF-475A-8788-C26B95D1895B}" srcOrd="5" destOrd="0" presId="urn:microsoft.com/office/officeart/2005/8/layout/target3"/>
    <dgm:cxn modelId="{AAE3B16E-3BB2-4133-A0A4-5D6AD8ED772B}" type="presParOf" srcId="{22BFE604-FD6B-43AE-834E-A848F075CFD6}" destId="{2C9100F4-F07E-449D-8C45-EDC0D9A87932}" srcOrd="6" destOrd="0" presId="urn:microsoft.com/office/officeart/2005/8/layout/target3"/>
    <dgm:cxn modelId="{F6DCC4B2-054B-4EF2-8E40-886F7AD53B32}" type="presParOf" srcId="{22BFE604-FD6B-43AE-834E-A848F075CFD6}" destId="{6991F7EA-8842-440F-9BC8-0D2E92AA4523}" srcOrd="7" destOrd="0" presId="urn:microsoft.com/office/officeart/2005/8/layout/target3"/>
    <dgm:cxn modelId="{04B76C66-2A68-4216-9F55-6D9E9E5C3D3F}" type="presParOf" srcId="{22BFE604-FD6B-43AE-834E-A848F075CFD6}" destId="{02E7581F-ED40-4E7E-8930-B533E4915EBF}" srcOrd="8" destOrd="0" presId="urn:microsoft.com/office/officeart/2005/8/layout/target3"/>
    <dgm:cxn modelId="{D8CBDF05-4CC7-4D95-BD7D-7C86F87DF724}" type="presParOf" srcId="{22BFE604-FD6B-43AE-834E-A848F075CFD6}" destId="{5F883370-C6AD-464E-8FEC-CF57BF732301}" srcOrd="9" destOrd="0" presId="urn:microsoft.com/office/officeart/2005/8/layout/targe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FA48F-713C-4AA8-867C-6FBADDD8025C}">
      <dsp:nvSpPr>
        <dsp:cNvPr id="0" name=""/>
        <dsp:cNvSpPr/>
      </dsp:nvSpPr>
      <dsp:spPr>
        <a:xfrm>
          <a:off x="2757949" y="2907705"/>
          <a:ext cx="2570641" cy="210246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2">
                  <a:lumMod val="90000"/>
                  <a:lumOff val="10000"/>
                </a:schemeClr>
              </a:solidFill>
              <a:latin typeface="Arial Narrow" panose="020B0606020202030204" pitchFamily="34" charset="0"/>
            </a:rPr>
            <a:t>Sujetos Obligados</a:t>
          </a:r>
          <a:endParaRPr lang="es-MX" sz="3200" kern="1200" dirty="0">
            <a:solidFill>
              <a:schemeClr val="tx2">
                <a:lumMod val="90000"/>
                <a:lumOff val="10000"/>
              </a:schemeClr>
            </a:solidFill>
            <a:latin typeface="Arial Narrow" panose="020B0606020202030204" pitchFamily="34" charset="0"/>
          </a:endParaRPr>
        </a:p>
      </dsp:txBody>
      <dsp:txXfrm>
        <a:off x="3134411" y="3215604"/>
        <a:ext cx="1817717" cy="1486669"/>
      </dsp:txXfrm>
    </dsp:sp>
    <dsp:sp modelId="{CB0CDC5B-1FA8-4D9F-906F-0A4BAEEEF676}">
      <dsp:nvSpPr>
        <dsp:cNvPr id="0" name=""/>
        <dsp:cNvSpPr/>
      </dsp:nvSpPr>
      <dsp:spPr>
        <a:xfrm rot="16187121">
          <a:off x="3833802" y="2171274"/>
          <a:ext cx="408260" cy="725683"/>
        </a:xfrm>
        <a:prstGeom prst="rightArrow">
          <a:avLst>
            <a:gd name="adj1" fmla="val 60000"/>
            <a:gd name="adj2" fmla="val 5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rot="10800000">
        <a:off x="3895270" y="2377650"/>
        <a:ext cx="285782" cy="435409"/>
      </dsp:txXfrm>
    </dsp:sp>
    <dsp:sp modelId="{E44A7F85-EA7E-441A-8269-DB4855E61E1D}">
      <dsp:nvSpPr>
        <dsp:cNvPr id="0" name=""/>
        <dsp:cNvSpPr/>
      </dsp:nvSpPr>
      <dsp:spPr>
        <a:xfrm>
          <a:off x="2736303" y="3056"/>
          <a:ext cx="2592289" cy="213436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solidFill>
                <a:schemeClr val="tx2">
                  <a:lumMod val="90000"/>
                  <a:lumOff val="10000"/>
                </a:schemeClr>
              </a:solidFill>
              <a:latin typeface="Arial Narrow" panose="020B0606020202030204" pitchFamily="34" charset="0"/>
            </a:rPr>
            <a:t>Unidad de Transparencia</a:t>
          </a:r>
          <a:endParaRPr lang="es-MX" sz="2300" kern="1200" dirty="0">
            <a:solidFill>
              <a:schemeClr val="tx2">
                <a:lumMod val="90000"/>
                <a:lumOff val="10000"/>
              </a:schemeClr>
            </a:solidFill>
            <a:latin typeface="Arial Narrow" panose="020B0606020202030204" pitchFamily="34" charset="0"/>
          </a:endParaRPr>
        </a:p>
      </dsp:txBody>
      <dsp:txXfrm>
        <a:off x="3115935" y="315626"/>
        <a:ext cx="1833025" cy="1509222"/>
      </dsp:txXfrm>
    </dsp:sp>
    <dsp:sp modelId="{C75F8906-1519-40AD-957A-9002D12EAD4A}">
      <dsp:nvSpPr>
        <dsp:cNvPr id="0" name=""/>
        <dsp:cNvSpPr/>
      </dsp:nvSpPr>
      <dsp:spPr>
        <a:xfrm rot="1905136">
          <a:off x="5157023" y="4424241"/>
          <a:ext cx="448789" cy="725683"/>
        </a:xfrm>
        <a:prstGeom prst="rightArrow">
          <a:avLst>
            <a:gd name="adj1" fmla="val 60000"/>
            <a:gd name="adj2" fmla="val 5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a:off x="5167098" y="4533952"/>
        <a:ext cx="314152" cy="435409"/>
      </dsp:txXfrm>
    </dsp:sp>
    <dsp:sp modelId="{9448F0EE-7A48-4CF5-B4B3-D8CC01108FAA}">
      <dsp:nvSpPr>
        <dsp:cNvPr id="0" name=""/>
        <dsp:cNvSpPr/>
      </dsp:nvSpPr>
      <dsp:spPr>
        <a:xfrm>
          <a:off x="5554256" y="4487317"/>
          <a:ext cx="2134362" cy="213436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2">
                  <a:lumMod val="90000"/>
                  <a:lumOff val="10000"/>
                </a:schemeClr>
              </a:solidFill>
              <a:latin typeface="Arial Narrow" panose="020B0606020202030204" pitchFamily="34" charset="0"/>
            </a:rPr>
            <a:t>Consejo Consultivo</a:t>
          </a:r>
          <a:endParaRPr lang="es-MX" sz="2100" kern="1200" dirty="0">
            <a:solidFill>
              <a:schemeClr val="tx2">
                <a:lumMod val="90000"/>
                <a:lumOff val="10000"/>
              </a:schemeClr>
            </a:solidFill>
            <a:latin typeface="Arial Narrow" panose="020B0606020202030204" pitchFamily="34" charset="0"/>
          </a:endParaRPr>
        </a:p>
      </dsp:txBody>
      <dsp:txXfrm>
        <a:off x="5866826" y="4799887"/>
        <a:ext cx="1509222" cy="1509222"/>
      </dsp:txXfrm>
    </dsp:sp>
    <dsp:sp modelId="{3E0CD010-D9A0-4907-97D8-BB91BEF4E91D}">
      <dsp:nvSpPr>
        <dsp:cNvPr id="0" name=""/>
        <dsp:cNvSpPr/>
      </dsp:nvSpPr>
      <dsp:spPr>
        <a:xfrm rot="8907700">
          <a:off x="2488143" y="4424149"/>
          <a:ext cx="411789" cy="725683"/>
        </a:xfrm>
        <a:prstGeom prst="rightArrow">
          <a:avLst>
            <a:gd name="adj1" fmla="val 60000"/>
            <a:gd name="adj2" fmla="val 50000"/>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rot="10800000">
        <a:off x="2602556" y="4536977"/>
        <a:ext cx="288252" cy="435409"/>
      </dsp:txXfrm>
    </dsp:sp>
    <dsp:sp modelId="{CE5E57BC-77D9-4DC8-96A1-1D604897E4AF}">
      <dsp:nvSpPr>
        <dsp:cNvPr id="0" name=""/>
        <dsp:cNvSpPr/>
      </dsp:nvSpPr>
      <dsp:spPr>
        <a:xfrm>
          <a:off x="376277" y="4487317"/>
          <a:ext cx="2134362" cy="213436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MX" sz="2100" kern="1200" dirty="0" smtClean="0">
              <a:solidFill>
                <a:schemeClr val="tx2">
                  <a:lumMod val="90000"/>
                  <a:lumOff val="10000"/>
                </a:schemeClr>
              </a:solidFill>
              <a:latin typeface="Arial Narrow" panose="020B0606020202030204" pitchFamily="34" charset="0"/>
            </a:rPr>
            <a:t>Comité de Transparencia</a:t>
          </a:r>
          <a:endParaRPr lang="es-MX" sz="2100" kern="1200" dirty="0">
            <a:solidFill>
              <a:schemeClr val="tx2">
                <a:lumMod val="90000"/>
                <a:lumOff val="10000"/>
              </a:schemeClr>
            </a:solidFill>
            <a:latin typeface="Arial Narrow" panose="020B0606020202030204" pitchFamily="34" charset="0"/>
          </a:endParaRPr>
        </a:p>
      </dsp:txBody>
      <dsp:txXfrm>
        <a:off x="688847" y="4799887"/>
        <a:ext cx="1509222" cy="1509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704ED-10F1-4D9D-8E2F-FF271D954AA0}">
      <dsp:nvSpPr>
        <dsp:cNvPr id="0" name=""/>
        <dsp:cNvSpPr/>
      </dsp:nvSpPr>
      <dsp:spPr>
        <a:xfrm>
          <a:off x="0" y="345638"/>
          <a:ext cx="4493299" cy="4493299"/>
        </a:xfrm>
        <a:prstGeom prst="pie">
          <a:avLst>
            <a:gd name="adj1" fmla="val 5400000"/>
            <a:gd name="adj2" fmla="val 16200000"/>
          </a:avLst>
        </a:prstGeom>
        <a:solidFill>
          <a:schemeClr val="tx2">
            <a:lumMod val="75000"/>
            <a:lumOff val="2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87D51A-655C-41A7-99B9-ECF4DF7063CC}">
      <dsp:nvSpPr>
        <dsp:cNvPr id="0" name=""/>
        <dsp:cNvSpPr/>
      </dsp:nvSpPr>
      <dsp:spPr>
        <a:xfrm>
          <a:off x="2246649" y="345638"/>
          <a:ext cx="5242182" cy="44932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latin typeface="Arial Narrow" panose="020B0606020202030204" pitchFamily="34" charset="0"/>
              <a:cs typeface="Arial"/>
            </a:rPr>
            <a:t>Comunes</a:t>
          </a:r>
        </a:p>
      </dsp:txBody>
      <dsp:txXfrm>
        <a:off x="2246649" y="345638"/>
        <a:ext cx="2621091" cy="2134317"/>
      </dsp:txXfrm>
    </dsp:sp>
    <dsp:sp modelId="{6CF88160-C6BC-4E40-B4BB-BA18F79C5295}">
      <dsp:nvSpPr>
        <dsp:cNvPr id="0" name=""/>
        <dsp:cNvSpPr/>
      </dsp:nvSpPr>
      <dsp:spPr>
        <a:xfrm>
          <a:off x="1179491" y="2479955"/>
          <a:ext cx="2134317" cy="2134317"/>
        </a:xfrm>
        <a:prstGeom prst="pie">
          <a:avLst>
            <a:gd name="adj1" fmla="val 5400000"/>
            <a:gd name="adj2" fmla="val 16200000"/>
          </a:avLst>
        </a:prstGeom>
        <a:solidFill>
          <a:srgbClr val="FF99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D37344-CCDF-475A-8788-C26B95D1895B}">
      <dsp:nvSpPr>
        <dsp:cNvPr id="0" name=""/>
        <dsp:cNvSpPr/>
      </dsp:nvSpPr>
      <dsp:spPr>
        <a:xfrm>
          <a:off x="2246649" y="2479955"/>
          <a:ext cx="5242182" cy="21343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latin typeface="Arial Narrow" panose="020B0606020202030204" pitchFamily="34" charset="0"/>
              <a:cs typeface="Arial"/>
            </a:rPr>
            <a:t>Específicas</a:t>
          </a:r>
        </a:p>
      </dsp:txBody>
      <dsp:txXfrm>
        <a:off x="2246649" y="2479955"/>
        <a:ext cx="2621091" cy="2134317"/>
      </dsp:txXfrm>
    </dsp:sp>
    <dsp:sp modelId="{6991F7EA-8842-440F-9BC8-0D2E92AA4523}">
      <dsp:nvSpPr>
        <dsp:cNvPr id="0" name=""/>
        <dsp:cNvSpPr/>
      </dsp:nvSpPr>
      <dsp:spPr>
        <a:xfrm>
          <a:off x="4867740" y="345638"/>
          <a:ext cx="2621091" cy="2134317"/>
        </a:xfrm>
        <a:prstGeom prst="rect">
          <a:avLst/>
        </a:prstGeom>
        <a:noFill/>
        <a:ln w="9525" cap="flat" cmpd="sng" algn="ctr">
          <a:noFill/>
          <a:prstDash val="solid"/>
        </a:ln>
        <a:effectLst>
          <a:outerShdw blurRad="50800" dist="381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latin typeface="Arial Narrow" panose="020B0606020202030204" pitchFamily="34" charset="0"/>
              <a:cs typeface="Arial"/>
            </a:rPr>
            <a:t>Artículo 70 </a:t>
          </a:r>
          <a:r>
            <a:rPr lang="es-MX" sz="2400" kern="1200" dirty="0" smtClean="0">
              <a:latin typeface="Arial Narrow" panose="020B0606020202030204" pitchFamily="34" charset="0"/>
              <a:cs typeface="Arial"/>
            </a:rPr>
            <a:t>LGTAIP (48 fracciones)</a:t>
          </a:r>
          <a:endParaRPr lang="es-MX" sz="2400" kern="1200" dirty="0">
            <a:latin typeface="Arial Narrow" panose="020B0606020202030204" pitchFamily="34" charset="0"/>
            <a:cs typeface="Arial"/>
          </a:endParaRPr>
        </a:p>
        <a:p>
          <a:pPr marL="228600" lvl="1" indent="-228600" algn="l" defTabSz="1066800">
            <a:lnSpc>
              <a:spcPct val="90000"/>
            </a:lnSpc>
            <a:spcBef>
              <a:spcPct val="0"/>
            </a:spcBef>
            <a:spcAft>
              <a:spcPct val="15000"/>
            </a:spcAft>
            <a:buChar char="••"/>
          </a:pPr>
          <a:r>
            <a:rPr lang="es-MX" sz="2400" kern="1200" dirty="0">
              <a:latin typeface="Arial Narrow" panose="020B0606020202030204" pitchFamily="34" charset="0"/>
              <a:cs typeface="Arial"/>
            </a:rPr>
            <a:t>Artículo 15 </a:t>
          </a:r>
          <a:r>
            <a:rPr lang="es-MX" sz="2400" kern="1200" dirty="0" smtClean="0">
              <a:latin typeface="Arial Narrow" panose="020B0606020202030204" pitchFamily="34" charset="0"/>
              <a:cs typeface="Arial"/>
            </a:rPr>
            <a:t>LTAIP (54 fracciones)</a:t>
          </a:r>
          <a:endParaRPr lang="es-MX" sz="2400" kern="1200" dirty="0">
            <a:latin typeface="Arial Narrow" panose="020B0606020202030204" pitchFamily="34" charset="0"/>
            <a:cs typeface="Arial"/>
          </a:endParaRPr>
        </a:p>
      </dsp:txBody>
      <dsp:txXfrm>
        <a:off x="4867740" y="345638"/>
        <a:ext cx="2621091" cy="2134317"/>
      </dsp:txXfrm>
    </dsp:sp>
    <dsp:sp modelId="{5F883370-C6AD-464E-8FEC-CF57BF732301}">
      <dsp:nvSpPr>
        <dsp:cNvPr id="0" name=""/>
        <dsp:cNvSpPr/>
      </dsp:nvSpPr>
      <dsp:spPr>
        <a:xfrm>
          <a:off x="4867740" y="2479955"/>
          <a:ext cx="2621091" cy="2134317"/>
        </a:xfrm>
        <a:prstGeom prst="rect">
          <a:avLst/>
        </a:prstGeom>
        <a:noFill/>
        <a:ln w="9525" cap="flat" cmpd="sng" algn="ctr">
          <a:noFill/>
          <a:prstDash val="solid"/>
        </a:ln>
        <a:effectLst>
          <a:outerShdw blurRad="50800" dist="381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latin typeface="Arial Narrow" panose="020B0606020202030204" pitchFamily="34" charset="0"/>
              <a:cs typeface="Arial"/>
            </a:rPr>
            <a:t>Artículo </a:t>
          </a:r>
          <a:r>
            <a:rPr lang="es-MX" sz="2400" kern="1200" dirty="0" smtClean="0">
              <a:latin typeface="Arial Narrow" panose="020B0606020202030204" pitchFamily="34" charset="0"/>
              <a:cs typeface="Arial"/>
            </a:rPr>
            <a:t>71 al 82 LGTAIP </a:t>
          </a:r>
          <a:endParaRPr lang="es-MX" sz="2400" kern="1200" dirty="0">
            <a:latin typeface="Arial Narrow" panose="020B0606020202030204" pitchFamily="34" charset="0"/>
            <a:cs typeface="Arial"/>
          </a:endParaRPr>
        </a:p>
        <a:p>
          <a:pPr marL="228600" lvl="1" indent="-228600" algn="l" defTabSz="1066800">
            <a:lnSpc>
              <a:spcPct val="90000"/>
            </a:lnSpc>
            <a:spcBef>
              <a:spcPct val="0"/>
            </a:spcBef>
            <a:spcAft>
              <a:spcPct val="15000"/>
            </a:spcAft>
            <a:buChar char="••"/>
          </a:pPr>
          <a:r>
            <a:rPr lang="es-MX" sz="2400" kern="1200" dirty="0">
              <a:latin typeface="Arial Narrow" panose="020B0606020202030204" pitchFamily="34" charset="0"/>
              <a:cs typeface="Arial"/>
            </a:rPr>
            <a:t>Artículo </a:t>
          </a:r>
          <a:r>
            <a:rPr lang="es-MX" sz="2400" kern="1200" dirty="0" smtClean="0">
              <a:latin typeface="Arial Narrow" panose="020B0606020202030204" pitchFamily="34" charset="0"/>
              <a:cs typeface="Arial"/>
            </a:rPr>
            <a:t>16 al 28 LTAIP</a:t>
          </a:r>
          <a:endParaRPr lang="es-MX" sz="2400" kern="1200" dirty="0">
            <a:latin typeface="Arial Narrow" panose="020B0606020202030204" pitchFamily="34" charset="0"/>
            <a:cs typeface="Arial"/>
          </a:endParaRPr>
        </a:p>
      </dsp:txBody>
      <dsp:txXfrm>
        <a:off x="4867740" y="2479955"/>
        <a:ext cx="2621091" cy="21343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69528-C63C-4A20-9676-6B5202C75590}" type="datetimeFigureOut">
              <a:rPr lang="es-MX" smtClean="0"/>
              <a:pPr/>
              <a:t>10/01/2019</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0424C-F9FD-40A1-86BA-1C1F0B555723}" type="slidenum">
              <a:rPr lang="es-MX" smtClean="0"/>
              <a:pPr/>
              <a:t>‹Nº›</a:t>
            </a:fld>
            <a:endParaRPr lang="es-MX"/>
          </a:p>
        </p:txBody>
      </p:sp>
    </p:spTree>
    <p:extLst>
      <p:ext uri="{BB962C8B-B14F-4D97-AF65-F5344CB8AC3E}">
        <p14:creationId xmlns:p14="http://schemas.microsoft.com/office/powerpoint/2010/main" val="14550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F3B3-990B-43DC-9961-761BCB7F52E8}" type="datetimeFigureOut">
              <a:rPr lang="es-ES" smtClean="0"/>
              <a:t>10/01/2019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FAC84-9149-48A3-A692-C3251E86E2B2}" type="slidenum">
              <a:rPr lang="es-ES" smtClean="0"/>
              <a:t>‹Nº›</a:t>
            </a:fld>
            <a:endParaRPr lang="es-ES"/>
          </a:p>
        </p:txBody>
      </p:sp>
    </p:spTree>
    <p:extLst>
      <p:ext uri="{BB962C8B-B14F-4D97-AF65-F5344CB8AC3E}">
        <p14:creationId xmlns:p14="http://schemas.microsoft.com/office/powerpoint/2010/main" val="32324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1</a:t>
            </a:fld>
            <a:endParaRPr lang="es-ES"/>
          </a:p>
        </p:txBody>
      </p:sp>
    </p:spTree>
    <p:extLst>
      <p:ext uri="{BB962C8B-B14F-4D97-AF65-F5344CB8AC3E}">
        <p14:creationId xmlns:p14="http://schemas.microsoft.com/office/powerpoint/2010/main" val="72973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30</a:t>
            </a:fld>
            <a:endParaRPr lang="es-MX"/>
          </a:p>
        </p:txBody>
      </p:sp>
    </p:spTree>
    <p:extLst>
      <p:ext uri="{BB962C8B-B14F-4D97-AF65-F5344CB8AC3E}">
        <p14:creationId xmlns:p14="http://schemas.microsoft.com/office/powerpoint/2010/main" val="352178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34</a:t>
            </a:fld>
            <a:endParaRPr lang="es-MX"/>
          </a:p>
        </p:txBody>
      </p:sp>
    </p:spTree>
    <p:extLst>
      <p:ext uri="{BB962C8B-B14F-4D97-AF65-F5344CB8AC3E}">
        <p14:creationId xmlns:p14="http://schemas.microsoft.com/office/powerpoint/2010/main" val="283392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35</a:t>
            </a:fld>
            <a:endParaRPr lang="es-MX"/>
          </a:p>
        </p:txBody>
      </p:sp>
    </p:spTree>
    <p:extLst>
      <p:ext uri="{BB962C8B-B14F-4D97-AF65-F5344CB8AC3E}">
        <p14:creationId xmlns:p14="http://schemas.microsoft.com/office/powerpoint/2010/main" val="217882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44</a:t>
            </a:fld>
            <a:endParaRPr lang="es-MX"/>
          </a:p>
        </p:txBody>
      </p:sp>
    </p:spTree>
    <p:extLst>
      <p:ext uri="{BB962C8B-B14F-4D97-AF65-F5344CB8AC3E}">
        <p14:creationId xmlns:p14="http://schemas.microsoft.com/office/powerpoint/2010/main" val="168166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45</a:t>
            </a:fld>
            <a:endParaRPr lang="es-MX"/>
          </a:p>
        </p:txBody>
      </p:sp>
    </p:spTree>
    <p:extLst>
      <p:ext uri="{BB962C8B-B14F-4D97-AF65-F5344CB8AC3E}">
        <p14:creationId xmlns:p14="http://schemas.microsoft.com/office/powerpoint/2010/main" val="254966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46</a:t>
            </a:fld>
            <a:endParaRPr lang="es-MX"/>
          </a:p>
        </p:txBody>
      </p:sp>
    </p:spTree>
    <p:extLst>
      <p:ext uri="{BB962C8B-B14F-4D97-AF65-F5344CB8AC3E}">
        <p14:creationId xmlns:p14="http://schemas.microsoft.com/office/powerpoint/2010/main" val="352857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48</a:t>
            </a:fld>
            <a:endParaRPr lang="es-MX"/>
          </a:p>
        </p:txBody>
      </p:sp>
    </p:spTree>
    <p:extLst>
      <p:ext uri="{BB962C8B-B14F-4D97-AF65-F5344CB8AC3E}">
        <p14:creationId xmlns:p14="http://schemas.microsoft.com/office/powerpoint/2010/main" val="239588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49</a:t>
            </a:fld>
            <a:endParaRPr lang="es-MX"/>
          </a:p>
        </p:txBody>
      </p:sp>
    </p:spTree>
    <p:extLst>
      <p:ext uri="{BB962C8B-B14F-4D97-AF65-F5344CB8AC3E}">
        <p14:creationId xmlns:p14="http://schemas.microsoft.com/office/powerpoint/2010/main" val="73937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t>
            </a:r>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55</a:t>
            </a:fld>
            <a:endParaRPr lang="es-MX"/>
          </a:p>
        </p:txBody>
      </p:sp>
    </p:spTree>
    <p:extLst>
      <p:ext uri="{BB962C8B-B14F-4D97-AF65-F5344CB8AC3E}">
        <p14:creationId xmlns:p14="http://schemas.microsoft.com/office/powerpoint/2010/main" val="288243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t>
            </a:r>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56</a:t>
            </a:fld>
            <a:endParaRPr lang="es-MX"/>
          </a:p>
        </p:txBody>
      </p:sp>
    </p:spTree>
    <p:extLst>
      <p:ext uri="{BB962C8B-B14F-4D97-AF65-F5344CB8AC3E}">
        <p14:creationId xmlns:p14="http://schemas.microsoft.com/office/powerpoint/2010/main" val="198492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16</a:t>
            </a:fld>
            <a:endParaRPr lang="es-MX"/>
          </a:p>
        </p:txBody>
      </p:sp>
    </p:spTree>
    <p:extLst>
      <p:ext uri="{BB962C8B-B14F-4D97-AF65-F5344CB8AC3E}">
        <p14:creationId xmlns:p14="http://schemas.microsoft.com/office/powerpoint/2010/main" val="407853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t>
            </a:r>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57</a:t>
            </a:fld>
            <a:endParaRPr lang="es-MX"/>
          </a:p>
        </p:txBody>
      </p:sp>
    </p:spTree>
    <p:extLst>
      <p:ext uri="{BB962C8B-B14F-4D97-AF65-F5344CB8AC3E}">
        <p14:creationId xmlns:p14="http://schemas.microsoft.com/office/powerpoint/2010/main" val="151359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t>
            </a:r>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58</a:t>
            </a:fld>
            <a:endParaRPr lang="es-MX"/>
          </a:p>
        </p:txBody>
      </p:sp>
    </p:spTree>
    <p:extLst>
      <p:ext uri="{BB962C8B-B14F-4D97-AF65-F5344CB8AC3E}">
        <p14:creationId xmlns:p14="http://schemas.microsoft.com/office/powerpoint/2010/main" val="1054259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59</a:t>
            </a:fld>
            <a:endParaRPr lang="es-MX"/>
          </a:p>
        </p:txBody>
      </p:sp>
    </p:spTree>
    <p:extLst>
      <p:ext uri="{BB962C8B-B14F-4D97-AF65-F5344CB8AC3E}">
        <p14:creationId xmlns:p14="http://schemas.microsoft.com/office/powerpoint/2010/main" val="1147559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60</a:t>
            </a:fld>
            <a:endParaRPr lang="es-MX"/>
          </a:p>
        </p:txBody>
      </p:sp>
    </p:spTree>
    <p:extLst>
      <p:ext uri="{BB962C8B-B14F-4D97-AF65-F5344CB8AC3E}">
        <p14:creationId xmlns:p14="http://schemas.microsoft.com/office/powerpoint/2010/main" val="299084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61</a:t>
            </a:fld>
            <a:endParaRPr lang="es-MX"/>
          </a:p>
        </p:txBody>
      </p:sp>
    </p:spTree>
    <p:extLst>
      <p:ext uri="{BB962C8B-B14F-4D97-AF65-F5344CB8AC3E}">
        <p14:creationId xmlns:p14="http://schemas.microsoft.com/office/powerpoint/2010/main" val="196366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62</a:t>
            </a:fld>
            <a:endParaRPr lang="es-MX"/>
          </a:p>
        </p:txBody>
      </p:sp>
    </p:spTree>
    <p:extLst>
      <p:ext uri="{BB962C8B-B14F-4D97-AF65-F5344CB8AC3E}">
        <p14:creationId xmlns:p14="http://schemas.microsoft.com/office/powerpoint/2010/main" val="259606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63</a:t>
            </a:fld>
            <a:endParaRPr lang="es-MX"/>
          </a:p>
        </p:txBody>
      </p:sp>
    </p:spTree>
    <p:extLst>
      <p:ext uri="{BB962C8B-B14F-4D97-AF65-F5344CB8AC3E}">
        <p14:creationId xmlns:p14="http://schemas.microsoft.com/office/powerpoint/2010/main" val="2074748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64</a:t>
            </a:fld>
            <a:endParaRPr lang="es-MX"/>
          </a:p>
        </p:txBody>
      </p:sp>
    </p:spTree>
    <p:extLst>
      <p:ext uri="{BB962C8B-B14F-4D97-AF65-F5344CB8AC3E}">
        <p14:creationId xmlns:p14="http://schemas.microsoft.com/office/powerpoint/2010/main" val="363039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65</a:t>
            </a:fld>
            <a:endParaRPr lang="es-MX"/>
          </a:p>
        </p:txBody>
      </p:sp>
    </p:spTree>
    <p:extLst>
      <p:ext uri="{BB962C8B-B14F-4D97-AF65-F5344CB8AC3E}">
        <p14:creationId xmlns:p14="http://schemas.microsoft.com/office/powerpoint/2010/main" val="120622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68</a:t>
            </a:fld>
            <a:endParaRPr lang="es-ES"/>
          </a:p>
        </p:txBody>
      </p:sp>
    </p:spTree>
    <p:extLst>
      <p:ext uri="{BB962C8B-B14F-4D97-AF65-F5344CB8AC3E}">
        <p14:creationId xmlns:p14="http://schemas.microsoft.com/office/powerpoint/2010/main" val="89716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17</a:t>
            </a:fld>
            <a:endParaRPr lang="es-MX"/>
          </a:p>
        </p:txBody>
      </p:sp>
    </p:spTree>
    <p:extLst>
      <p:ext uri="{BB962C8B-B14F-4D97-AF65-F5344CB8AC3E}">
        <p14:creationId xmlns:p14="http://schemas.microsoft.com/office/powerpoint/2010/main" val="93835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18</a:t>
            </a:fld>
            <a:endParaRPr lang="es-MX"/>
          </a:p>
        </p:txBody>
      </p:sp>
    </p:spTree>
    <p:extLst>
      <p:ext uri="{BB962C8B-B14F-4D97-AF65-F5344CB8AC3E}">
        <p14:creationId xmlns:p14="http://schemas.microsoft.com/office/powerpoint/2010/main" val="311101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19</a:t>
            </a:fld>
            <a:endParaRPr lang="es-MX"/>
          </a:p>
        </p:txBody>
      </p:sp>
    </p:spTree>
    <p:extLst>
      <p:ext uri="{BB962C8B-B14F-4D97-AF65-F5344CB8AC3E}">
        <p14:creationId xmlns:p14="http://schemas.microsoft.com/office/powerpoint/2010/main" val="205588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20</a:t>
            </a:fld>
            <a:endParaRPr lang="es-MX"/>
          </a:p>
        </p:txBody>
      </p:sp>
    </p:spTree>
    <p:extLst>
      <p:ext uri="{BB962C8B-B14F-4D97-AF65-F5344CB8AC3E}">
        <p14:creationId xmlns:p14="http://schemas.microsoft.com/office/powerpoint/2010/main" val="423377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27</a:t>
            </a:fld>
            <a:endParaRPr lang="es-MX"/>
          </a:p>
        </p:txBody>
      </p:sp>
    </p:spTree>
    <p:extLst>
      <p:ext uri="{BB962C8B-B14F-4D97-AF65-F5344CB8AC3E}">
        <p14:creationId xmlns:p14="http://schemas.microsoft.com/office/powerpoint/2010/main" val="343555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28</a:t>
            </a:fld>
            <a:endParaRPr lang="es-MX"/>
          </a:p>
        </p:txBody>
      </p:sp>
    </p:spTree>
    <p:extLst>
      <p:ext uri="{BB962C8B-B14F-4D97-AF65-F5344CB8AC3E}">
        <p14:creationId xmlns:p14="http://schemas.microsoft.com/office/powerpoint/2010/main" val="238433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0904AB5-82C7-40A8-9544-8EE825AA5D4F}" type="slidenum">
              <a:rPr lang="es-MX" smtClean="0"/>
              <a:t>29</a:t>
            </a:fld>
            <a:endParaRPr lang="es-MX"/>
          </a:p>
        </p:txBody>
      </p:sp>
    </p:spTree>
    <p:extLst>
      <p:ext uri="{BB962C8B-B14F-4D97-AF65-F5344CB8AC3E}">
        <p14:creationId xmlns:p14="http://schemas.microsoft.com/office/powerpoint/2010/main" val="220041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10/01/2019</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10/01/2019</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4724557-990C-4E7D-BAF3-D2B2E37D70C5}" type="datetimeFigureOut">
              <a:rPr lang="es-MX" smtClean="0"/>
              <a:t>10/01/2019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spTree>
    <p:extLst>
      <p:ext uri="{BB962C8B-B14F-4D97-AF65-F5344CB8AC3E}">
        <p14:creationId xmlns:p14="http://schemas.microsoft.com/office/powerpoint/2010/main" val="3142573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D58E45-4859-4109-8A1B-38C441111C2E}" type="datetimeFigureOut">
              <a:rPr lang="es-MX" smtClean="0"/>
              <a:pPr/>
              <a:t>10/01/2019</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879AA1-DE5E-4B59-B6A9-FB96C61AACC5}" type="slidenum">
              <a:rPr lang="es-MX" smtClean="0"/>
              <a:pPr/>
              <a:t>‹Nº›</a:t>
            </a:fld>
            <a:endParaRPr lang="es-MX"/>
          </a:p>
        </p:txBody>
      </p:sp>
      <p:pic>
        <p:nvPicPr>
          <p:cNvPr id="16" name="Imagen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vai.org.mx/?s=Tablas&amp;x=11&amp;y=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vai.org.mx/archivos/ProyectoLineamientospublicacion.pdf" TargetMode="External"/><Relationship Id="rId2" Type="http://schemas.openxmlformats.org/officeDocument/2006/relationships/hyperlink" Target="http://www.ivai.org.mx/archivos/Lineamientos%20Generales%20Ley%20875%20de%20Transparencia%20y%20Acceso%20a%20la%20Informacion%20Publica%20para%20el%20Estado%20de%20Veracruz_GOE.pdf" TargetMode="External"/><Relationship Id="rId1" Type="http://schemas.openxmlformats.org/officeDocument/2006/relationships/slideLayout" Target="../slideLayouts/slideLayout2.xml"/><Relationship Id="rId5" Type="http://schemas.openxmlformats.org/officeDocument/2006/relationships/hyperlink" Target="http://www.ivai.org.mx/I/snt/LTG_Modificado_10Nov2016.pdf" TargetMode="External"/><Relationship Id="rId4" Type="http://schemas.openxmlformats.org/officeDocument/2006/relationships/hyperlink" Target="http://snt.org.mx/images/Doctos/CONAIP/SNT/ACUERDO/ORD01-15/12/2017-0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832" y="404664"/>
            <a:ext cx="1146336" cy="2276872"/>
          </a:xfrm>
          <a:prstGeom prst="rect">
            <a:avLst/>
          </a:prstGeom>
        </p:spPr>
      </p:pic>
      <p:sp>
        <p:nvSpPr>
          <p:cNvPr id="5" name="16 Subtítulo"/>
          <p:cNvSpPr txBox="1">
            <a:spLocks/>
          </p:cNvSpPr>
          <p:nvPr/>
        </p:nvSpPr>
        <p:spPr>
          <a:xfrm>
            <a:off x="978401" y="3501008"/>
            <a:ext cx="7772400" cy="1152128"/>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0" marR="64008"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3500" b="1" kern="1200" dirty="0" smtClean="0">
                <a:solidFill>
                  <a:srgbClr val="594228"/>
                </a:solidFill>
                <a:latin typeface="Arial Narrow" panose="020B0606020202030204" pitchFamily="34" charset="0"/>
                <a:ea typeface="+mn-ea"/>
                <a:cs typeface="+mn-cs"/>
              </a:rPr>
              <a:t>Lineamientos para cumplimiento de obligaciones de transparencia</a:t>
            </a:r>
            <a:endParaRPr kumimoji="0" lang="en-US" sz="3500" b="1" kern="1200" dirty="0" smtClean="0">
              <a:solidFill>
                <a:srgbClr val="594228"/>
              </a:solidFill>
              <a:latin typeface="Arial Narrow" panose="020B0606020202030204"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32575316"/>
              </p:ext>
            </p:extLst>
          </p:nvPr>
        </p:nvGraphicFramePr>
        <p:xfrm>
          <a:off x="755576" y="233264"/>
          <a:ext cx="80648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0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260648"/>
            <a:ext cx="8136904" cy="720080"/>
          </a:xfrm>
        </p:spPr>
        <p:txBody>
          <a:bodyPr/>
          <a:lstStyle/>
          <a:p>
            <a:pPr algn="ctr"/>
            <a:r>
              <a:rPr lang="es-MX" sz="3200" dirty="0" smtClean="0"/>
              <a:t>Unidad de Transparencia. </a:t>
            </a:r>
            <a:r>
              <a:rPr lang="es-MX" sz="3000" dirty="0" smtClean="0"/>
              <a:t>Atribuciones</a:t>
            </a:r>
            <a:r>
              <a:rPr lang="es-MX" sz="3200" dirty="0" smtClean="0"/>
              <a:t> </a:t>
            </a:r>
            <a:r>
              <a:rPr lang="es-MX" sz="1600" dirty="0" smtClean="0"/>
              <a:t>(Art. 134 LTAIPEV)</a:t>
            </a:r>
            <a:endParaRPr lang="es-MX" sz="1600" dirty="0"/>
          </a:p>
        </p:txBody>
      </p:sp>
      <p:sp>
        <p:nvSpPr>
          <p:cNvPr id="5" name="Rectángulo 4"/>
          <p:cNvSpPr/>
          <p:nvPr/>
        </p:nvSpPr>
        <p:spPr>
          <a:xfrm>
            <a:off x="769224" y="908720"/>
            <a:ext cx="7992888" cy="5693866"/>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Recabar y difundir la </a:t>
            </a:r>
            <a:r>
              <a:rPr lang="es-MX" sz="2800" dirty="0" smtClean="0">
                <a:latin typeface="Arial Narrow" panose="020B0606020202030204" pitchFamily="34" charset="0"/>
                <a:cs typeface="Arial" panose="020B0604020202020204" pitchFamily="34" charset="0"/>
              </a:rPr>
              <a:t>información.</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Recibir y dar trámite a las solicitudes de acceso a la </a:t>
            </a:r>
            <a:r>
              <a:rPr lang="es-MX" sz="2800" dirty="0" smtClean="0">
                <a:latin typeface="Arial Narrow" panose="020B0606020202030204" pitchFamily="34" charset="0"/>
                <a:cs typeface="Arial" panose="020B0604020202020204" pitchFamily="34" charset="0"/>
              </a:rPr>
              <a:t>información.</a:t>
            </a: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Entregar la información requerida, fundando y motivando su </a:t>
            </a:r>
            <a:r>
              <a:rPr lang="es-MX" sz="2800" dirty="0" smtClean="0">
                <a:latin typeface="Arial Narrow" panose="020B0606020202030204" pitchFamily="34" charset="0"/>
                <a:cs typeface="Arial" panose="020B0604020202020204" pitchFamily="34" charset="0"/>
              </a:rPr>
              <a:t>resolución.</a:t>
            </a:r>
          </a:p>
          <a:p>
            <a:pPr marL="342900" indent="-342900" algn="just">
              <a:buClr>
                <a:srgbClr val="FFC000"/>
              </a:buClr>
              <a:buFont typeface="Arial" panose="020B0604020202020204" pitchFamily="34" charset="0"/>
              <a:buChar char="•"/>
            </a:pPr>
            <a:r>
              <a:rPr lang="es-MX" sz="2800" dirty="0" smtClean="0">
                <a:latin typeface="Arial Narrow" panose="020B0606020202030204" pitchFamily="34" charset="0"/>
                <a:cs typeface="Arial" panose="020B0604020202020204" pitchFamily="34" charset="0"/>
              </a:rPr>
              <a:t>Realizar </a:t>
            </a:r>
            <a:r>
              <a:rPr lang="es-MX" sz="2800" dirty="0">
                <a:latin typeface="Arial Narrow" panose="020B0606020202030204" pitchFamily="34" charset="0"/>
                <a:cs typeface="Arial" panose="020B0604020202020204" pitchFamily="34" charset="0"/>
              </a:rPr>
              <a:t>los trámites internos necesarios para la atención de las solicitudes de acceso a la </a:t>
            </a:r>
            <a:r>
              <a:rPr lang="es-MX" sz="2800" dirty="0" smtClean="0">
                <a:latin typeface="Arial Narrow" panose="020B0606020202030204" pitchFamily="34" charset="0"/>
                <a:cs typeface="Arial" panose="020B0604020202020204" pitchFamily="34" charset="0"/>
              </a:rPr>
              <a:t>información.</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Auxiliar a los particulares en la elaboración de solicitudes</a:t>
            </a:r>
          </a:p>
          <a:p>
            <a:pPr marL="342900" indent="-342900" algn="just">
              <a:buClr>
                <a:srgbClr val="FFC000"/>
              </a:buClr>
              <a:buFont typeface="Arial" panose="020B0604020202020204" pitchFamily="34" charset="0"/>
              <a:buChar char="•"/>
            </a:pPr>
            <a:r>
              <a:rPr lang="es-MX" sz="2800" dirty="0" smtClean="0">
                <a:latin typeface="Arial Narrow" panose="020B0606020202030204" pitchFamily="34" charset="0"/>
                <a:cs typeface="Arial" panose="020B0604020202020204" pitchFamily="34" charset="0"/>
              </a:rPr>
              <a:t>Elaborar los manuales de organización y procedimientos de la Unidad de Transparencia.</a:t>
            </a:r>
          </a:p>
          <a:p>
            <a:pPr marL="342900" indent="-342900" algn="just">
              <a:buClr>
                <a:srgbClr val="FFC000"/>
              </a:buClr>
              <a:buFont typeface="Arial" panose="020B0604020202020204" pitchFamily="34" charset="0"/>
              <a:buChar char="•"/>
            </a:pPr>
            <a:r>
              <a:rPr lang="es-ES" sz="2800" dirty="0">
                <a:latin typeface="Arial Narrow" panose="020B0606020202030204" pitchFamily="34" charset="0"/>
                <a:cs typeface="Arial" panose="020B0604020202020204" pitchFamily="34" charset="0"/>
              </a:rPr>
              <a:t>Hacer del conocimiento la probable responsabilidad por el incumplimiento de las obligaciones previstas en las leyes de la materia y demás disposiciones </a:t>
            </a:r>
            <a:r>
              <a:rPr lang="es-ES" sz="2800" dirty="0" smtClean="0">
                <a:latin typeface="Arial Narrow" panose="020B0606020202030204" pitchFamily="34" charset="0"/>
                <a:cs typeface="Arial" panose="020B0604020202020204" pitchFamily="34" charset="0"/>
              </a:rPr>
              <a:t>aplicables</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05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404664"/>
            <a:ext cx="8136904" cy="720080"/>
          </a:xfrm>
        </p:spPr>
        <p:txBody>
          <a:bodyPr/>
          <a:lstStyle/>
          <a:p>
            <a:pPr algn="ctr"/>
            <a:r>
              <a:rPr lang="es-MX" sz="3200" dirty="0" smtClean="0"/>
              <a:t>Comité de Transparencia. </a:t>
            </a:r>
            <a:r>
              <a:rPr lang="es-MX" sz="1600" dirty="0" smtClean="0"/>
              <a:t>(Art. 130 LTAIPEV)</a:t>
            </a:r>
            <a:endParaRPr lang="es-MX" sz="1600" dirty="0"/>
          </a:p>
        </p:txBody>
      </p:sp>
      <p:sp>
        <p:nvSpPr>
          <p:cNvPr id="5" name="Rectángulo 4"/>
          <p:cNvSpPr/>
          <p:nvPr/>
        </p:nvSpPr>
        <p:spPr>
          <a:xfrm>
            <a:off x="769224" y="1404059"/>
            <a:ext cx="7992888" cy="4401205"/>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Integración colegiada por </a:t>
            </a:r>
            <a:r>
              <a:rPr lang="es-MX" sz="2800" b="1" dirty="0">
                <a:solidFill>
                  <a:srgbClr val="E3AA3B"/>
                </a:solidFill>
                <a:latin typeface="Arial Narrow" panose="020B0606020202030204" pitchFamily="34" charset="0"/>
              </a:rPr>
              <a:t>número impar </a:t>
            </a:r>
            <a:r>
              <a:rPr lang="es-MX" sz="2800" dirty="0">
                <a:latin typeface="Arial Narrow" panose="020B0606020202030204" pitchFamily="34" charset="0"/>
                <a:cs typeface="Arial" panose="020B0604020202020204" pitchFamily="34" charset="0"/>
              </a:rPr>
              <a:t>de personas, nombradas por el titular del sujeto obligado, debe estar el titular de la unidad de </a:t>
            </a:r>
            <a:r>
              <a:rPr lang="es-MX" sz="2800" dirty="0" smtClean="0">
                <a:latin typeface="Arial Narrow" panose="020B0606020202030204" pitchFamily="34" charset="0"/>
                <a:cs typeface="Arial" panose="020B0604020202020204" pitchFamily="34" charset="0"/>
              </a:rPr>
              <a:t>transparencia.</a:t>
            </a: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Las resoluciones se toman por mayoría de votos, el presidente tiene voto de calidad y pueden asistir invitados a las sesiones y cuentan  únicamente con </a:t>
            </a:r>
            <a:r>
              <a:rPr lang="es-MX" sz="2800" dirty="0" smtClean="0">
                <a:latin typeface="Arial Narrow" panose="020B0606020202030204" pitchFamily="34" charset="0"/>
                <a:cs typeface="Arial" panose="020B0604020202020204" pitchFamily="34" charset="0"/>
              </a:rPr>
              <a:t>voz.</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Los integrantes </a:t>
            </a:r>
            <a:r>
              <a:rPr lang="es-MX" sz="2800" b="1" dirty="0">
                <a:solidFill>
                  <a:srgbClr val="E3AA3B"/>
                </a:solidFill>
                <a:latin typeface="Arial Narrow" panose="020B0606020202030204" pitchFamily="34" charset="0"/>
              </a:rPr>
              <a:t>no deben depender jerárquicamente entre sí</a:t>
            </a:r>
            <a:r>
              <a:rPr lang="es-MX" sz="2800" dirty="0" smtClean="0">
                <a:latin typeface="Arial Narrow" panose="020B0606020202030204" pitchFamily="34" charset="0"/>
                <a:cs typeface="Arial" panose="020B0604020202020204" pitchFamily="34" charset="0"/>
              </a:rPr>
              <a:t>.</a:t>
            </a: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Los integrantes tienen acceso a la información para determinar su clasificación, resguardo o </a:t>
            </a:r>
            <a:r>
              <a:rPr lang="es-MX" sz="2800" dirty="0" smtClean="0">
                <a:latin typeface="Arial Narrow" panose="020B0606020202030204" pitchFamily="34" charset="0"/>
                <a:cs typeface="Arial" panose="020B0604020202020204" pitchFamily="34" charset="0"/>
              </a:rPr>
              <a:t>salvaguarda</a:t>
            </a:r>
            <a:r>
              <a:rPr lang="es-MX" sz="2800" dirty="0">
                <a:latin typeface="Arial Narrow" panose="020B0606020202030204" pitchFamily="34" charset="0"/>
                <a:cs typeface="Arial" panose="020B0604020202020204" pitchFamily="34" charset="0"/>
              </a:rPr>
              <a:t>.</a:t>
            </a:r>
          </a:p>
        </p:txBody>
      </p:sp>
    </p:spTree>
    <p:extLst>
      <p:ext uri="{BB962C8B-B14F-4D97-AF65-F5344CB8AC3E}">
        <p14:creationId xmlns:p14="http://schemas.microsoft.com/office/powerpoint/2010/main" val="19518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620688"/>
            <a:ext cx="8136904" cy="720080"/>
          </a:xfrm>
        </p:spPr>
        <p:txBody>
          <a:bodyPr/>
          <a:lstStyle/>
          <a:p>
            <a:pPr algn="ctr"/>
            <a:r>
              <a:rPr lang="es-MX" sz="3200" dirty="0" smtClean="0"/>
              <a:t>Comité de Transparencia. </a:t>
            </a:r>
            <a:r>
              <a:rPr lang="es-MX" sz="3000" dirty="0" smtClean="0"/>
              <a:t>Atribuciones</a:t>
            </a:r>
            <a:r>
              <a:rPr lang="es-MX" sz="3200" dirty="0" smtClean="0"/>
              <a:t> </a:t>
            </a:r>
            <a:r>
              <a:rPr lang="es-MX" sz="1600" dirty="0" smtClean="0"/>
              <a:t>(Art. 130 LTAIPEV)</a:t>
            </a:r>
            <a:endParaRPr lang="es-MX" sz="1600" dirty="0"/>
          </a:p>
        </p:txBody>
      </p:sp>
      <p:sp>
        <p:nvSpPr>
          <p:cNvPr id="5" name="Rectángulo 4"/>
          <p:cNvSpPr/>
          <p:nvPr/>
        </p:nvSpPr>
        <p:spPr>
          <a:xfrm>
            <a:off x="827584" y="1700808"/>
            <a:ext cx="7992888" cy="4401205"/>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smtClean="0">
                <a:latin typeface="Arial Narrow" panose="020B0606020202030204" pitchFamily="34" charset="0"/>
                <a:cs typeface="Arial" panose="020B0604020202020204" pitchFamily="34" charset="0"/>
              </a:rPr>
              <a:t>Instituir, coordinar y supervisar, acciones y procedimiento en la gestión de solicitudes de acceso a la información;</a:t>
            </a: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Confirmar, modificar o revocar </a:t>
            </a:r>
            <a:r>
              <a:rPr lang="es-MX" sz="2800" dirty="0" smtClean="0">
                <a:latin typeface="Arial Narrow" panose="020B0606020202030204" pitchFamily="34" charset="0"/>
                <a:cs typeface="Arial" panose="020B0604020202020204" pitchFamily="34" charset="0"/>
              </a:rPr>
              <a:t>las determinaciones que en materia de ampliación de </a:t>
            </a:r>
            <a:r>
              <a:rPr lang="es-MX" sz="2800" b="1" dirty="0">
                <a:solidFill>
                  <a:srgbClr val="E3AA3B"/>
                </a:solidFill>
                <a:latin typeface="Arial Narrow" panose="020B0606020202030204" pitchFamily="34" charset="0"/>
              </a:rPr>
              <a:t>plazo, clasificación y declaración de inexistencia o de incompetencia </a:t>
            </a:r>
            <a:r>
              <a:rPr lang="es-MX" sz="2800" dirty="0" smtClean="0">
                <a:latin typeface="Arial Narrow" panose="020B0606020202030204" pitchFamily="34" charset="0"/>
                <a:cs typeface="Arial" panose="020B0604020202020204" pitchFamily="34" charset="0"/>
              </a:rPr>
              <a:t>realicen las áreas administrativas;</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Ordenar</a:t>
            </a:r>
            <a:r>
              <a:rPr lang="es-MX" sz="2800" dirty="0" smtClean="0">
                <a:latin typeface="Arial Narrow" panose="020B0606020202030204" pitchFamily="34" charset="0"/>
                <a:cs typeface="Arial" panose="020B0604020202020204" pitchFamily="34" charset="0"/>
              </a:rPr>
              <a:t>, en su caso, que las áreas administrativas </a:t>
            </a:r>
            <a:r>
              <a:rPr lang="es-MX" sz="2800" b="1" dirty="0">
                <a:solidFill>
                  <a:srgbClr val="E3AA3B"/>
                </a:solidFill>
                <a:latin typeface="Arial Narrow" panose="020B0606020202030204" pitchFamily="34" charset="0"/>
              </a:rPr>
              <a:t>generen la información </a:t>
            </a:r>
            <a:r>
              <a:rPr lang="es-MX" sz="2800" dirty="0" smtClean="0">
                <a:latin typeface="Arial Narrow" panose="020B0606020202030204" pitchFamily="34" charset="0"/>
                <a:cs typeface="Arial" panose="020B0604020202020204" pitchFamily="34" charset="0"/>
              </a:rPr>
              <a:t>que deben tener en posesión o que expongan de forma fundada y motivada porque no ejercieron las facultades;</a:t>
            </a:r>
          </a:p>
        </p:txBody>
      </p:sp>
    </p:spTree>
    <p:extLst>
      <p:ext uri="{BB962C8B-B14F-4D97-AF65-F5344CB8AC3E}">
        <p14:creationId xmlns:p14="http://schemas.microsoft.com/office/powerpoint/2010/main" val="19215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548680"/>
            <a:ext cx="8136904" cy="720080"/>
          </a:xfrm>
        </p:spPr>
        <p:txBody>
          <a:bodyPr/>
          <a:lstStyle/>
          <a:p>
            <a:pPr algn="ctr"/>
            <a:r>
              <a:rPr lang="es-MX" sz="3200" dirty="0" smtClean="0"/>
              <a:t>Comité de Transparencia</a:t>
            </a:r>
            <a:r>
              <a:rPr lang="es-MX" sz="3200" dirty="0"/>
              <a:t>. </a:t>
            </a:r>
            <a:r>
              <a:rPr lang="es-MX" sz="3000" dirty="0"/>
              <a:t>Atribuciones</a:t>
            </a:r>
            <a:r>
              <a:rPr lang="es-MX" sz="3200" dirty="0"/>
              <a:t> </a:t>
            </a:r>
            <a:r>
              <a:rPr lang="es-MX" sz="1600" dirty="0" smtClean="0"/>
              <a:t>(Art. 130 LTAIPEV)</a:t>
            </a:r>
            <a:endParaRPr lang="es-MX" sz="1600" dirty="0"/>
          </a:p>
        </p:txBody>
      </p:sp>
      <p:sp>
        <p:nvSpPr>
          <p:cNvPr id="5" name="Rectángulo 4"/>
          <p:cNvSpPr/>
          <p:nvPr/>
        </p:nvSpPr>
        <p:spPr>
          <a:xfrm>
            <a:off x="827584" y="1700808"/>
            <a:ext cx="7992888" cy="4401205"/>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Establecer políticas para facilitar la obtención de información y el ejercicio del derecho de acceso a la información;</a:t>
            </a:r>
          </a:p>
          <a:p>
            <a:pPr marL="342900" indent="-342900" algn="just">
              <a:buClr>
                <a:srgbClr val="FFC000"/>
              </a:buClr>
              <a:buFont typeface="Arial" panose="020B0604020202020204" pitchFamily="34" charset="0"/>
              <a:buChar char="•"/>
            </a:pPr>
            <a:r>
              <a:rPr lang="es-MX" sz="2800" b="1" dirty="0" smtClean="0">
                <a:solidFill>
                  <a:srgbClr val="E3AA3B"/>
                </a:solidFill>
                <a:latin typeface="Arial Narrow" panose="020B0606020202030204" pitchFamily="34" charset="0"/>
              </a:rPr>
              <a:t>Promover </a:t>
            </a:r>
            <a:r>
              <a:rPr lang="es-MX" sz="2800" b="1" dirty="0">
                <a:solidFill>
                  <a:srgbClr val="E3AA3B"/>
                </a:solidFill>
                <a:latin typeface="Arial Narrow" panose="020B0606020202030204" pitchFamily="34" charset="0"/>
              </a:rPr>
              <a:t>capacitación y actualización </a:t>
            </a:r>
            <a:r>
              <a:rPr lang="es-MX" sz="2800" dirty="0" smtClean="0">
                <a:latin typeface="Arial Narrow" panose="020B0606020202030204" pitchFamily="34" charset="0"/>
                <a:cs typeface="Arial" panose="020B0604020202020204" pitchFamily="34" charset="0"/>
              </a:rPr>
              <a:t>de los servidores públicos o integrantes adscritos a las Unidades de Transparencia;</a:t>
            </a: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Establecer programas de capacitación </a:t>
            </a:r>
            <a:r>
              <a:rPr lang="es-MX" sz="2800" dirty="0" smtClean="0">
                <a:latin typeface="Arial Narrow" panose="020B0606020202030204" pitchFamily="34" charset="0"/>
                <a:cs typeface="Arial" panose="020B0604020202020204" pitchFamily="34" charset="0"/>
              </a:rPr>
              <a:t>para todos los servidores públicos o integrantes del sujeto obligado;</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smtClean="0">
                <a:latin typeface="Arial Narrow" panose="020B0606020202030204" pitchFamily="34" charset="0"/>
                <a:cs typeface="Arial" panose="020B0604020202020204" pitchFamily="34" charset="0"/>
              </a:rPr>
              <a:t>Solicitar y autorizar la ampliación del plazo de reserva de la información;</a:t>
            </a:r>
          </a:p>
        </p:txBody>
      </p:sp>
    </p:spTree>
    <p:extLst>
      <p:ext uri="{BB962C8B-B14F-4D97-AF65-F5344CB8AC3E}">
        <p14:creationId xmlns:p14="http://schemas.microsoft.com/office/powerpoint/2010/main" val="237342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332656"/>
            <a:ext cx="8136904" cy="720080"/>
          </a:xfrm>
        </p:spPr>
        <p:txBody>
          <a:bodyPr/>
          <a:lstStyle/>
          <a:p>
            <a:pPr algn="ctr"/>
            <a:r>
              <a:rPr lang="es-MX" sz="3200" dirty="0" smtClean="0"/>
              <a:t>Obligaciones de Transparencia</a:t>
            </a:r>
            <a:endParaRPr lang="es-MX" sz="1600" dirty="0"/>
          </a:p>
        </p:txBody>
      </p:sp>
      <p:graphicFrame>
        <p:nvGraphicFramePr>
          <p:cNvPr id="4" name="3 Diagrama"/>
          <p:cNvGraphicFramePr/>
          <p:nvPr>
            <p:extLst>
              <p:ext uri="{D42A27DB-BD31-4B8C-83A1-F6EECF244321}">
                <p14:modId xmlns:p14="http://schemas.microsoft.com/office/powerpoint/2010/main" val="1754193012"/>
              </p:ext>
            </p:extLst>
          </p:nvPr>
        </p:nvGraphicFramePr>
        <p:xfrm>
          <a:off x="1079612" y="1268760"/>
          <a:ext cx="74888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6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116632"/>
            <a:ext cx="8424936" cy="6480720"/>
          </a:xfrm>
        </p:spPr>
        <p:txBody>
          <a:bodyPr/>
          <a:lstStyle/>
          <a:p>
            <a:r>
              <a:rPr lang="es-MX" sz="2800" b="1" dirty="0" smtClean="0">
                <a:solidFill>
                  <a:schemeClr val="tx2">
                    <a:lumMod val="75000"/>
                    <a:lumOff val="25000"/>
                  </a:schemeClr>
                </a:solidFill>
                <a:latin typeface="Arial Narrow" panose="020B0606020202030204" pitchFamily="34" charset="0"/>
                <a:cs typeface="Arial"/>
              </a:rPr>
              <a:t>Art. 15 Obligaciones de Transparencia Comunes</a:t>
            </a:r>
          </a:p>
          <a:p>
            <a:pPr marL="514350" indent="-514350" algn="just">
              <a:buAutoNum type="romanUcPeriod"/>
            </a:pPr>
            <a:r>
              <a:rPr lang="es-ES_tradnl" sz="2500" dirty="0" smtClean="0">
                <a:solidFill>
                  <a:schemeClr val="tx1"/>
                </a:solidFill>
                <a:latin typeface="Arial Narrow" panose="020B0606020202030204" pitchFamily="34" charset="0"/>
                <a:cs typeface="Arial"/>
              </a:rPr>
              <a:t>El </a:t>
            </a:r>
            <a:r>
              <a:rPr lang="es-ES_tradnl" sz="2500" dirty="0">
                <a:solidFill>
                  <a:schemeClr val="tx1"/>
                </a:solidFill>
                <a:latin typeface="Arial Narrow" panose="020B0606020202030204" pitchFamily="34" charset="0"/>
                <a:cs typeface="Arial"/>
              </a:rPr>
              <a:t>marco normativo aplicable al sujeto </a:t>
            </a:r>
            <a:r>
              <a:rPr lang="es-ES_tradnl" sz="2500" dirty="0" smtClean="0">
                <a:solidFill>
                  <a:schemeClr val="tx1"/>
                </a:solidFill>
                <a:latin typeface="Arial Narrow" panose="020B0606020202030204" pitchFamily="34" charset="0"/>
                <a:cs typeface="Arial"/>
              </a:rPr>
              <a:t>obligado;</a:t>
            </a:r>
          </a:p>
          <a:p>
            <a:pPr marL="514350" indent="-514350" algn="just">
              <a:buAutoNum type="romanUcPeriod"/>
            </a:pPr>
            <a:r>
              <a:rPr lang="es-ES_tradnl" sz="2500" dirty="0" smtClean="0">
                <a:solidFill>
                  <a:schemeClr val="tx1"/>
                </a:solidFill>
                <a:latin typeface="Arial Narrow" panose="020B0606020202030204" pitchFamily="34" charset="0"/>
                <a:cs typeface="Arial"/>
              </a:rPr>
              <a:t>Su </a:t>
            </a:r>
            <a:r>
              <a:rPr lang="es-ES_tradnl" sz="2500" dirty="0">
                <a:solidFill>
                  <a:schemeClr val="tx1"/>
                </a:solidFill>
                <a:latin typeface="Arial Narrow" panose="020B0606020202030204" pitchFamily="34" charset="0"/>
                <a:cs typeface="Arial"/>
              </a:rPr>
              <a:t>estructura orgánica </a:t>
            </a:r>
            <a:r>
              <a:rPr lang="es-ES_tradnl" sz="2500" dirty="0" smtClean="0">
                <a:solidFill>
                  <a:schemeClr val="tx1"/>
                </a:solidFill>
                <a:latin typeface="Arial Narrow" panose="020B0606020202030204" pitchFamily="34" charset="0"/>
                <a:cs typeface="Arial"/>
              </a:rPr>
              <a:t>completa;</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Las facultades de cada </a:t>
            </a:r>
            <a:r>
              <a:rPr lang="es-ES_tradnl" sz="2500" dirty="0" smtClean="0">
                <a:solidFill>
                  <a:schemeClr val="tx1"/>
                </a:solidFill>
                <a:latin typeface="Arial Narrow" panose="020B0606020202030204" pitchFamily="34" charset="0"/>
                <a:cs typeface="Arial"/>
              </a:rPr>
              <a:t>área;</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Las metas y objetivos de las á</a:t>
            </a:r>
            <a:r>
              <a:rPr lang="es-ES_tradnl" sz="2500" dirty="0" smtClean="0">
                <a:solidFill>
                  <a:schemeClr val="tx1"/>
                </a:solidFill>
                <a:latin typeface="Arial Narrow" panose="020B0606020202030204" pitchFamily="34" charset="0"/>
                <a:cs typeface="Arial"/>
              </a:rPr>
              <a:t>reas;</a:t>
            </a:r>
          </a:p>
          <a:p>
            <a:pPr marL="514350" indent="-514350" algn="just">
              <a:buFont typeface="Wingdings 3"/>
              <a:buAutoNum type="romanUcPeriod"/>
            </a:pPr>
            <a:r>
              <a:rPr lang="es-ES_tradnl" sz="2500" b="1" dirty="0">
                <a:solidFill>
                  <a:srgbClr val="FF9900"/>
                </a:solidFill>
                <a:latin typeface="Arial Narrow" panose="020B0606020202030204" pitchFamily="34" charset="0"/>
                <a:cs typeface="Arial" panose="020B0604020202020204" pitchFamily="34" charset="0"/>
              </a:rPr>
              <a:t>Los indicadores de gestión relacionados con temas de interés público o trascendencia social;</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Los indicadores que permitan rendir cuenta;</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El directorio de </a:t>
            </a:r>
            <a:r>
              <a:rPr lang="es-ES_tradnl" sz="2500" dirty="0" smtClean="0">
                <a:solidFill>
                  <a:schemeClr val="tx1"/>
                </a:solidFill>
                <a:latin typeface="Arial Narrow" panose="020B0606020202030204" pitchFamily="34" charset="0"/>
                <a:cs typeface="Arial"/>
              </a:rPr>
              <a:t>servidores </a:t>
            </a:r>
            <a:r>
              <a:rPr lang="es-ES_tradnl" sz="2500" dirty="0">
                <a:solidFill>
                  <a:schemeClr val="tx1"/>
                </a:solidFill>
                <a:latin typeface="Arial Narrow" panose="020B0606020202030204" pitchFamily="34" charset="0"/>
                <a:cs typeface="Arial"/>
              </a:rPr>
              <a:t>p</a:t>
            </a:r>
            <a:r>
              <a:rPr lang="es-ES_tradnl" sz="2500" dirty="0" smtClean="0">
                <a:solidFill>
                  <a:schemeClr val="tx1"/>
                </a:solidFill>
                <a:latin typeface="Arial Narrow" panose="020B0606020202030204" pitchFamily="34" charset="0"/>
                <a:cs typeface="Arial"/>
              </a:rPr>
              <a:t>úblicos;</a:t>
            </a:r>
          </a:p>
          <a:p>
            <a:pPr marL="514350" indent="-514350" algn="just">
              <a:buFont typeface="Wingdings 3"/>
              <a:buAutoNum type="romanUcPeriod"/>
            </a:pPr>
            <a:r>
              <a:rPr lang="es-ES_tradnl" sz="2500" b="1" dirty="0">
                <a:solidFill>
                  <a:srgbClr val="FF9900"/>
                </a:solidFill>
                <a:latin typeface="Arial Narrow" panose="020B0606020202030204" pitchFamily="34" charset="0"/>
                <a:cs typeface="Arial" panose="020B0604020202020204" pitchFamily="34" charset="0"/>
              </a:rPr>
              <a:t>La remuneración bruta y neta;</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Los gastos de representación y </a:t>
            </a:r>
            <a:r>
              <a:rPr lang="es-ES_tradnl" sz="2500" dirty="0" smtClean="0">
                <a:solidFill>
                  <a:schemeClr val="tx1"/>
                </a:solidFill>
                <a:latin typeface="Arial Narrow" panose="020B0606020202030204" pitchFamily="34" charset="0"/>
                <a:cs typeface="Arial"/>
              </a:rPr>
              <a:t>viáticos;</a:t>
            </a:r>
          </a:p>
          <a:p>
            <a:pPr marL="514350" indent="-514350" algn="just">
              <a:buFont typeface="Wingdings 3"/>
              <a:buAutoNum type="romanUcPeriod"/>
            </a:pPr>
            <a:r>
              <a:rPr lang="es-ES_tradnl" sz="2500" dirty="0">
                <a:solidFill>
                  <a:schemeClr val="tx1"/>
                </a:solidFill>
                <a:latin typeface="Arial Narrow" panose="020B0606020202030204" pitchFamily="34" charset="0"/>
                <a:cs typeface="Arial"/>
              </a:rPr>
              <a:t>El número total de las plazas y del </a:t>
            </a:r>
            <a:r>
              <a:rPr lang="es-ES_tradnl" sz="2500" dirty="0" smtClean="0">
                <a:solidFill>
                  <a:schemeClr val="tx1"/>
                </a:solidFill>
                <a:latin typeface="Arial Narrow" panose="020B0606020202030204" pitchFamily="34" charset="0"/>
                <a:cs typeface="Arial"/>
              </a:rPr>
              <a:t>personal de base y de confianza;</a:t>
            </a:r>
          </a:p>
          <a:p>
            <a:pPr marL="514350" indent="-514350" algn="just">
              <a:buFont typeface="Wingdings 3"/>
              <a:buAutoNum type="romanUcPeriod"/>
            </a:pPr>
            <a:r>
              <a:rPr lang="es-ES_tradnl" sz="2500" b="1" dirty="0">
                <a:solidFill>
                  <a:srgbClr val="FF9900"/>
                </a:solidFill>
                <a:latin typeface="Arial Narrow" panose="020B0606020202030204" pitchFamily="34" charset="0"/>
                <a:cs typeface="Arial" panose="020B0604020202020204" pitchFamily="34" charset="0"/>
              </a:rPr>
              <a:t>Las contrataciones de servicios profesionales por honorarios o asimilados;</a:t>
            </a:r>
          </a:p>
        </p:txBody>
      </p:sp>
    </p:spTree>
    <p:extLst>
      <p:ext uri="{BB962C8B-B14F-4D97-AF65-F5344CB8AC3E}">
        <p14:creationId xmlns:p14="http://schemas.microsoft.com/office/powerpoint/2010/main" val="32677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352928" cy="6192688"/>
          </a:xfrm>
        </p:spPr>
        <p:txBody>
          <a:bodyPr/>
          <a:lstStyle/>
          <a:p>
            <a:pPr marL="571500" indent="-571500" algn="just">
              <a:buFont typeface="+mj-lt"/>
              <a:buAutoNum type="romanUcPeriod" startAt="12"/>
            </a:pPr>
            <a:r>
              <a:rPr lang="es-ES_tradnl" sz="2500" b="1" dirty="0">
                <a:solidFill>
                  <a:srgbClr val="FF9900"/>
                </a:solidFill>
                <a:latin typeface="Arial Narrow" panose="020B0606020202030204" pitchFamily="34" charset="0"/>
                <a:cs typeface="Arial" panose="020B0604020202020204" pitchFamily="34" charset="0"/>
              </a:rPr>
              <a:t>La información en versión pública de las declaraciones patrimonial, fiscal y de intereses;</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El domicilio de la Unidad de </a:t>
            </a:r>
            <a:r>
              <a:rPr lang="es-ES_tradnl" sz="2500" dirty="0" smtClean="0">
                <a:solidFill>
                  <a:schemeClr val="tx1"/>
                </a:solidFill>
                <a:latin typeface="Arial Narrow" panose="020B0606020202030204" pitchFamily="34" charset="0"/>
                <a:cs typeface="Arial"/>
              </a:rPr>
              <a:t>Transparencia;</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Las convocatorias a concursos para ocupar cargos </a:t>
            </a:r>
            <a:r>
              <a:rPr lang="es-ES_tradnl" sz="2500" dirty="0" smtClean="0">
                <a:solidFill>
                  <a:schemeClr val="tx1"/>
                </a:solidFill>
                <a:latin typeface="Arial Narrow" panose="020B0606020202030204" pitchFamily="34" charset="0"/>
                <a:cs typeface="Arial"/>
              </a:rPr>
              <a:t>públicos y los resultados de los mismos;</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La información de los programas de subsidios, estímulos y </a:t>
            </a:r>
            <a:r>
              <a:rPr lang="es-ES_tradnl" sz="2500" dirty="0" smtClean="0">
                <a:solidFill>
                  <a:schemeClr val="tx1"/>
                </a:solidFill>
                <a:latin typeface="Arial Narrow" panose="020B0606020202030204" pitchFamily="34" charset="0"/>
                <a:cs typeface="Arial"/>
              </a:rPr>
              <a:t>apoyos;</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Las condiciones generales de trabajo, contratos o </a:t>
            </a:r>
            <a:r>
              <a:rPr lang="es-ES_tradnl" sz="2500" dirty="0" smtClean="0">
                <a:solidFill>
                  <a:schemeClr val="tx1"/>
                </a:solidFill>
                <a:latin typeface="Arial Narrow" panose="020B0606020202030204" pitchFamily="34" charset="0"/>
                <a:cs typeface="Arial"/>
              </a:rPr>
              <a:t>convenios que regulan las relaciones laborales;</a:t>
            </a:r>
          </a:p>
          <a:p>
            <a:pPr marL="571500" indent="-571500" algn="just">
              <a:buFont typeface="+mj-lt"/>
              <a:buAutoNum type="romanUcPeriod" startAt="12"/>
            </a:pPr>
            <a:r>
              <a:rPr lang="es-ES_tradnl" sz="2500" b="1" dirty="0">
                <a:solidFill>
                  <a:srgbClr val="FF9900"/>
                </a:solidFill>
                <a:latin typeface="Arial Narrow" panose="020B0606020202030204" pitchFamily="34" charset="0"/>
                <a:cs typeface="Arial" panose="020B0604020202020204" pitchFamily="34" charset="0"/>
              </a:rPr>
              <a:t>La información curricular;</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El listado </a:t>
            </a:r>
            <a:r>
              <a:rPr lang="es-ES_tradnl" sz="2500" dirty="0" smtClean="0">
                <a:solidFill>
                  <a:schemeClr val="tx1"/>
                </a:solidFill>
                <a:latin typeface="Arial Narrow" panose="020B0606020202030204" pitchFamily="34" charset="0"/>
                <a:cs typeface="Arial"/>
              </a:rPr>
              <a:t>de </a:t>
            </a:r>
            <a:r>
              <a:rPr lang="es-ES_tradnl" sz="2500" dirty="0">
                <a:solidFill>
                  <a:schemeClr val="tx1"/>
                </a:solidFill>
                <a:latin typeface="Arial Narrow" panose="020B0606020202030204" pitchFamily="34" charset="0"/>
                <a:cs typeface="Arial"/>
              </a:rPr>
              <a:t>s</a:t>
            </a:r>
            <a:r>
              <a:rPr lang="es-ES_tradnl" sz="2500" dirty="0" smtClean="0">
                <a:solidFill>
                  <a:schemeClr val="tx1"/>
                </a:solidFill>
                <a:latin typeface="Arial Narrow" panose="020B0606020202030204" pitchFamily="34" charset="0"/>
                <a:cs typeface="Arial"/>
              </a:rPr>
              <a:t>ervidores </a:t>
            </a:r>
            <a:r>
              <a:rPr lang="es-ES_tradnl" sz="2500" dirty="0">
                <a:solidFill>
                  <a:schemeClr val="tx1"/>
                </a:solidFill>
                <a:latin typeface="Arial Narrow" panose="020B0606020202030204" pitchFamily="34" charset="0"/>
                <a:cs typeface="Arial"/>
              </a:rPr>
              <a:t>p</a:t>
            </a:r>
            <a:r>
              <a:rPr lang="es-ES_tradnl" sz="2500" dirty="0" smtClean="0">
                <a:solidFill>
                  <a:schemeClr val="tx1"/>
                </a:solidFill>
                <a:latin typeface="Arial Narrow" panose="020B0606020202030204" pitchFamily="34" charset="0"/>
                <a:cs typeface="Arial"/>
              </a:rPr>
              <a:t>úblicos </a:t>
            </a:r>
            <a:r>
              <a:rPr lang="es-ES_tradnl" sz="2500" dirty="0">
                <a:solidFill>
                  <a:schemeClr val="tx1"/>
                </a:solidFill>
                <a:latin typeface="Arial Narrow" panose="020B0606020202030204" pitchFamily="34" charset="0"/>
                <a:cs typeface="Arial"/>
              </a:rPr>
              <a:t>con sanciones </a:t>
            </a:r>
            <a:r>
              <a:rPr lang="es-ES_tradnl" sz="2500" dirty="0" smtClean="0">
                <a:solidFill>
                  <a:schemeClr val="tx1"/>
                </a:solidFill>
                <a:latin typeface="Arial Narrow" panose="020B0606020202030204" pitchFamily="34" charset="0"/>
                <a:cs typeface="Arial"/>
              </a:rPr>
              <a:t>administrativas definitivas;</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Los servicios que ofrecen señalando los requisitos para acceder a ellos</a:t>
            </a:r>
            <a:r>
              <a:rPr lang="es-ES_tradnl" sz="2500" dirty="0" smtClean="0">
                <a:solidFill>
                  <a:schemeClr val="tx1"/>
                </a:solidFill>
                <a:latin typeface="Arial Narrow" panose="020B0606020202030204" pitchFamily="34" charset="0"/>
                <a:cs typeface="Arial"/>
              </a:rPr>
              <a:t>;</a:t>
            </a:r>
          </a:p>
          <a:p>
            <a:pPr marL="571500" indent="-571500" algn="just">
              <a:buFont typeface="+mj-lt"/>
              <a:buAutoNum type="romanUcPeriod" startAt="12"/>
            </a:pPr>
            <a:r>
              <a:rPr lang="es-ES_tradnl" sz="2500" dirty="0">
                <a:solidFill>
                  <a:schemeClr val="tx1"/>
                </a:solidFill>
                <a:latin typeface="Arial Narrow" panose="020B0606020202030204" pitchFamily="34" charset="0"/>
                <a:cs typeface="Arial"/>
              </a:rPr>
              <a:t>Los trámites, requisitos y formatos que ofrecen;</a:t>
            </a:r>
          </a:p>
        </p:txBody>
      </p:sp>
    </p:spTree>
    <p:extLst>
      <p:ext uri="{BB962C8B-B14F-4D97-AF65-F5344CB8AC3E}">
        <p14:creationId xmlns:p14="http://schemas.microsoft.com/office/powerpoint/2010/main" val="132379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352928" cy="6192688"/>
          </a:xfrm>
        </p:spPr>
        <p:txBody>
          <a:bodyPr/>
          <a:lstStyle/>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La información financiera sobre el presupuesto </a:t>
            </a:r>
            <a:r>
              <a:rPr lang="es-ES_tradnl" sz="2500" dirty="0" smtClean="0">
                <a:solidFill>
                  <a:schemeClr val="tx1"/>
                </a:solidFill>
                <a:latin typeface="Arial Narrow" panose="020B0606020202030204" pitchFamily="34" charset="0"/>
                <a:cs typeface="Arial"/>
              </a:rPr>
              <a:t>asignado;</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La información relativa a la deuda </a:t>
            </a:r>
            <a:r>
              <a:rPr lang="es-ES_tradnl" sz="2500" dirty="0" smtClean="0">
                <a:solidFill>
                  <a:schemeClr val="tx1"/>
                </a:solidFill>
                <a:latin typeface="Arial Narrow" panose="020B0606020202030204" pitchFamily="34" charset="0"/>
                <a:cs typeface="Arial"/>
              </a:rPr>
              <a:t>pública;</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Los montos destinados a gastos relativos a comunicación social y publicidad </a:t>
            </a:r>
            <a:r>
              <a:rPr lang="es-ES_tradnl" sz="2500" dirty="0" smtClean="0">
                <a:solidFill>
                  <a:schemeClr val="tx1"/>
                </a:solidFill>
                <a:latin typeface="Arial Narrow" panose="020B0606020202030204" pitchFamily="34" charset="0"/>
                <a:cs typeface="Arial"/>
              </a:rPr>
              <a:t>oficial;</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Los informes de resultados de las auditorías al ejercicio </a:t>
            </a:r>
            <a:r>
              <a:rPr lang="es-ES_tradnl" sz="2500" dirty="0" smtClean="0">
                <a:solidFill>
                  <a:schemeClr val="tx1"/>
                </a:solidFill>
                <a:latin typeface="Arial Narrow" panose="020B0606020202030204" pitchFamily="34" charset="0"/>
                <a:cs typeface="Arial"/>
              </a:rPr>
              <a:t>presupuestal;</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El resultado de la dictaminación de los estados financieros</a:t>
            </a:r>
            <a:r>
              <a:rPr lang="es-ES_tradnl" sz="2500" dirty="0" smtClean="0">
                <a:solidFill>
                  <a:schemeClr val="tx1"/>
                </a:solidFill>
                <a:latin typeface="Arial Narrow" panose="020B0606020202030204" pitchFamily="34" charset="0"/>
                <a:cs typeface="Arial"/>
              </a:rPr>
              <a:t>;</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Los montos, criterios, convocatorias y listado de personas físicas o morales a quienes, por cualquier motivo, se les asigne o permita usar recursos </a:t>
            </a:r>
            <a:r>
              <a:rPr lang="es-ES_tradnl" sz="2500" dirty="0" smtClean="0">
                <a:solidFill>
                  <a:schemeClr val="tx1"/>
                </a:solidFill>
                <a:latin typeface="Arial Narrow" panose="020B0606020202030204" pitchFamily="34" charset="0"/>
                <a:cs typeface="Arial"/>
              </a:rPr>
              <a:t>públicos;</a:t>
            </a:r>
          </a:p>
          <a:p>
            <a:pPr marL="514350" indent="-514350" algn="just">
              <a:buFont typeface="+mj-lt"/>
              <a:buAutoNum type="romanUcPeriod" startAt="21"/>
            </a:pPr>
            <a:r>
              <a:rPr lang="es-ES_tradnl" sz="2500" dirty="0">
                <a:solidFill>
                  <a:schemeClr val="tx1"/>
                </a:solidFill>
                <a:latin typeface="Arial Narrow" panose="020B0606020202030204" pitchFamily="34" charset="0"/>
                <a:cs typeface="Arial"/>
              </a:rPr>
              <a:t>Las concesiones, contratos, convenios, permisos, licencias o autorizaciones </a:t>
            </a:r>
            <a:r>
              <a:rPr lang="es-ES_tradnl" sz="2500" dirty="0" smtClean="0">
                <a:solidFill>
                  <a:schemeClr val="tx1"/>
                </a:solidFill>
                <a:latin typeface="Arial Narrow" panose="020B0606020202030204" pitchFamily="34" charset="0"/>
                <a:cs typeface="Arial"/>
              </a:rPr>
              <a:t>otorgados</a:t>
            </a:r>
            <a:r>
              <a:rPr lang="es-ES_tradnl" sz="2500" dirty="0">
                <a:solidFill>
                  <a:schemeClr val="tx1"/>
                </a:solidFill>
                <a:latin typeface="Arial Narrow" panose="020B0606020202030204" pitchFamily="34" charset="0"/>
                <a:cs typeface="Arial"/>
              </a:rPr>
              <a:t>;</a:t>
            </a:r>
            <a:endParaRPr lang="es-ES_tradnl" sz="2500" dirty="0" smtClean="0">
              <a:solidFill>
                <a:schemeClr val="tx1"/>
              </a:solidFill>
              <a:latin typeface="Arial Narrow" panose="020B0606020202030204" pitchFamily="34" charset="0"/>
              <a:cs typeface="Arial"/>
            </a:endParaRPr>
          </a:p>
          <a:p>
            <a:pPr marL="514350" indent="-514350" algn="just">
              <a:buFont typeface="+mj-lt"/>
              <a:buAutoNum type="romanUcPeriod" startAt="28"/>
            </a:pPr>
            <a:r>
              <a:rPr lang="es-ES_tradnl" sz="2500" dirty="0">
                <a:solidFill>
                  <a:schemeClr val="tx1"/>
                </a:solidFill>
                <a:latin typeface="Arial Narrow" panose="020B0606020202030204" pitchFamily="34" charset="0"/>
                <a:cs typeface="Arial"/>
              </a:rPr>
              <a:t>La información sobre los resultados sobre procedimientos de adjudicación directa, invitación restringida y licitación;</a:t>
            </a:r>
          </a:p>
          <a:p>
            <a:pPr marL="514350" indent="-514350" algn="just">
              <a:buFont typeface="+mj-lt"/>
              <a:buAutoNum type="romanUcPeriod" startAt="28"/>
            </a:pPr>
            <a:r>
              <a:rPr lang="es-ES_tradnl" sz="2500" dirty="0">
                <a:solidFill>
                  <a:schemeClr val="tx1"/>
                </a:solidFill>
                <a:latin typeface="Arial Narrow" panose="020B0606020202030204" pitchFamily="34" charset="0"/>
                <a:cs typeface="Arial"/>
              </a:rPr>
              <a:t>Los informes que por disposición legal generen;</a:t>
            </a:r>
          </a:p>
          <a:p>
            <a:pPr marL="514350" indent="-514350" algn="just">
              <a:buFont typeface="+mj-lt"/>
              <a:buAutoNum type="romanUcPeriod" startAt="21"/>
            </a:pPr>
            <a:endParaRPr lang="es-ES_tradnl" sz="2500" dirty="0">
              <a:solidFill>
                <a:schemeClr val="tx1"/>
              </a:solidFill>
              <a:latin typeface="Arial Narrow" panose="020B0606020202030204" pitchFamily="34" charset="0"/>
              <a:cs typeface="Arial"/>
            </a:endParaRPr>
          </a:p>
        </p:txBody>
      </p:sp>
    </p:spTree>
    <p:extLst>
      <p:ext uri="{BB962C8B-B14F-4D97-AF65-F5344CB8AC3E}">
        <p14:creationId xmlns:p14="http://schemas.microsoft.com/office/powerpoint/2010/main" val="5061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352928" cy="6192688"/>
          </a:xfrm>
        </p:spPr>
        <p:txBody>
          <a:bodyPr/>
          <a:lstStyle/>
          <a:p>
            <a:pPr marL="514350" indent="-514350" algn="just">
              <a:buFont typeface="+mj-lt"/>
              <a:buAutoNum type="romanUcPeriod" startAt="30"/>
            </a:pPr>
            <a:r>
              <a:rPr lang="es-ES_tradnl" sz="2500" dirty="0" smtClean="0">
                <a:solidFill>
                  <a:schemeClr val="tx1"/>
                </a:solidFill>
                <a:latin typeface="Arial Narrow" panose="020B0606020202030204" pitchFamily="34" charset="0"/>
                <a:cs typeface="Arial"/>
              </a:rPr>
              <a:t>Las estadísticas que </a:t>
            </a:r>
            <a:r>
              <a:rPr lang="es-ES_tradnl" sz="2500" dirty="0">
                <a:solidFill>
                  <a:schemeClr val="tx1"/>
                </a:solidFill>
                <a:latin typeface="Arial Narrow" panose="020B0606020202030204" pitchFamily="34" charset="0"/>
                <a:cs typeface="Arial"/>
              </a:rPr>
              <a:t>generen en cumplimiento de sus facultades, competencias o </a:t>
            </a:r>
            <a:r>
              <a:rPr lang="es-ES_tradnl" sz="2500" dirty="0" smtClean="0">
                <a:solidFill>
                  <a:schemeClr val="tx1"/>
                </a:solidFill>
                <a:latin typeface="Arial Narrow" panose="020B0606020202030204" pitchFamily="34" charset="0"/>
                <a:cs typeface="Arial"/>
              </a:rPr>
              <a:t>funciones;</a:t>
            </a:r>
          </a:p>
          <a:p>
            <a:pPr marL="514350" indent="-514350" algn="just">
              <a:buFont typeface="+mj-lt"/>
              <a:buAutoNum type="romanUcPeriod" startAt="30"/>
            </a:pPr>
            <a:r>
              <a:rPr lang="es-ES_tradnl" sz="2500" dirty="0" smtClean="0">
                <a:solidFill>
                  <a:schemeClr val="tx1"/>
                </a:solidFill>
                <a:latin typeface="Arial Narrow" panose="020B0606020202030204" pitchFamily="34" charset="0"/>
                <a:cs typeface="Arial"/>
              </a:rPr>
              <a:t>Informe </a:t>
            </a:r>
            <a:r>
              <a:rPr lang="es-ES_tradnl" sz="2500" dirty="0">
                <a:solidFill>
                  <a:schemeClr val="tx1"/>
                </a:solidFill>
                <a:latin typeface="Arial Narrow" panose="020B0606020202030204" pitchFamily="34" charset="0"/>
                <a:cs typeface="Arial"/>
              </a:rPr>
              <a:t>de avances programáticos o presupuestales, balances generales y su estado </a:t>
            </a:r>
            <a:r>
              <a:rPr lang="es-ES_tradnl" sz="2500" dirty="0" smtClean="0">
                <a:solidFill>
                  <a:schemeClr val="tx1"/>
                </a:solidFill>
                <a:latin typeface="Arial Narrow" panose="020B0606020202030204" pitchFamily="34" charset="0"/>
                <a:cs typeface="Arial"/>
              </a:rPr>
              <a:t>financiero;</a:t>
            </a:r>
          </a:p>
          <a:p>
            <a:pPr marL="514350" indent="-514350" algn="just">
              <a:buFont typeface="+mj-lt"/>
              <a:buAutoNum type="romanUcPeriod" startAt="30"/>
            </a:pPr>
            <a:r>
              <a:rPr lang="es-ES_tradnl" sz="2500" dirty="0" smtClean="0">
                <a:solidFill>
                  <a:schemeClr val="tx1"/>
                </a:solidFill>
                <a:latin typeface="Arial Narrow" panose="020B0606020202030204" pitchFamily="34" charset="0"/>
                <a:cs typeface="Arial"/>
              </a:rPr>
              <a:t>Padrón </a:t>
            </a:r>
            <a:r>
              <a:rPr lang="es-ES_tradnl" sz="2500" dirty="0">
                <a:solidFill>
                  <a:schemeClr val="tx1"/>
                </a:solidFill>
                <a:latin typeface="Arial Narrow" panose="020B0606020202030204" pitchFamily="34" charset="0"/>
                <a:cs typeface="Arial"/>
              </a:rPr>
              <a:t>de proveedores y </a:t>
            </a:r>
            <a:r>
              <a:rPr lang="es-ES_tradnl" sz="2500" dirty="0" smtClean="0">
                <a:solidFill>
                  <a:schemeClr val="tx1"/>
                </a:solidFill>
                <a:latin typeface="Arial Narrow" panose="020B0606020202030204" pitchFamily="34" charset="0"/>
                <a:cs typeface="Arial"/>
              </a:rPr>
              <a:t>contratistas;</a:t>
            </a:r>
          </a:p>
          <a:p>
            <a:pPr marL="514350" indent="-514350" algn="just">
              <a:buFont typeface="+mj-lt"/>
              <a:buAutoNum type="romanUcPeriod" startAt="30"/>
            </a:pPr>
            <a:r>
              <a:rPr lang="es-ES_tradnl" sz="2500" dirty="0" smtClean="0">
                <a:solidFill>
                  <a:schemeClr val="tx1"/>
                </a:solidFill>
                <a:latin typeface="Arial Narrow" panose="020B0606020202030204" pitchFamily="34" charset="0"/>
                <a:cs typeface="Arial"/>
              </a:rPr>
              <a:t>Los </a:t>
            </a:r>
            <a:r>
              <a:rPr lang="es-ES_tradnl" sz="2500" dirty="0">
                <a:solidFill>
                  <a:schemeClr val="tx1"/>
                </a:solidFill>
                <a:latin typeface="Arial Narrow" panose="020B0606020202030204" pitchFamily="34" charset="0"/>
                <a:cs typeface="Arial"/>
              </a:rPr>
              <a:t>convenios de coordinación de concertación con los sectores social y </a:t>
            </a:r>
            <a:r>
              <a:rPr lang="es-ES_tradnl" sz="2500" dirty="0" smtClean="0">
                <a:solidFill>
                  <a:schemeClr val="tx1"/>
                </a:solidFill>
                <a:latin typeface="Arial Narrow" panose="020B0606020202030204" pitchFamily="34" charset="0"/>
                <a:cs typeface="Arial"/>
              </a:rPr>
              <a:t>privado;</a:t>
            </a:r>
          </a:p>
          <a:p>
            <a:pPr marL="514350" indent="-514350" algn="just">
              <a:buFont typeface="+mj-lt"/>
              <a:buAutoNum type="romanUcPeriod" startAt="30"/>
            </a:pPr>
            <a:r>
              <a:rPr lang="es-ES_tradnl" sz="2500" dirty="0" smtClean="0">
                <a:solidFill>
                  <a:schemeClr val="tx1"/>
                </a:solidFill>
                <a:latin typeface="Arial Narrow" panose="020B0606020202030204" pitchFamily="34" charset="0"/>
                <a:cs typeface="Arial"/>
              </a:rPr>
              <a:t>El </a:t>
            </a:r>
            <a:r>
              <a:rPr lang="es-ES_tradnl" sz="2500" dirty="0">
                <a:solidFill>
                  <a:schemeClr val="tx1"/>
                </a:solidFill>
                <a:latin typeface="Arial Narrow" panose="020B0606020202030204" pitchFamily="34" charset="0"/>
                <a:cs typeface="Arial"/>
              </a:rPr>
              <a:t>inventario de bienes muebles e inmuebles en posesión y </a:t>
            </a:r>
            <a:r>
              <a:rPr lang="es-ES_tradnl" sz="2500" dirty="0" smtClean="0">
                <a:solidFill>
                  <a:schemeClr val="tx1"/>
                </a:solidFill>
                <a:latin typeface="Arial Narrow" panose="020B0606020202030204" pitchFamily="34" charset="0"/>
                <a:cs typeface="Arial"/>
              </a:rPr>
              <a:t>propiedad;</a:t>
            </a:r>
          </a:p>
          <a:p>
            <a:pPr marL="514350" indent="-514350" algn="just">
              <a:buFont typeface="+mj-lt"/>
              <a:buAutoNum type="romanUcPeriod" startAt="30"/>
            </a:pPr>
            <a:r>
              <a:rPr lang="es-MX" sz="2500" dirty="0" smtClean="0">
                <a:solidFill>
                  <a:schemeClr val="tx1"/>
                </a:solidFill>
                <a:latin typeface="Arial Narrow" panose="020B0606020202030204" pitchFamily="34" charset="0"/>
                <a:cs typeface="Arial"/>
              </a:rPr>
              <a:t>Las </a:t>
            </a:r>
            <a:r>
              <a:rPr lang="es-MX" sz="2500" dirty="0">
                <a:solidFill>
                  <a:schemeClr val="tx1"/>
                </a:solidFill>
                <a:latin typeface="Arial Narrow" panose="020B0606020202030204" pitchFamily="34" charset="0"/>
                <a:cs typeface="Arial"/>
              </a:rPr>
              <a:t>recomendaciones emitidas por los órganos </a:t>
            </a:r>
            <a:r>
              <a:rPr lang="es-MX" sz="2500" dirty="0" smtClean="0">
                <a:solidFill>
                  <a:schemeClr val="tx1"/>
                </a:solidFill>
                <a:latin typeface="Arial Narrow" panose="020B0606020202030204" pitchFamily="34" charset="0"/>
                <a:cs typeface="Arial"/>
              </a:rPr>
              <a:t>públicos del Estado mexicano;</a:t>
            </a:r>
          </a:p>
          <a:p>
            <a:pPr marL="514350" indent="-514350" algn="just">
              <a:buFont typeface="+mj-lt"/>
              <a:buAutoNum type="romanUcPeriod" startAt="36"/>
            </a:pPr>
            <a:r>
              <a:rPr lang="es-ES_tradnl" sz="2500" dirty="0">
                <a:solidFill>
                  <a:schemeClr val="tx1"/>
                </a:solidFill>
                <a:latin typeface="Arial Narrow" panose="020B0606020202030204" pitchFamily="34" charset="0"/>
                <a:cs typeface="Arial"/>
              </a:rPr>
              <a:t>Las resoluciones y laudos;</a:t>
            </a:r>
          </a:p>
          <a:p>
            <a:pPr marL="514350" indent="-514350" algn="just">
              <a:buFont typeface="+mj-lt"/>
              <a:buAutoNum type="romanUcPeriod" startAt="36"/>
            </a:pPr>
            <a:r>
              <a:rPr lang="es-ES_tradnl" sz="2500" dirty="0">
                <a:solidFill>
                  <a:schemeClr val="tx1"/>
                </a:solidFill>
                <a:latin typeface="Arial Narrow" panose="020B0606020202030204" pitchFamily="34" charset="0"/>
                <a:cs typeface="Arial"/>
              </a:rPr>
              <a:t>Los mecanismos de participación ciudadana;</a:t>
            </a:r>
          </a:p>
          <a:p>
            <a:pPr marL="514350" indent="-514350" algn="just">
              <a:buFont typeface="+mj-lt"/>
              <a:buAutoNum type="romanUcPeriod" startAt="36"/>
            </a:pPr>
            <a:r>
              <a:rPr lang="es-ES_tradnl" sz="2500" dirty="0">
                <a:solidFill>
                  <a:schemeClr val="tx1"/>
                </a:solidFill>
                <a:latin typeface="Arial Narrow" panose="020B0606020202030204" pitchFamily="34" charset="0"/>
                <a:cs typeface="Arial"/>
              </a:rPr>
              <a:t>Los programas que ofrecen</a:t>
            </a:r>
            <a:r>
              <a:rPr lang="es-ES_tradnl" sz="2500" dirty="0" smtClean="0">
                <a:solidFill>
                  <a:schemeClr val="tx1"/>
                </a:solidFill>
                <a:latin typeface="Arial Narrow" panose="020B0606020202030204" pitchFamily="34" charset="0"/>
                <a:cs typeface="Arial"/>
              </a:rPr>
              <a:t>;</a:t>
            </a:r>
            <a:endParaRPr lang="es-ES_tradnl" sz="2500" dirty="0">
              <a:solidFill>
                <a:schemeClr val="tx1"/>
              </a:solidFill>
              <a:latin typeface="Arial Narrow" panose="020B0606020202030204" pitchFamily="34" charset="0"/>
              <a:cs typeface="Arial"/>
            </a:endParaRPr>
          </a:p>
        </p:txBody>
      </p:sp>
    </p:spTree>
    <p:extLst>
      <p:ext uri="{BB962C8B-B14F-4D97-AF65-F5344CB8AC3E}">
        <p14:creationId xmlns:p14="http://schemas.microsoft.com/office/powerpoint/2010/main" val="10667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2915816" y="548680"/>
            <a:ext cx="3528392" cy="839664"/>
          </a:xfrm>
        </p:spPr>
        <p:txBody>
          <a:bodyPr/>
          <a:lstStyle/>
          <a:p>
            <a:pPr algn="ctr"/>
            <a:r>
              <a:rPr lang="es-MX" dirty="0" smtClean="0"/>
              <a:t>Objetivo</a:t>
            </a:r>
            <a:endParaRPr lang="es-MX" dirty="0"/>
          </a:p>
        </p:txBody>
      </p:sp>
      <p:sp>
        <p:nvSpPr>
          <p:cNvPr id="4" name="Marcador de contenido 1"/>
          <p:cNvSpPr>
            <a:spLocks noGrp="1"/>
          </p:cNvSpPr>
          <p:nvPr>
            <p:ph idx="1"/>
          </p:nvPr>
        </p:nvSpPr>
        <p:spPr>
          <a:xfrm>
            <a:off x="1331640" y="1700808"/>
            <a:ext cx="6696744" cy="3312368"/>
          </a:xfrm>
        </p:spPr>
        <p:txBody>
          <a:bodyPr/>
          <a:lstStyle/>
          <a:p>
            <a:pPr marL="0"/>
            <a:r>
              <a:rPr lang="es-MX" sz="3000" dirty="0" smtClean="0"/>
              <a:t>Identificar elementos contenidos en los Lineamientos </a:t>
            </a:r>
            <a:r>
              <a:rPr lang="es-MX" sz="3000" dirty="0"/>
              <a:t>Generales </a:t>
            </a:r>
            <a:r>
              <a:rPr lang="es-MX" sz="3000" dirty="0" smtClean="0"/>
              <a:t>para </a:t>
            </a:r>
            <a:r>
              <a:rPr lang="es-MX" sz="3000" dirty="0"/>
              <a:t>el cumplimiento de las </a:t>
            </a:r>
            <a:r>
              <a:rPr lang="es-MX" sz="3000" dirty="0" smtClean="0"/>
              <a:t>obligaciones de transparencia establecidas en la Ley </a:t>
            </a:r>
            <a:r>
              <a:rPr lang="es-MX" sz="3000" dirty="0"/>
              <a:t>875 de Transparencia y Acceso a la Información Pública para el Estado de Veracruz de Ignacio de </a:t>
            </a:r>
            <a:r>
              <a:rPr lang="es-MX" sz="3000" dirty="0" smtClean="0"/>
              <a:t>Llave. </a:t>
            </a:r>
          </a:p>
        </p:txBody>
      </p:sp>
    </p:spTree>
    <p:extLst>
      <p:ext uri="{BB962C8B-B14F-4D97-AF65-F5344CB8AC3E}">
        <p14:creationId xmlns:p14="http://schemas.microsoft.com/office/powerpoint/2010/main" val="416550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332656"/>
            <a:ext cx="8352928" cy="6192688"/>
          </a:xfrm>
        </p:spPr>
        <p:txBody>
          <a:bodyPr/>
          <a:lstStyle/>
          <a:p>
            <a:pPr marL="514350" indent="-514350" algn="just">
              <a:buFont typeface="+mj-lt"/>
              <a:buAutoNum type="romanUcPeriod" startAt="39"/>
            </a:pPr>
            <a:r>
              <a:rPr lang="es-ES_tradnl" sz="2500" b="1" dirty="0">
                <a:solidFill>
                  <a:srgbClr val="FF9900"/>
                </a:solidFill>
                <a:latin typeface="Arial Narrow" panose="020B0606020202030204" pitchFamily="34" charset="0"/>
                <a:cs typeface="Arial" panose="020B0604020202020204" pitchFamily="34" charset="0"/>
              </a:rPr>
              <a:t>Las actas, acuerdos y resoluciones del Comité, así como de sus órganos de gobierno, asambleas, consejos, plenos o sus equivalentes;</a:t>
            </a:r>
          </a:p>
          <a:p>
            <a:pPr marL="514350" indent="-514350" algn="just">
              <a:buFont typeface="+mj-lt"/>
              <a:buAutoNum type="romanUcPeriod" startAt="39"/>
            </a:pPr>
            <a:r>
              <a:rPr lang="es-ES_tradnl" sz="2500" dirty="0" smtClean="0">
                <a:solidFill>
                  <a:schemeClr val="tx1"/>
                </a:solidFill>
                <a:latin typeface="Arial Narrow" panose="020B0606020202030204" pitchFamily="34" charset="0"/>
                <a:cs typeface="Arial"/>
              </a:rPr>
              <a:t>Todas </a:t>
            </a:r>
            <a:r>
              <a:rPr lang="es-ES_tradnl" sz="2500" dirty="0">
                <a:solidFill>
                  <a:schemeClr val="tx1"/>
                </a:solidFill>
                <a:latin typeface="Arial Narrow" panose="020B0606020202030204" pitchFamily="34" charset="0"/>
                <a:cs typeface="Arial"/>
              </a:rPr>
              <a:t>las evaluaciones y encuestas que </a:t>
            </a:r>
            <a:r>
              <a:rPr lang="es-ES_tradnl" sz="2500" dirty="0" smtClean="0">
                <a:solidFill>
                  <a:schemeClr val="tx1"/>
                </a:solidFill>
                <a:latin typeface="Arial Narrow" panose="020B0606020202030204" pitchFamily="34" charset="0"/>
                <a:cs typeface="Arial"/>
              </a:rPr>
              <a:t>hagan a </a:t>
            </a:r>
            <a:r>
              <a:rPr lang="es-ES_tradnl" sz="2500" dirty="0">
                <a:solidFill>
                  <a:schemeClr val="tx1"/>
                </a:solidFill>
                <a:latin typeface="Arial Narrow" panose="020B0606020202030204" pitchFamily="34" charset="0"/>
                <a:cs typeface="Arial"/>
              </a:rPr>
              <a:t>programas financiados con recursos </a:t>
            </a:r>
            <a:r>
              <a:rPr lang="es-ES_tradnl" sz="2500" dirty="0" smtClean="0">
                <a:solidFill>
                  <a:schemeClr val="tx1"/>
                </a:solidFill>
                <a:latin typeface="Arial Narrow" panose="020B0606020202030204" pitchFamily="34" charset="0"/>
                <a:cs typeface="Arial"/>
              </a:rPr>
              <a:t>públicos;</a:t>
            </a:r>
          </a:p>
          <a:p>
            <a:pPr marL="514350" indent="-514350" algn="just">
              <a:buFont typeface="+mj-lt"/>
              <a:buAutoNum type="romanUcPeriod" startAt="39"/>
            </a:pPr>
            <a:r>
              <a:rPr lang="es-ES_tradnl" sz="2500" dirty="0" smtClean="0">
                <a:solidFill>
                  <a:schemeClr val="tx1"/>
                </a:solidFill>
                <a:latin typeface="Arial Narrow" panose="020B0606020202030204" pitchFamily="34" charset="0"/>
                <a:cs typeface="Arial"/>
              </a:rPr>
              <a:t>Los </a:t>
            </a:r>
            <a:r>
              <a:rPr lang="es-ES_tradnl" sz="2500" dirty="0">
                <a:solidFill>
                  <a:schemeClr val="tx1"/>
                </a:solidFill>
                <a:latin typeface="Arial Narrow" panose="020B0606020202030204" pitchFamily="34" charset="0"/>
                <a:cs typeface="Arial"/>
              </a:rPr>
              <a:t>estudios financiados con recursos </a:t>
            </a:r>
            <a:r>
              <a:rPr lang="es-ES_tradnl" sz="2500" dirty="0" smtClean="0">
                <a:solidFill>
                  <a:schemeClr val="tx1"/>
                </a:solidFill>
                <a:latin typeface="Arial Narrow" panose="020B0606020202030204" pitchFamily="34" charset="0"/>
                <a:cs typeface="Arial"/>
              </a:rPr>
              <a:t>públicos;</a:t>
            </a:r>
          </a:p>
          <a:p>
            <a:pPr marL="514350" indent="-514350" algn="just">
              <a:buFont typeface="+mj-lt"/>
              <a:buAutoNum type="romanUcPeriod" startAt="39"/>
            </a:pPr>
            <a:r>
              <a:rPr lang="es-ES_tradnl" sz="2500" dirty="0" smtClean="0">
                <a:solidFill>
                  <a:schemeClr val="tx1"/>
                </a:solidFill>
                <a:latin typeface="Arial Narrow" panose="020B0606020202030204" pitchFamily="34" charset="0"/>
                <a:cs typeface="Arial"/>
              </a:rPr>
              <a:t>El </a:t>
            </a:r>
            <a:r>
              <a:rPr lang="es-ES_tradnl" sz="2500" dirty="0">
                <a:solidFill>
                  <a:schemeClr val="tx1"/>
                </a:solidFill>
                <a:latin typeface="Arial Narrow" panose="020B0606020202030204" pitchFamily="34" charset="0"/>
                <a:cs typeface="Arial"/>
              </a:rPr>
              <a:t>listado de jubilados y pensionados y el monto que </a:t>
            </a:r>
            <a:r>
              <a:rPr lang="es-ES_tradnl" sz="2500" dirty="0" smtClean="0">
                <a:solidFill>
                  <a:schemeClr val="tx1"/>
                </a:solidFill>
                <a:latin typeface="Arial Narrow" panose="020B0606020202030204" pitchFamily="34" charset="0"/>
                <a:cs typeface="Arial"/>
              </a:rPr>
              <a:t>reciben;</a:t>
            </a:r>
          </a:p>
          <a:p>
            <a:pPr marL="514350" indent="-514350" algn="just">
              <a:buFont typeface="+mj-lt"/>
              <a:buAutoNum type="romanUcPeriod" startAt="39"/>
            </a:pPr>
            <a:r>
              <a:rPr lang="es-ES_tradnl" sz="2500" dirty="0" smtClean="0">
                <a:solidFill>
                  <a:schemeClr val="tx1"/>
                </a:solidFill>
                <a:latin typeface="Arial Narrow" panose="020B0606020202030204" pitchFamily="34" charset="0"/>
                <a:cs typeface="Arial"/>
              </a:rPr>
              <a:t>Los </a:t>
            </a:r>
            <a:r>
              <a:rPr lang="es-ES_tradnl" sz="2500" dirty="0">
                <a:solidFill>
                  <a:schemeClr val="tx1"/>
                </a:solidFill>
                <a:latin typeface="Arial Narrow" panose="020B0606020202030204" pitchFamily="34" charset="0"/>
                <a:cs typeface="Arial"/>
              </a:rPr>
              <a:t>ingresos recibidos por cualquier concepto señalando el nombre de los responsables de recibirlos, administrarlos y </a:t>
            </a:r>
            <a:r>
              <a:rPr lang="es-ES_tradnl" sz="2500" dirty="0" smtClean="0">
                <a:solidFill>
                  <a:schemeClr val="tx1"/>
                </a:solidFill>
                <a:latin typeface="Arial Narrow" panose="020B0606020202030204" pitchFamily="34" charset="0"/>
                <a:cs typeface="Arial"/>
              </a:rPr>
              <a:t>ejercerlos, así como el destino de cada uno de ellos;</a:t>
            </a:r>
          </a:p>
          <a:p>
            <a:pPr marL="514350" indent="-514350" algn="just">
              <a:buFont typeface="+mj-lt"/>
              <a:buAutoNum type="romanUcPeriod" startAt="44"/>
            </a:pPr>
            <a:r>
              <a:rPr lang="es-ES_tradnl" sz="2500" dirty="0">
                <a:solidFill>
                  <a:schemeClr val="tx1"/>
                </a:solidFill>
                <a:latin typeface="Arial Narrow" panose="020B0606020202030204" pitchFamily="34" charset="0"/>
                <a:cs typeface="Arial"/>
              </a:rPr>
              <a:t>Donaciones hechas a terceros en dinero o en especie;</a:t>
            </a:r>
          </a:p>
          <a:p>
            <a:pPr marL="514350" indent="-514350" algn="just">
              <a:buFont typeface="+mj-lt"/>
              <a:buAutoNum type="romanUcPeriod" startAt="44"/>
            </a:pPr>
            <a:r>
              <a:rPr lang="es-ES_tradnl" sz="2500" dirty="0">
                <a:solidFill>
                  <a:schemeClr val="tx1"/>
                </a:solidFill>
                <a:latin typeface="Arial Narrow" panose="020B0606020202030204" pitchFamily="34" charset="0"/>
                <a:cs typeface="Arial"/>
              </a:rPr>
              <a:t>El catálogo de disposición y guía de archivo documental;</a:t>
            </a:r>
          </a:p>
          <a:p>
            <a:pPr marL="514350" indent="-514350" algn="just">
              <a:buFont typeface="+mj-lt"/>
              <a:buAutoNum type="romanUcPeriod" startAt="44"/>
            </a:pPr>
            <a:r>
              <a:rPr lang="es-ES_tradnl" sz="2500" b="1" dirty="0">
                <a:solidFill>
                  <a:srgbClr val="FF9900"/>
                </a:solidFill>
                <a:latin typeface="Arial Narrow" panose="020B0606020202030204" pitchFamily="34" charset="0"/>
                <a:cs typeface="Arial" panose="020B0604020202020204" pitchFamily="34" charset="0"/>
              </a:rPr>
              <a:t>Las actas de sesiones ordinarias y extraordinarias y sus anexos, así como las opiniones y recomendaciones que emitan, en su caso, los consejos consultivos;</a:t>
            </a:r>
          </a:p>
          <a:p>
            <a:pPr marL="514350" indent="-514350" algn="just">
              <a:buFont typeface="+mj-lt"/>
              <a:buAutoNum type="romanUcPeriod" startAt="39"/>
            </a:pPr>
            <a:endParaRPr lang="es-ES_tradnl" sz="2500" dirty="0" smtClean="0">
              <a:solidFill>
                <a:schemeClr val="tx1"/>
              </a:solidFill>
              <a:latin typeface="Arial Narrow" panose="020B0606020202030204" pitchFamily="34" charset="0"/>
              <a:cs typeface="Arial"/>
            </a:endParaRPr>
          </a:p>
        </p:txBody>
      </p:sp>
    </p:spTree>
    <p:extLst>
      <p:ext uri="{BB962C8B-B14F-4D97-AF65-F5344CB8AC3E}">
        <p14:creationId xmlns:p14="http://schemas.microsoft.com/office/powerpoint/2010/main" val="18164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1"/>
          </p:nvPr>
        </p:nvSpPr>
        <p:spPr>
          <a:xfrm>
            <a:off x="611560" y="620688"/>
            <a:ext cx="8352928" cy="5472608"/>
          </a:xfrm>
        </p:spPr>
        <p:txBody>
          <a:bodyPr/>
          <a:lstStyle/>
          <a:p>
            <a:pPr marL="514350" indent="-514350" algn="just">
              <a:buFont typeface="+mj-lt"/>
              <a:buAutoNum type="romanUcPeriod" startAt="47"/>
            </a:pPr>
            <a:r>
              <a:rPr lang="es-ES_tradnl" sz="2500" dirty="0" smtClean="0">
                <a:solidFill>
                  <a:schemeClr val="tx1"/>
                </a:solidFill>
                <a:latin typeface="Arial Narrow" panose="020B0606020202030204" pitchFamily="34" charset="0"/>
                <a:cs typeface="Arial"/>
              </a:rPr>
              <a:t>Para efectos estadísticos, el listados de las solicitudes a las empresas concesionarias de telecomunicaciones</a:t>
            </a:r>
            <a:r>
              <a:rPr lang="es-ES" sz="2500" dirty="0" smtClean="0">
                <a:solidFill>
                  <a:schemeClr val="tx1"/>
                </a:solidFill>
                <a:latin typeface="Arial Narrow" panose="020B0606020202030204" pitchFamily="34" charset="0"/>
                <a:cs typeface="Arial"/>
              </a:rPr>
              <a:t>;</a:t>
            </a:r>
          </a:p>
          <a:p>
            <a:pPr marL="514350" indent="-514350" algn="just">
              <a:buFont typeface="+mj-lt"/>
              <a:buAutoNum type="romanUcPeriod" startAt="47"/>
            </a:pPr>
            <a:r>
              <a:rPr lang="es-ES_tradnl" sz="2500" b="1" dirty="0">
                <a:solidFill>
                  <a:srgbClr val="FF9900"/>
                </a:solidFill>
                <a:latin typeface="Arial Narrow" panose="020B0606020202030204" pitchFamily="34" charset="0"/>
                <a:cs typeface="Arial" panose="020B0604020202020204" pitchFamily="34" charset="0"/>
              </a:rPr>
              <a:t>Las enajenaciones y otros actos jurídicos relacionados con bienes públicos;</a:t>
            </a:r>
          </a:p>
          <a:p>
            <a:pPr marL="514350" indent="-514350" algn="just">
              <a:buFont typeface="+mj-lt"/>
              <a:buAutoNum type="romanUcPeriod" startAt="47"/>
            </a:pPr>
            <a:r>
              <a:rPr lang="es-ES_tradnl" sz="2500" b="1" dirty="0">
                <a:solidFill>
                  <a:srgbClr val="FF9900"/>
                </a:solidFill>
                <a:latin typeface="Arial Narrow" panose="020B0606020202030204" pitchFamily="34" charset="0"/>
                <a:cs typeface="Arial" panose="020B0604020202020204" pitchFamily="34" charset="0"/>
              </a:rPr>
              <a:t>Las cuentas públicas estatales y municipales, así como los documentos relativos, incluyendo el informe del resultado de su revisión y su dictamen;</a:t>
            </a:r>
          </a:p>
          <a:p>
            <a:pPr marL="514350" indent="-514350" algn="just">
              <a:buFont typeface="+mj-lt"/>
              <a:buAutoNum type="romanUcPeriod" startAt="50"/>
            </a:pPr>
            <a:r>
              <a:rPr lang="es-ES_tradnl" sz="2500" b="1" dirty="0">
                <a:solidFill>
                  <a:srgbClr val="FF9900"/>
                </a:solidFill>
                <a:latin typeface="Arial Narrow" panose="020B0606020202030204" pitchFamily="34" charset="0"/>
                <a:cs typeface="Arial" panose="020B0604020202020204" pitchFamily="34" charset="0"/>
              </a:rPr>
              <a:t>El origen de fondos auxiliares especiales y la aplicación que se haya hecho de los ingresos correlativos;</a:t>
            </a:r>
          </a:p>
          <a:p>
            <a:pPr marL="514350" indent="-514350" algn="just">
              <a:buFont typeface="+mj-lt"/>
              <a:buAutoNum type="romanUcPeriod" startAt="50"/>
            </a:pPr>
            <a:r>
              <a:rPr lang="es-ES_tradnl" sz="2500" b="1" dirty="0">
                <a:solidFill>
                  <a:srgbClr val="FF9900"/>
                </a:solidFill>
                <a:latin typeface="Arial Narrow" panose="020B0606020202030204" pitchFamily="34" charset="0"/>
                <a:cs typeface="Arial" panose="020B0604020202020204" pitchFamily="34" charset="0"/>
              </a:rPr>
              <a:t>Una relación de los servidores públicos comisionados por cualquier causa, incluso de carácter sindical;</a:t>
            </a:r>
          </a:p>
          <a:p>
            <a:pPr marL="514350" indent="-514350" algn="just">
              <a:buFont typeface="+mj-lt"/>
              <a:buAutoNum type="romanUcPeriod" startAt="50"/>
            </a:pPr>
            <a:r>
              <a:rPr lang="es-ES_tradnl" sz="2500" b="1" dirty="0">
                <a:solidFill>
                  <a:srgbClr val="FF9900"/>
                </a:solidFill>
                <a:latin typeface="Arial Narrow" panose="020B0606020202030204" pitchFamily="34" charset="0"/>
                <a:cs typeface="Arial" panose="020B0604020202020204" pitchFamily="34" charset="0"/>
              </a:rPr>
              <a:t>Los índices de expedientes clasificados como reservados, elaborados semestralmente y por rubros temáticos;</a:t>
            </a:r>
          </a:p>
          <a:p>
            <a:pPr marL="514350" indent="-514350" algn="just">
              <a:buFont typeface="+mj-lt"/>
              <a:buAutoNum type="romanUcPeriod" startAt="47"/>
            </a:pPr>
            <a:endParaRPr lang="es-ES_tradnl" sz="2500" dirty="0" smtClean="0">
              <a:solidFill>
                <a:schemeClr val="tx1"/>
              </a:solidFill>
              <a:latin typeface="Arial Narrow" panose="020B0606020202030204" pitchFamily="34" charset="0"/>
              <a:cs typeface="Arial"/>
            </a:endParaRPr>
          </a:p>
        </p:txBody>
      </p:sp>
    </p:spTree>
    <p:extLst>
      <p:ext uri="{BB962C8B-B14F-4D97-AF65-F5344CB8AC3E}">
        <p14:creationId xmlns:p14="http://schemas.microsoft.com/office/powerpoint/2010/main" val="12907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a:spLocks noGrp="1"/>
          </p:cNvSpPr>
          <p:nvPr>
            <p:ph type="subTitle" idx="1"/>
          </p:nvPr>
        </p:nvSpPr>
        <p:spPr>
          <a:xfrm>
            <a:off x="611560" y="764704"/>
            <a:ext cx="8352928" cy="4752528"/>
          </a:xfrm>
        </p:spPr>
        <p:txBody>
          <a:bodyPr/>
          <a:lstStyle/>
          <a:p>
            <a:pPr marL="514350" indent="-514350" algn="just">
              <a:buFont typeface="+mj-lt"/>
              <a:buAutoNum type="romanUcPeriod" startAt="53"/>
            </a:pPr>
            <a:r>
              <a:rPr lang="es-ES_tradnl" sz="2500" b="1" dirty="0">
                <a:solidFill>
                  <a:srgbClr val="FF9900"/>
                </a:solidFill>
                <a:latin typeface="Arial Narrow" panose="020B0606020202030204" pitchFamily="34" charset="0"/>
                <a:cs typeface="Arial" panose="020B0604020202020204" pitchFamily="34" charset="0"/>
              </a:rPr>
              <a:t>La información desclasificada, la cual deberá de permanecer cinco años posteriores a partir de que perdió su clasificación; y</a:t>
            </a:r>
          </a:p>
          <a:p>
            <a:pPr marL="514350" indent="-514350" algn="just">
              <a:buFont typeface="+mj-lt"/>
              <a:buAutoNum type="romanUcPeriod" startAt="53"/>
            </a:pPr>
            <a:r>
              <a:rPr lang="es-ES_tradnl" sz="2500" dirty="0" smtClean="0">
                <a:solidFill>
                  <a:schemeClr val="tx1"/>
                </a:solidFill>
                <a:latin typeface="Arial Narrow" panose="020B0606020202030204" pitchFamily="34" charset="0"/>
                <a:cs typeface="Arial"/>
              </a:rPr>
              <a:t>Cualquier </a:t>
            </a:r>
            <a:r>
              <a:rPr lang="es-ES_tradnl" sz="2500" dirty="0">
                <a:solidFill>
                  <a:schemeClr val="tx1"/>
                </a:solidFill>
                <a:latin typeface="Arial Narrow" panose="020B0606020202030204" pitchFamily="34" charset="0"/>
                <a:cs typeface="Arial"/>
              </a:rPr>
              <a:t>otra información que sea de utilidad o se considere relevante, además de la que, con base en la información estadística, responda a las preguntas hechas con más frecuencia por el público</a:t>
            </a:r>
            <a:r>
              <a:rPr lang="es-ES_tradnl" sz="2500" dirty="0" smtClean="0">
                <a:solidFill>
                  <a:schemeClr val="tx1"/>
                </a:solidFill>
                <a:latin typeface="Arial Narrow" panose="020B0606020202030204" pitchFamily="34" charset="0"/>
                <a:cs typeface="Arial"/>
              </a:rPr>
              <a:t>.</a:t>
            </a:r>
          </a:p>
          <a:p>
            <a:pPr marL="514350" indent="-514350" algn="just">
              <a:buFont typeface="+mj-lt"/>
              <a:buAutoNum type="romanUcPeriod" startAt="53"/>
            </a:pPr>
            <a:endParaRPr lang="es-ES_tradnl" sz="2500" dirty="0">
              <a:solidFill>
                <a:schemeClr val="tx1"/>
              </a:solidFill>
              <a:latin typeface="Arial Narrow" panose="020B0606020202030204" pitchFamily="34" charset="0"/>
              <a:cs typeface="Arial"/>
            </a:endParaRPr>
          </a:p>
          <a:p>
            <a:pPr algn="just"/>
            <a:r>
              <a:rPr lang="es-MX" sz="2500" dirty="0">
                <a:solidFill>
                  <a:schemeClr val="tx1"/>
                </a:solidFill>
                <a:latin typeface="Arial Narrow" panose="020B0606020202030204" pitchFamily="34" charset="0"/>
                <a:cs typeface="Arial"/>
              </a:rPr>
              <a:t>Los sujetos obligados deberán informar al Instituto y verificar que se publiquen en la Plataforma Nacional cuáles son los rubros que son aplicables. </a:t>
            </a:r>
          </a:p>
          <a:p>
            <a:pPr algn="just"/>
            <a:endParaRPr lang="es-ES_tradnl" sz="2500" dirty="0" smtClean="0">
              <a:solidFill>
                <a:schemeClr val="tx1"/>
              </a:solidFill>
              <a:latin typeface="Arial Narrow" panose="020B0606020202030204" pitchFamily="34" charset="0"/>
              <a:cs typeface="Arial"/>
            </a:endParaRPr>
          </a:p>
        </p:txBody>
      </p:sp>
    </p:spTree>
    <p:extLst>
      <p:ext uri="{BB962C8B-B14F-4D97-AF65-F5344CB8AC3E}">
        <p14:creationId xmlns:p14="http://schemas.microsoft.com/office/powerpoint/2010/main" val="58366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755576" y="188640"/>
            <a:ext cx="8208912" cy="720080"/>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S_tradnl" sz="3200" dirty="0" smtClean="0">
                <a:solidFill>
                  <a:srgbClr val="FF9900"/>
                </a:solidFill>
                <a:cs typeface="Arial" panose="020B0604020202020204" pitchFamily="34" charset="0"/>
              </a:rPr>
              <a:t>Comparativo Obligaciones Comunes</a:t>
            </a:r>
          </a:p>
        </p:txBody>
      </p:sp>
      <p:pic>
        <p:nvPicPr>
          <p:cNvPr id="6" name="Imagen 5"/>
          <p:cNvPicPr>
            <a:picLocks noChangeAspect="1"/>
          </p:cNvPicPr>
          <p:nvPr/>
        </p:nvPicPr>
        <p:blipFill rotWithShape="1">
          <a:blip r:embed="rId2"/>
          <a:srcRect l="27951" t="21987" r="27163" b="13583"/>
          <a:stretch/>
        </p:blipFill>
        <p:spPr>
          <a:xfrm>
            <a:off x="611560" y="764704"/>
            <a:ext cx="8352928" cy="5927397"/>
          </a:xfrm>
          <a:prstGeom prst="rect">
            <a:avLst/>
          </a:prstGeom>
        </p:spPr>
      </p:pic>
    </p:spTree>
    <p:extLst>
      <p:ext uri="{BB962C8B-B14F-4D97-AF65-F5344CB8AC3E}">
        <p14:creationId xmlns:p14="http://schemas.microsoft.com/office/powerpoint/2010/main" val="1049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951" t="27590" r="27163" b="17784"/>
          <a:stretch/>
        </p:blipFill>
        <p:spPr>
          <a:xfrm>
            <a:off x="611560" y="332656"/>
            <a:ext cx="8375084" cy="6207849"/>
          </a:xfrm>
          <a:prstGeom prst="rect">
            <a:avLst/>
          </a:prstGeom>
        </p:spPr>
      </p:pic>
    </p:spTree>
    <p:extLst>
      <p:ext uri="{BB962C8B-B14F-4D97-AF65-F5344CB8AC3E}">
        <p14:creationId xmlns:p14="http://schemas.microsoft.com/office/powerpoint/2010/main" val="254657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349460" y="173034"/>
            <a:ext cx="8208912" cy="720080"/>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S_tradnl" sz="3200" dirty="0" smtClean="0">
                <a:solidFill>
                  <a:srgbClr val="FF9900"/>
                </a:solidFill>
                <a:cs typeface="Arial" panose="020B0604020202020204" pitchFamily="34" charset="0"/>
              </a:rPr>
              <a:t>Tablas de Aplicabilidad</a:t>
            </a:r>
          </a:p>
        </p:txBody>
      </p:sp>
      <p:sp>
        <p:nvSpPr>
          <p:cNvPr id="2" name="Rectángulo 1"/>
          <p:cNvSpPr/>
          <p:nvPr/>
        </p:nvSpPr>
        <p:spPr>
          <a:xfrm>
            <a:off x="1187624" y="836713"/>
            <a:ext cx="7272808" cy="800219"/>
          </a:xfrm>
          <a:prstGeom prst="rect">
            <a:avLst/>
          </a:prstGeom>
        </p:spPr>
        <p:txBody>
          <a:bodyPr wrap="square">
            <a:spAutoFit/>
          </a:bodyPr>
          <a:lstStyle/>
          <a:p>
            <a:pPr algn="ctr"/>
            <a:r>
              <a:rPr lang="es-MX" sz="2800" dirty="0">
                <a:latin typeface="Arial" panose="020B0604020202020204" pitchFamily="34" charset="0"/>
                <a:cs typeface="Arial" panose="020B0604020202020204" pitchFamily="34" charset="0"/>
                <a:hlinkClick r:id="rId2"/>
              </a:rPr>
              <a:t>http://www.ivai.org.mx/?</a:t>
            </a:r>
            <a:r>
              <a:rPr lang="es-MX" sz="2800" dirty="0" smtClean="0">
                <a:latin typeface="Arial" panose="020B0604020202020204" pitchFamily="34" charset="0"/>
                <a:cs typeface="Arial" panose="020B0604020202020204" pitchFamily="34" charset="0"/>
                <a:hlinkClick r:id="rId2"/>
              </a:rPr>
              <a:t>s=Tablas&amp;x=11&amp;y=4</a:t>
            </a:r>
            <a:endParaRPr lang="es-MX" sz="2800" dirty="0" smtClean="0">
              <a:latin typeface="Arial" panose="020B0604020202020204" pitchFamily="34" charset="0"/>
              <a:cs typeface="Arial" panose="020B0604020202020204" pitchFamily="34" charset="0"/>
            </a:endParaRPr>
          </a:p>
          <a:p>
            <a:pPr algn="ctr"/>
            <a:endParaRPr lang="es-MX" dirty="0"/>
          </a:p>
        </p:txBody>
      </p:sp>
      <p:pic>
        <p:nvPicPr>
          <p:cNvPr id="3" name="Imagen 2"/>
          <p:cNvPicPr>
            <a:picLocks noChangeAspect="1"/>
          </p:cNvPicPr>
          <p:nvPr/>
        </p:nvPicPr>
        <p:blipFill>
          <a:blip r:embed="rId3"/>
          <a:stretch>
            <a:fillRect/>
          </a:stretch>
        </p:blipFill>
        <p:spPr>
          <a:xfrm>
            <a:off x="576063" y="1628800"/>
            <a:ext cx="8460433" cy="4756672"/>
          </a:xfrm>
          <a:prstGeom prst="rect">
            <a:avLst/>
          </a:prstGeom>
        </p:spPr>
      </p:pic>
      <p:sp>
        <p:nvSpPr>
          <p:cNvPr id="7" name="Subtítulo 2"/>
          <p:cNvSpPr txBox="1">
            <a:spLocks/>
          </p:cNvSpPr>
          <p:nvPr/>
        </p:nvSpPr>
        <p:spPr>
          <a:xfrm>
            <a:off x="5796136" y="175555"/>
            <a:ext cx="1189608" cy="540743"/>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S_tradnl" sz="3200" dirty="0" smtClean="0">
                <a:solidFill>
                  <a:srgbClr val="FF9900"/>
                </a:solidFill>
                <a:cs typeface="Arial" panose="020B0604020202020204" pitchFamily="34" charset="0"/>
              </a:rPr>
              <a:t>2018</a:t>
            </a:r>
          </a:p>
        </p:txBody>
      </p:sp>
    </p:spTree>
    <p:extLst>
      <p:ext uri="{BB962C8B-B14F-4D97-AF65-F5344CB8AC3E}">
        <p14:creationId xmlns:p14="http://schemas.microsoft.com/office/powerpoint/2010/main" val="174278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6064" y="1264617"/>
            <a:ext cx="8460432" cy="4756671"/>
          </a:xfrm>
          <a:prstGeom prst="rect">
            <a:avLst/>
          </a:prstGeom>
        </p:spPr>
      </p:pic>
      <p:sp>
        <p:nvSpPr>
          <p:cNvPr id="4" name="Subtítulo 2"/>
          <p:cNvSpPr txBox="1">
            <a:spLocks/>
          </p:cNvSpPr>
          <p:nvPr/>
        </p:nvSpPr>
        <p:spPr>
          <a:xfrm>
            <a:off x="3870176" y="404664"/>
            <a:ext cx="1872208" cy="720080"/>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S_tradnl" sz="3200" dirty="0" smtClean="0">
                <a:solidFill>
                  <a:srgbClr val="FF9900"/>
                </a:solidFill>
                <a:cs typeface="Arial" panose="020B0604020202020204" pitchFamily="34" charset="0"/>
              </a:rPr>
              <a:t>2016</a:t>
            </a:r>
          </a:p>
        </p:txBody>
      </p:sp>
    </p:spTree>
    <p:extLst>
      <p:ext uri="{BB962C8B-B14F-4D97-AF65-F5344CB8AC3E}">
        <p14:creationId xmlns:p14="http://schemas.microsoft.com/office/powerpoint/2010/main" val="30161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1412776"/>
            <a:ext cx="4320480" cy="4453600"/>
          </a:xfrm>
        </p:spPr>
        <p:txBody>
          <a:bodyPr/>
          <a:lstStyle/>
          <a:p>
            <a:r>
              <a:rPr lang="es-ES_tradnl" sz="2800" b="1" dirty="0" smtClean="0">
                <a:solidFill>
                  <a:srgbClr val="FF9900"/>
                </a:solidFill>
                <a:cs typeface="Arial" panose="020B0604020202020204" pitchFamily="34" charset="0"/>
              </a:rPr>
              <a:t>Lineamientos</a:t>
            </a:r>
            <a:r>
              <a:rPr lang="es-ES_tradnl" sz="2800" b="1" dirty="0" smtClean="0">
                <a:solidFill>
                  <a:srgbClr val="FF9900"/>
                </a:solidFill>
                <a:cs typeface="Arial"/>
              </a:rPr>
              <a:t> </a:t>
            </a:r>
            <a:r>
              <a:rPr lang="es-ES_tradnl" sz="2800" b="1" dirty="0" smtClean="0">
                <a:solidFill>
                  <a:srgbClr val="FF9900"/>
                </a:solidFill>
                <a:cs typeface="Arial" panose="020B0604020202020204" pitchFamily="34" charset="0"/>
              </a:rPr>
              <a:t>Generales</a:t>
            </a:r>
            <a:r>
              <a:rPr lang="es-ES_tradnl" sz="2800" b="1" dirty="0" smtClean="0">
                <a:solidFill>
                  <a:srgbClr val="FF9900"/>
                </a:solidFill>
                <a:cs typeface="Arial"/>
              </a:rPr>
              <a:t> </a:t>
            </a:r>
            <a:r>
              <a:rPr lang="es-MX" sz="2800" dirty="0">
                <a:cs typeface="Arial"/>
              </a:rPr>
              <a:t>para la publicación de la información de las obligaciones establecidas en la </a:t>
            </a:r>
            <a:r>
              <a:rPr lang="es-MX" sz="2800" b="1" dirty="0">
                <a:solidFill>
                  <a:srgbClr val="FF9900"/>
                </a:solidFill>
                <a:cs typeface="Arial" panose="020B0604020202020204" pitchFamily="34" charset="0"/>
              </a:rPr>
              <a:t>Ley Número 875 de Transparencia y Acceso a la Información Pública para el Estado de Veracruz de Ignacio de la Llave</a:t>
            </a:r>
            <a:r>
              <a:rPr lang="es-MX" sz="2800" dirty="0" smtClean="0">
                <a:cs typeface="Arial"/>
              </a:rPr>
              <a:t>.</a:t>
            </a:r>
          </a:p>
          <a:p>
            <a:pPr marL="566928" indent="-457200">
              <a:buFont typeface="Arial" panose="020B0604020202020204" pitchFamily="34" charset="0"/>
              <a:buChar char="•"/>
            </a:pPr>
            <a:endParaRPr lang="es-MX" sz="2800" dirty="0">
              <a:cs typeface="Arial"/>
            </a:endParaRPr>
          </a:p>
          <a:p>
            <a:pPr marL="566928" indent="-457200">
              <a:buFont typeface="Arial" panose="020B0604020202020204" pitchFamily="34" charset="0"/>
              <a:buChar char="•"/>
            </a:pPr>
            <a:endParaRPr lang="es-ES_tradnl" sz="2800" dirty="0" smtClean="0">
              <a:cs typeface="Arial"/>
            </a:endParaRPr>
          </a:p>
        </p:txBody>
      </p:sp>
      <p:sp>
        <p:nvSpPr>
          <p:cNvPr id="3" name="CuadroTexto 2"/>
          <p:cNvSpPr txBox="1"/>
          <p:nvPr/>
        </p:nvSpPr>
        <p:spPr>
          <a:xfrm>
            <a:off x="935088" y="260648"/>
            <a:ext cx="8208912" cy="584775"/>
          </a:xfrm>
          <a:prstGeom prst="rect">
            <a:avLst/>
          </a:prstGeom>
          <a:noFill/>
        </p:spPr>
        <p:txBody>
          <a:bodyPr wrap="square" rtlCol="0">
            <a:spAutoFit/>
          </a:bodyPr>
          <a:lstStyle/>
          <a:p>
            <a:pPr algn="ctr"/>
            <a:r>
              <a:rPr lang="es-ES_tradnl" sz="3200" b="1" dirty="0">
                <a:solidFill>
                  <a:srgbClr val="FF9900"/>
                </a:solidFill>
                <a:latin typeface="Arial Narrow" panose="020B0606020202030204" pitchFamily="34" charset="0"/>
                <a:cs typeface="Arial" panose="020B0604020202020204" pitchFamily="34" charset="0"/>
              </a:rPr>
              <a:t>Lineamientos </a:t>
            </a:r>
            <a:r>
              <a:rPr lang="es-ES_tradnl" sz="3200" b="1" dirty="0" smtClean="0">
                <a:solidFill>
                  <a:srgbClr val="FF9900"/>
                </a:solidFill>
                <a:latin typeface="Arial Narrow" panose="020B0606020202030204" pitchFamily="34" charset="0"/>
                <a:cs typeface="Arial" panose="020B0604020202020204" pitchFamily="34" charset="0"/>
              </a:rPr>
              <a:t>Generales </a:t>
            </a:r>
            <a:r>
              <a:rPr lang="es-ES_tradnl" sz="2000" b="1" dirty="0" smtClean="0">
                <a:solidFill>
                  <a:srgbClr val="FF9900"/>
                </a:solidFill>
                <a:latin typeface="Arial Narrow" panose="020B0606020202030204" pitchFamily="34" charset="0"/>
                <a:cs typeface="Arial" panose="020B0604020202020204" pitchFamily="34" charset="0"/>
              </a:rPr>
              <a:t>(6 de abril de 2018)</a:t>
            </a:r>
            <a:endParaRPr lang="es-MX" sz="2000" dirty="0">
              <a:latin typeface="Arial Narrow" panose="020B0606020202030204" pitchFamily="34" charset="0"/>
            </a:endParaRPr>
          </a:p>
        </p:txBody>
      </p:sp>
      <p:pic>
        <p:nvPicPr>
          <p:cNvPr id="4" name="Imagen 3"/>
          <p:cNvPicPr>
            <a:picLocks noChangeAspect="1"/>
          </p:cNvPicPr>
          <p:nvPr/>
        </p:nvPicPr>
        <p:blipFill rotWithShape="1">
          <a:blip r:embed="rId3"/>
          <a:srcRect l="32675" t="16384" r="31100"/>
          <a:stretch/>
        </p:blipFill>
        <p:spPr>
          <a:xfrm>
            <a:off x="5076056" y="1412776"/>
            <a:ext cx="3534313" cy="4586720"/>
          </a:xfrm>
          <a:prstGeom prst="rect">
            <a:avLst/>
          </a:prstGeom>
        </p:spPr>
      </p:pic>
    </p:spTree>
    <p:extLst>
      <p:ext uri="{BB962C8B-B14F-4D97-AF65-F5344CB8AC3E}">
        <p14:creationId xmlns:p14="http://schemas.microsoft.com/office/powerpoint/2010/main" val="28252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716016" y="1196752"/>
            <a:ext cx="4197152" cy="5400600"/>
          </a:xfrm>
        </p:spPr>
        <p:txBody>
          <a:bodyPr/>
          <a:lstStyle/>
          <a:p>
            <a:r>
              <a:rPr lang="es-ES_tradnl" sz="2800" b="1" dirty="0" smtClean="0">
                <a:solidFill>
                  <a:srgbClr val="FF9900"/>
                </a:solidFill>
                <a:cs typeface="Arial" panose="020B0604020202020204" pitchFamily="34" charset="0"/>
              </a:rPr>
              <a:t>Lineamientos</a:t>
            </a:r>
            <a:r>
              <a:rPr lang="es-ES_tradnl" sz="2800" b="1" dirty="0" smtClean="0">
                <a:solidFill>
                  <a:srgbClr val="FF9900"/>
                </a:solidFill>
                <a:cs typeface="Arial"/>
              </a:rPr>
              <a:t> </a:t>
            </a:r>
            <a:r>
              <a:rPr lang="es-ES_tradnl" sz="2800" b="1" dirty="0">
                <a:solidFill>
                  <a:srgbClr val="FF9900"/>
                </a:solidFill>
                <a:cs typeface="Arial" panose="020B0604020202020204" pitchFamily="34" charset="0"/>
              </a:rPr>
              <a:t>Técnicos</a:t>
            </a:r>
            <a:r>
              <a:rPr lang="es-ES_tradnl" sz="2800" b="1" dirty="0">
                <a:solidFill>
                  <a:srgbClr val="FF9900"/>
                </a:solidFill>
                <a:cs typeface="Arial"/>
              </a:rPr>
              <a:t> </a:t>
            </a:r>
            <a:r>
              <a:rPr lang="es-ES_tradnl" sz="2800" b="1" dirty="0">
                <a:solidFill>
                  <a:srgbClr val="FF9900"/>
                </a:solidFill>
                <a:cs typeface="Arial" panose="020B0604020202020204" pitchFamily="34" charset="0"/>
              </a:rPr>
              <a:t>Generales</a:t>
            </a:r>
            <a:r>
              <a:rPr lang="es-ES_tradnl" sz="2800" b="1" dirty="0">
                <a:solidFill>
                  <a:srgbClr val="FF9900"/>
                </a:solidFill>
                <a:cs typeface="Arial"/>
              </a:rPr>
              <a:t> </a:t>
            </a:r>
            <a:r>
              <a:rPr lang="es-ES_tradnl" sz="2800" dirty="0">
                <a:cs typeface="Arial"/>
              </a:rPr>
              <a:t>para la publicación, homologación y estandarización de la información de las obligaciones establecidas en el título quinto y en la fracción IV del artículo 31 de la </a:t>
            </a:r>
            <a:r>
              <a:rPr lang="es-ES_tradnl" sz="2800" b="1" dirty="0">
                <a:solidFill>
                  <a:srgbClr val="FF9900"/>
                </a:solidFill>
                <a:cs typeface="Arial" panose="020B0604020202020204" pitchFamily="34" charset="0"/>
              </a:rPr>
              <a:t>Ley General de Transparencia y Acceso a la Información Pública</a:t>
            </a:r>
            <a:r>
              <a:rPr lang="es-ES_tradnl" sz="2800" dirty="0">
                <a:cs typeface="Arial"/>
              </a:rPr>
              <a:t>.</a:t>
            </a:r>
          </a:p>
          <a:p>
            <a:pPr marL="566928" indent="-457200">
              <a:buFont typeface="Arial" panose="020B0604020202020204" pitchFamily="34" charset="0"/>
              <a:buChar char="•"/>
            </a:pPr>
            <a:endParaRPr lang="es-ES_tradnl" sz="2800" dirty="0" smtClean="0">
              <a:cs typeface="Arial"/>
            </a:endParaRPr>
          </a:p>
        </p:txBody>
      </p:sp>
      <p:sp>
        <p:nvSpPr>
          <p:cNvPr id="3" name="CuadroTexto 2"/>
          <p:cNvSpPr txBox="1"/>
          <p:nvPr/>
        </p:nvSpPr>
        <p:spPr>
          <a:xfrm>
            <a:off x="935088" y="260648"/>
            <a:ext cx="8208912" cy="584775"/>
          </a:xfrm>
          <a:prstGeom prst="rect">
            <a:avLst/>
          </a:prstGeom>
          <a:noFill/>
        </p:spPr>
        <p:txBody>
          <a:bodyPr wrap="square" rtlCol="0">
            <a:spAutoFit/>
          </a:bodyPr>
          <a:lstStyle/>
          <a:p>
            <a:pPr algn="ctr"/>
            <a:r>
              <a:rPr lang="es-ES_tradnl" sz="3200" b="1" dirty="0">
                <a:solidFill>
                  <a:srgbClr val="FF9900"/>
                </a:solidFill>
                <a:latin typeface="Arial Narrow" panose="020B0606020202030204" pitchFamily="34" charset="0"/>
                <a:cs typeface="Arial" panose="020B0604020202020204" pitchFamily="34" charset="0"/>
              </a:rPr>
              <a:t>Lineamientos Técnicos Generales </a:t>
            </a:r>
            <a:r>
              <a:rPr lang="es-ES_tradnl" sz="2000" b="1" dirty="0" smtClean="0">
                <a:solidFill>
                  <a:srgbClr val="FF9900"/>
                </a:solidFill>
                <a:latin typeface="Arial Narrow" panose="020B0606020202030204" pitchFamily="34" charset="0"/>
                <a:cs typeface="Arial" panose="020B0604020202020204" pitchFamily="34" charset="0"/>
              </a:rPr>
              <a:t>(23 </a:t>
            </a:r>
            <a:r>
              <a:rPr lang="es-ES_tradnl" sz="2000" b="1" dirty="0">
                <a:solidFill>
                  <a:srgbClr val="FF9900"/>
                </a:solidFill>
                <a:latin typeface="Arial Narrow" panose="020B0606020202030204" pitchFamily="34" charset="0"/>
                <a:cs typeface="Arial" panose="020B0604020202020204" pitchFamily="34" charset="0"/>
              </a:rPr>
              <a:t>de </a:t>
            </a:r>
            <a:r>
              <a:rPr lang="es-ES_tradnl" sz="2000" b="1" dirty="0" smtClean="0">
                <a:solidFill>
                  <a:srgbClr val="FF9900"/>
                </a:solidFill>
                <a:latin typeface="Arial Narrow" panose="020B0606020202030204" pitchFamily="34" charset="0"/>
                <a:cs typeface="Arial" panose="020B0604020202020204" pitchFamily="34" charset="0"/>
              </a:rPr>
              <a:t>enero de </a:t>
            </a:r>
            <a:r>
              <a:rPr lang="es-ES_tradnl" sz="2000" b="1" dirty="0">
                <a:solidFill>
                  <a:srgbClr val="FF9900"/>
                </a:solidFill>
                <a:latin typeface="Arial Narrow" panose="020B0606020202030204" pitchFamily="34" charset="0"/>
                <a:cs typeface="Arial" panose="020B0604020202020204" pitchFamily="34" charset="0"/>
              </a:rPr>
              <a:t>2018)</a:t>
            </a:r>
            <a:r>
              <a:rPr lang="es-ES_tradnl" sz="3200" b="1" dirty="0">
                <a:solidFill>
                  <a:srgbClr val="FF9900"/>
                </a:solidFill>
                <a:latin typeface="Arial Narrow" panose="020B0606020202030204" pitchFamily="34" charset="0"/>
                <a:cs typeface="Arial" panose="020B0604020202020204" pitchFamily="34" charset="0"/>
              </a:rPr>
              <a:t> </a:t>
            </a:r>
            <a:endParaRPr lang="es-MX" sz="3200" dirty="0">
              <a:latin typeface="Arial Narrow" panose="020B0606020202030204" pitchFamily="34" charset="0"/>
            </a:endParaRPr>
          </a:p>
        </p:txBody>
      </p:sp>
      <p:pic>
        <p:nvPicPr>
          <p:cNvPr id="4" name="Imagen 3"/>
          <p:cNvPicPr>
            <a:picLocks noChangeAspect="1"/>
          </p:cNvPicPr>
          <p:nvPr/>
        </p:nvPicPr>
        <p:blipFill rotWithShape="1">
          <a:blip r:embed="rId3"/>
          <a:srcRect l="32675" t="16384" r="31100"/>
          <a:stretch/>
        </p:blipFill>
        <p:spPr>
          <a:xfrm>
            <a:off x="890588" y="1484784"/>
            <a:ext cx="3666488" cy="4758252"/>
          </a:xfrm>
          <a:prstGeom prst="rect">
            <a:avLst/>
          </a:prstGeom>
        </p:spPr>
      </p:pic>
    </p:spTree>
    <p:extLst>
      <p:ext uri="{BB962C8B-B14F-4D97-AF65-F5344CB8AC3E}">
        <p14:creationId xmlns:p14="http://schemas.microsoft.com/office/powerpoint/2010/main" val="26499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980728"/>
            <a:ext cx="8229600" cy="5184576"/>
          </a:xfrm>
        </p:spPr>
        <p:txBody>
          <a:bodyPr/>
          <a:lstStyle/>
          <a:p>
            <a:r>
              <a:rPr lang="es-ES_tradnl" sz="2600" dirty="0" smtClean="0">
                <a:cs typeface="Arial"/>
              </a:rPr>
              <a:t>Los </a:t>
            </a:r>
            <a:r>
              <a:rPr lang="es-ES_tradnl" sz="2600" dirty="0">
                <a:solidFill>
                  <a:srgbClr val="FF9900"/>
                </a:solidFill>
                <a:cs typeface="Arial"/>
              </a:rPr>
              <a:t>Lineamientos Generales</a:t>
            </a:r>
            <a:r>
              <a:rPr lang="es-ES_tradnl" sz="2600" dirty="0">
                <a:cs typeface="Arial"/>
              </a:rPr>
              <a:t>, aprobados por el Pleno del IVAI el 14 de marzo de </a:t>
            </a:r>
            <a:r>
              <a:rPr lang="es-ES_tradnl" sz="2600" dirty="0" smtClean="0">
                <a:cs typeface="Arial"/>
              </a:rPr>
              <a:t>2018 </a:t>
            </a:r>
            <a:r>
              <a:rPr lang="es-ES_tradnl" sz="2600" dirty="0">
                <a:cs typeface="Arial"/>
              </a:rPr>
              <a:t>mediante </a:t>
            </a:r>
            <a:r>
              <a:rPr lang="es-ES_tradnl" sz="2600" dirty="0" smtClean="0">
                <a:cs typeface="Arial"/>
              </a:rPr>
              <a:t>ACUERDO ODG/SE-39/14/03/2018, establecen: </a:t>
            </a:r>
            <a:r>
              <a:rPr lang="es-ES_tradnl" sz="2600" b="1" dirty="0" smtClean="0">
                <a:cs typeface="Arial"/>
              </a:rPr>
              <a:t>políticas, criterios y formatos para cargar información</a:t>
            </a:r>
            <a:r>
              <a:rPr lang="es-ES_tradnl" sz="2600" dirty="0" smtClean="0">
                <a:cs typeface="Arial"/>
              </a:rPr>
              <a:t> en la Plataforma Nacional de Transparencia y Portal de Internet de los sujetos obligados de las obligaciones de transparencia de la Ley Local. </a:t>
            </a:r>
            <a:r>
              <a:rPr lang="es-ES_tradnl" sz="2200" dirty="0" smtClean="0">
                <a:cs typeface="Arial"/>
              </a:rPr>
              <a:t>(GOE Núm. Ext. 140. 6 de abril de 2018)</a:t>
            </a:r>
          </a:p>
          <a:p>
            <a:endParaRPr lang="es-ES_tradnl" sz="2200" dirty="0" smtClean="0">
              <a:cs typeface="Arial"/>
            </a:endParaRPr>
          </a:p>
          <a:p>
            <a:r>
              <a:rPr lang="es-ES_tradnl" sz="2600" dirty="0">
                <a:cs typeface="Arial"/>
              </a:rPr>
              <a:t>Los </a:t>
            </a:r>
            <a:r>
              <a:rPr lang="es-ES_tradnl" sz="2600" dirty="0">
                <a:solidFill>
                  <a:srgbClr val="FF9900"/>
                </a:solidFill>
                <a:cs typeface="Arial"/>
              </a:rPr>
              <a:t>Lineamientos Técnicos Generales</a:t>
            </a:r>
            <a:r>
              <a:rPr lang="es-ES_tradnl" sz="2600" dirty="0">
                <a:cs typeface="Arial"/>
              </a:rPr>
              <a:t>, aprobados por el Pleno del SNT el 15 de diciembre de 2017 y publicados en el DOF el 23 de enero de 2018, establecen: </a:t>
            </a:r>
            <a:r>
              <a:rPr lang="es-ES_tradnl" sz="2600" b="1" dirty="0">
                <a:cs typeface="Arial"/>
              </a:rPr>
              <a:t>políticas, criterios y formatos para cargar información</a:t>
            </a:r>
            <a:r>
              <a:rPr lang="es-ES_tradnl" sz="2600" dirty="0">
                <a:cs typeface="Arial"/>
              </a:rPr>
              <a:t> en la Plataforma Nacional de Transparencia y Portal de Internet de los sujetos Obligados.</a:t>
            </a:r>
          </a:p>
          <a:p>
            <a:endParaRPr lang="es-ES_tradnl" dirty="0" smtClean="0">
              <a:cs typeface="Arial"/>
            </a:endParaRPr>
          </a:p>
          <a:p>
            <a:endParaRPr lang="es-ES_tradnl" b="1" dirty="0" smtClean="0"/>
          </a:p>
          <a:p>
            <a:endParaRPr lang="es-ES_tradnl" dirty="0"/>
          </a:p>
        </p:txBody>
      </p:sp>
      <p:sp>
        <p:nvSpPr>
          <p:cNvPr id="3" name="CuadroTexto 2"/>
          <p:cNvSpPr txBox="1"/>
          <p:nvPr/>
        </p:nvSpPr>
        <p:spPr>
          <a:xfrm>
            <a:off x="3237366" y="260648"/>
            <a:ext cx="3122004" cy="584775"/>
          </a:xfrm>
          <a:prstGeom prst="rect">
            <a:avLst/>
          </a:prstGeom>
          <a:noFill/>
        </p:spPr>
        <p:txBody>
          <a:bodyPr wrap="square" rtlCol="0">
            <a:spAutoFit/>
          </a:bodyPr>
          <a:lstStyle/>
          <a:p>
            <a:pPr algn="ctr"/>
            <a:r>
              <a:rPr lang="es-ES_tradnl" sz="3200" b="1" dirty="0">
                <a:solidFill>
                  <a:srgbClr val="FF9900"/>
                </a:solidFill>
                <a:latin typeface="Arial Narrow" panose="020B0606020202030204" pitchFamily="34" charset="0"/>
                <a:cs typeface="Arial" panose="020B0604020202020204" pitchFamily="34" charset="0"/>
              </a:rPr>
              <a:t>Lineamientos</a:t>
            </a:r>
            <a:endParaRPr lang="es-MX" sz="3200" dirty="0">
              <a:latin typeface="Arial Narrow" panose="020B0606020202030204" pitchFamily="34" charset="0"/>
            </a:endParaRPr>
          </a:p>
        </p:txBody>
      </p:sp>
    </p:spTree>
    <p:extLst>
      <p:ext uri="{BB962C8B-B14F-4D97-AF65-F5344CB8AC3E}">
        <p14:creationId xmlns:p14="http://schemas.microsoft.com/office/powerpoint/2010/main" val="26664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844824"/>
            <a:ext cx="3024336" cy="4069107"/>
          </a:xfrm>
          <a:prstGeom prst="rect">
            <a:avLst/>
          </a:prstGeom>
          <a:effectLst>
            <a:glow>
              <a:schemeClr val="accent1"/>
            </a:glow>
          </a:effectLst>
        </p:spPr>
      </p:pic>
      <p:sp>
        <p:nvSpPr>
          <p:cNvPr id="5" name="5 CuadroTexto"/>
          <p:cNvSpPr txBox="1"/>
          <p:nvPr/>
        </p:nvSpPr>
        <p:spPr>
          <a:xfrm>
            <a:off x="755576" y="1278712"/>
            <a:ext cx="4572000" cy="4985980"/>
          </a:xfrm>
          <a:prstGeom prst="rect">
            <a:avLst/>
          </a:prstGeom>
          <a:noFill/>
          <a:ln w="28575" cap="flat" cmpd="sng" algn="ctr">
            <a:noFill/>
            <a:prstDash val="solid"/>
          </a:ln>
          <a:effectLst/>
        </p:spPr>
        <p:txBody>
          <a:bodyPr wrap="square" rtlCol="0">
            <a:spAutoFit/>
          </a:bodyPr>
          <a:lstStyle/>
          <a:p>
            <a:pPr lvl="0" algn="just">
              <a:defRPr/>
            </a:pPr>
            <a:r>
              <a:rPr lang="es-MX" sz="3000" dirty="0">
                <a:latin typeface="Arial Narrow" panose="020B0606020202030204" pitchFamily="34" charset="0"/>
              </a:rPr>
              <a:t>Art. </a:t>
            </a:r>
            <a:r>
              <a:rPr lang="es-MX" sz="3000" dirty="0" smtClean="0">
                <a:latin typeface="Arial Narrow" panose="020B0606020202030204" pitchFamily="34" charset="0"/>
              </a:rPr>
              <a:t>6° CPEUM</a:t>
            </a:r>
            <a:endParaRPr lang="es-MX" sz="3000" dirty="0">
              <a:latin typeface="Arial Narrow" panose="020B0606020202030204" pitchFamily="34" charset="0"/>
            </a:endParaRPr>
          </a:p>
          <a:p>
            <a:pPr lvl="0" algn="just">
              <a:defRPr/>
            </a:pPr>
            <a:r>
              <a:rPr lang="es-MX" sz="3000" dirty="0" smtClean="0">
                <a:latin typeface="Arial Narrow" panose="020B0606020202030204" pitchFamily="34" charset="0"/>
              </a:rPr>
              <a:t>…</a:t>
            </a:r>
            <a:endParaRPr lang="es-MX" sz="3000" dirty="0">
              <a:latin typeface="Arial Narrow" panose="020B0606020202030204" pitchFamily="34" charset="0"/>
            </a:endParaRPr>
          </a:p>
          <a:p>
            <a:pPr algn="just">
              <a:defRPr/>
            </a:pPr>
            <a:r>
              <a:rPr lang="es-MX" sz="3000" dirty="0" smtClean="0">
                <a:latin typeface="Arial Narrow" panose="020B0606020202030204" pitchFamily="34" charset="0"/>
              </a:rPr>
              <a:t>Toda persona tiene derecho al libre acceso a información plural y oportuna, así como a </a:t>
            </a:r>
            <a:r>
              <a:rPr lang="es-MX" sz="3000" b="1" dirty="0" smtClean="0">
                <a:solidFill>
                  <a:srgbClr val="E3AA3B"/>
                </a:solidFill>
                <a:latin typeface="Arial Narrow" panose="020B0606020202030204" pitchFamily="34" charset="0"/>
              </a:rPr>
              <a:t>buscar, recibir y difundir información e ideas </a:t>
            </a:r>
            <a:r>
              <a:rPr lang="es-MX" sz="3000" dirty="0" smtClean="0">
                <a:latin typeface="Arial Narrow" panose="020B0606020202030204" pitchFamily="34" charset="0"/>
              </a:rPr>
              <a:t>de toda índole por cualquier medio de expresión.</a:t>
            </a:r>
          </a:p>
          <a:p>
            <a:pPr lvl="0" algn="just">
              <a:defRPr/>
            </a:pPr>
            <a:r>
              <a:rPr lang="es-MX" sz="3000" dirty="0" smtClean="0">
                <a:latin typeface="Arial Narrow" panose="020B0606020202030204" pitchFamily="34" charset="0"/>
              </a:rPr>
              <a:t>…</a:t>
            </a:r>
            <a:endParaRPr lang="es-MX" sz="3000" dirty="0">
              <a:latin typeface="Arial Narrow" panose="020B0606020202030204" pitchFamily="34" charset="0"/>
            </a:endParaRPr>
          </a:p>
          <a:p>
            <a:pPr lvl="0">
              <a:defRPr/>
            </a:pPr>
            <a:r>
              <a:rPr lang="es-ES" dirty="0">
                <a:latin typeface="Arial Narrow" panose="020B0606020202030204" pitchFamily="34" charset="0"/>
              </a:rPr>
              <a:t>Párrafo adicionado DOF 11-06-2013</a:t>
            </a:r>
          </a:p>
        </p:txBody>
      </p:sp>
      <p:sp>
        <p:nvSpPr>
          <p:cNvPr id="8" name="Subtítulo 2"/>
          <p:cNvSpPr txBox="1">
            <a:spLocks/>
          </p:cNvSpPr>
          <p:nvPr/>
        </p:nvSpPr>
        <p:spPr>
          <a:xfrm>
            <a:off x="252536" y="332656"/>
            <a:ext cx="9144000" cy="864096"/>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ES_tradnl" sz="3200" dirty="0"/>
              <a:t>Derecho de Acceso a la Información</a:t>
            </a:r>
          </a:p>
        </p:txBody>
      </p:sp>
    </p:spTree>
    <p:extLst>
      <p:ext uri="{BB962C8B-B14F-4D97-AF65-F5344CB8AC3E}">
        <p14:creationId xmlns:p14="http://schemas.microsoft.com/office/powerpoint/2010/main" val="18905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1772816"/>
            <a:ext cx="8229600" cy="4104456"/>
          </a:xfrm>
        </p:spPr>
        <p:txBody>
          <a:bodyPr/>
          <a:lstStyle/>
          <a:p>
            <a:r>
              <a:rPr lang="es-MX" sz="2800" dirty="0">
                <a:cs typeface="Arial" panose="020B0604020202020204" pitchFamily="34" charset="0"/>
              </a:rPr>
              <a:t>Los Criterios sustantivos de contenido son los elementos mínimos de análisis para identificar cada uno de los datos que integrarán cada registro. Los registros conformarán la base de datos que contenga la información que debe estar y/o está publicada en el portal de transparencia de los sujetos obligados y en la Plataforma Nacional. </a:t>
            </a:r>
            <a:r>
              <a:rPr lang="es-MX" b="1" dirty="0">
                <a:solidFill>
                  <a:srgbClr val="FF9900"/>
                </a:solidFill>
                <a:cs typeface="Arial" panose="020B0604020202020204" pitchFamily="34" charset="0"/>
              </a:rPr>
              <a:t>Los criterios sustantivos de contenido se darán por cumplidos totalmente únicamente si los criterios adjetivos de actualización se cumplen totalmente</a:t>
            </a:r>
            <a:r>
              <a:rPr lang="es-MX" sz="2800" dirty="0">
                <a:cs typeface="Arial" panose="020B0604020202020204" pitchFamily="34" charset="0"/>
              </a:rPr>
              <a:t>. </a:t>
            </a:r>
            <a:endParaRPr lang="es-ES_tradnl" sz="2800" dirty="0"/>
          </a:p>
        </p:txBody>
      </p:sp>
      <p:sp>
        <p:nvSpPr>
          <p:cNvPr id="3" name="Subtítulo 2"/>
          <p:cNvSpPr>
            <a:spLocks noGrp="1"/>
          </p:cNvSpPr>
          <p:nvPr>
            <p:ph type="subTitle" idx="13"/>
          </p:nvPr>
        </p:nvSpPr>
        <p:spPr>
          <a:xfrm>
            <a:off x="102824" y="249246"/>
            <a:ext cx="8877672" cy="911672"/>
          </a:xfrm>
        </p:spPr>
        <p:txBody>
          <a:bodyPr/>
          <a:lstStyle/>
          <a:p>
            <a:pPr algn="ctr"/>
            <a:r>
              <a:rPr lang="es-MX" sz="3200" dirty="0" smtClean="0">
                <a:solidFill>
                  <a:srgbClr val="FF9900"/>
                </a:solidFill>
                <a:cs typeface="Arial" panose="020B0604020202020204" pitchFamily="34" charset="0"/>
              </a:rPr>
              <a:t>De los criterios y tipos de obligaciones de transparencia</a:t>
            </a:r>
            <a:endParaRPr lang="es-ES_tradnl" sz="3200" dirty="0">
              <a:solidFill>
                <a:srgbClr val="FF9900"/>
              </a:solidFill>
              <a:cs typeface="Arial" panose="020B0604020202020204" pitchFamily="34" charset="0"/>
            </a:endParaRPr>
          </a:p>
        </p:txBody>
      </p:sp>
    </p:spTree>
    <p:extLst>
      <p:ext uri="{BB962C8B-B14F-4D97-AF65-F5344CB8AC3E}">
        <p14:creationId xmlns:p14="http://schemas.microsoft.com/office/powerpoint/2010/main" val="28433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692696"/>
            <a:ext cx="9144000" cy="5140990"/>
          </a:xfrm>
          <a:prstGeom prst="rect">
            <a:avLst/>
          </a:prstGeom>
        </p:spPr>
      </p:pic>
      <p:sp>
        <p:nvSpPr>
          <p:cNvPr id="3" name="Subtítulo 2"/>
          <p:cNvSpPr>
            <a:spLocks noGrp="1"/>
          </p:cNvSpPr>
          <p:nvPr>
            <p:ph type="subTitle" idx="13"/>
          </p:nvPr>
        </p:nvSpPr>
        <p:spPr>
          <a:xfrm>
            <a:off x="1007604" y="42629"/>
            <a:ext cx="7128792" cy="650067"/>
          </a:xfrm>
        </p:spPr>
        <p:txBody>
          <a:bodyPr/>
          <a:lstStyle/>
          <a:p>
            <a:pPr algn="ctr"/>
            <a:r>
              <a:rPr lang="es-MX" sz="3200" dirty="0" smtClean="0">
                <a:solidFill>
                  <a:srgbClr val="FF9900"/>
                </a:solidFill>
                <a:latin typeface="Arial" panose="020B0604020202020204" pitchFamily="34" charset="0"/>
                <a:cs typeface="Arial" panose="020B0604020202020204" pitchFamily="34" charset="0"/>
              </a:rPr>
              <a:t>Formatos</a:t>
            </a:r>
            <a:endParaRPr lang="es-MX" sz="3200" dirty="0">
              <a:solidFill>
                <a:srgbClr val="FF9900"/>
              </a:solidFill>
              <a:latin typeface="Arial" panose="020B0604020202020204" pitchFamily="34" charset="0"/>
              <a:cs typeface="Arial" panose="020B0604020202020204" pitchFamily="34" charset="0"/>
            </a:endParaRPr>
          </a:p>
        </p:txBody>
      </p:sp>
      <p:sp>
        <p:nvSpPr>
          <p:cNvPr id="5" name="CuadroTexto 4"/>
          <p:cNvSpPr txBox="1"/>
          <p:nvPr/>
        </p:nvSpPr>
        <p:spPr>
          <a:xfrm>
            <a:off x="2843808" y="3876504"/>
            <a:ext cx="3799844" cy="523220"/>
          </a:xfrm>
          <a:prstGeom prst="rect">
            <a:avLst/>
          </a:prstGeom>
          <a:noFill/>
        </p:spPr>
        <p:txBody>
          <a:bodyPr wrap="square" rtlCol="0">
            <a:spAutoFit/>
          </a:bodyPr>
          <a:lstStyle/>
          <a:p>
            <a:r>
              <a:rPr lang="es-ES" sz="2800" b="1" dirty="0" smtClean="0">
                <a:solidFill>
                  <a:srgbClr val="FF9900"/>
                </a:solidFill>
                <a:latin typeface="Arial"/>
                <a:cs typeface="Arial"/>
              </a:rPr>
              <a:t>Criterios Sustantivos</a:t>
            </a:r>
            <a:endParaRPr lang="es-ES" sz="2800" b="1" dirty="0">
              <a:solidFill>
                <a:srgbClr val="FF9900"/>
              </a:solidFill>
              <a:latin typeface="Arial"/>
              <a:cs typeface="Arial"/>
            </a:endParaRPr>
          </a:p>
        </p:txBody>
      </p:sp>
      <p:sp>
        <p:nvSpPr>
          <p:cNvPr id="4" name="Flecha derecha 3"/>
          <p:cNvSpPr/>
          <p:nvPr/>
        </p:nvSpPr>
        <p:spPr>
          <a:xfrm rot="16200000">
            <a:off x="1372784" y="3668204"/>
            <a:ext cx="978408" cy="484632"/>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rot="16200000">
            <a:off x="7122336" y="3634188"/>
            <a:ext cx="978408" cy="484632"/>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1801978" y="4800331"/>
            <a:ext cx="5883504"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Información sustantiva de contenido</a:t>
            </a:r>
            <a:endParaRPr lang="es-MX"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899592" y="258653"/>
            <a:ext cx="7128792" cy="1199704"/>
          </a:xfrm>
        </p:spPr>
        <p:txBody>
          <a:bodyPr/>
          <a:lstStyle/>
          <a:p>
            <a:pPr algn="ctr"/>
            <a:r>
              <a:rPr lang="es-MX" sz="3200" dirty="0" smtClean="0">
                <a:solidFill>
                  <a:srgbClr val="FF9900"/>
                </a:solidFill>
                <a:latin typeface="Arial" panose="020B0604020202020204" pitchFamily="34" charset="0"/>
                <a:cs typeface="Arial" panose="020B0604020202020204" pitchFamily="34" charset="0"/>
              </a:rPr>
              <a:t>Formatos</a:t>
            </a:r>
            <a:endParaRPr lang="es-MX" sz="3200" dirty="0">
              <a:solidFill>
                <a:srgbClr val="FF99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b="7980"/>
          <a:stretch/>
        </p:blipFill>
        <p:spPr>
          <a:xfrm>
            <a:off x="0" y="858505"/>
            <a:ext cx="9144000" cy="4730735"/>
          </a:xfrm>
          <a:prstGeom prst="rect">
            <a:avLst/>
          </a:prstGeom>
        </p:spPr>
      </p:pic>
      <p:sp>
        <p:nvSpPr>
          <p:cNvPr id="5" name="CuadroTexto 4"/>
          <p:cNvSpPr txBox="1"/>
          <p:nvPr/>
        </p:nvSpPr>
        <p:spPr>
          <a:xfrm>
            <a:off x="2987824" y="4077072"/>
            <a:ext cx="3816424" cy="523220"/>
          </a:xfrm>
          <a:prstGeom prst="rect">
            <a:avLst/>
          </a:prstGeom>
          <a:noFill/>
        </p:spPr>
        <p:txBody>
          <a:bodyPr wrap="square" rtlCol="0">
            <a:spAutoFit/>
          </a:bodyPr>
          <a:lstStyle/>
          <a:p>
            <a:r>
              <a:rPr lang="es-ES" sz="2800" b="1" dirty="0">
                <a:solidFill>
                  <a:srgbClr val="FF9900"/>
                </a:solidFill>
                <a:latin typeface="Arial"/>
                <a:cs typeface="Arial"/>
              </a:rPr>
              <a:t>Criterios Sustantivos</a:t>
            </a:r>
          </a:p>
        </p:txBody>
      </p:sp>
      <p:sp>
        <p:nvSpPr>
          <p:cNvPr id="6" name="Flecha derecha 5"/>
          <p:cNvSpPr/>
          <p:nvPr/>
        </p:nvSpPr>
        <p:spPr>
          <a:xfrm rot="16200000">
            <a:off x="1419114" y="3900794"/>
            <a:ext cx="978408" cy="484632"/>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513453" y="4862834"/>
            <a:ext cx="2789730"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Criterio Tipo Tabla</a:t>
            </a:r>
            <a:endParaRPr lang="es-MX" sz="2200" b="1" dirty="0">
              <a:latin typeface="Arial" panose="020B0604020202020204" pitchFamily="34" charset="0"/>
              <a:cs typeface="Arial" panose="020B0604020202020204" pitchFamily="34" charset="0"/>
            </a:endParaRPr>
          </a:p>
        </p:txBody>
      </p:sp>
      <p:sp>
        <p:nvSpPr>
          <p:cNvPr id="8" name="Flecha derecha 7"/>
          <p:cNvSpPr/>
          <p:nvPr/>
        </p:nvSpPr>
        <p:spPr>
          <a:xfrm rot="16200000">
            <a:off x="7034510" y="3900794"/>
            <a:ext cx="978408" cy="484632"/>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128849" y="4862834"/>
            <a:ext cx="2789730" cy="430887"/>
          </a:xfrm>
          <a:prstGeom prst="rect">
            <a:avLst/>
          </a:prstGeom>
          <a:noFill/>
        </p:spPr>
        <p:txBody>
          <a:bodyPr wrap="square" rtlCol="0">
            <a:spAutoFit/>
          </a:bodyPr>
          <a:lstStyle/>
          <a:p>
            <a:pPr algn="ctr"/>
            <a:r>
              <a:rPr lang="es-MX" sz="2200" b="1" dirty="0">
                <a:latin typeface="Arial" panose="020B0604020202020204" pitchFamily="34" charset="0"/>
                <a:cs typeface="Arial" panose="020B0604020202020204" pitchFamily="34" charset="0"/>
              </a:rPr>
              <a:t>Criterio Tipo Tabla</a:t>
            </a:r>
          </a:p>
        </p:txBody>
      </p:sp>
      <p:sp>
        <p:nvSpPr>
          <p:cNvPr id="2" name="Elipse 1"/>
          <p:cNvSpPr/>
          <p:nvPr/>
        </p:nvSpPr>
        <p:spPr>
          <a:xfrm>
            <a:off x="1475656" y="2701283"/>
            <a:ext cx="1079506" cy="511693"/>
          </a:xfrm>
          <a:prstGeom prst="ellipse">
            <a:avLst/>
          </a:prstGeom>
          <a:noFill/>
          <a:ln w="730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 name="Grupo 11"/>
          <p:cNvGrpSpPr/>
          <p:nvPr/>
        </p:nvGrpSpPr>
        <p:grpSpPr>
          <a:xfrm>
            <a:off x="2483768" y="3171342"/>
            <a:ext cx="504670" cy="545690"/>
            <a:chOff x="2555162" y="3108215"/>
            <a:chExt cx="504670" cy="545690"/>
          </a:xfrm>
        </p:grpSpPr>
        <p:sp>
          <p:nvSpPr>
            <p:cNvPr id="10" name="CuadroTexto 9"/>
            <p:cNvSpPr txBox="1"/>
            <p:nvPr/>
          </p:nvSpPr>
          <p:spPr>
            <a:xfrm>
              <a:off x="2654496" y="3133797"/>
              <a:ext cx="333328"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a:t>
              </a:r>
              <a:endParaRPr lang="es-MX" sz="2000" b="1" dirty="0">
                <a:latin typeface="Arial" panose="020B0604020202020204" pitchFamily="34" charset="0"/>
                <a:cs typeface="Arial" panose="020B0604020202020204" pitchFamily="34" charset="0"/>
              </a:endParaRPr>
            </a:p>
          </p:txBody>
        </p:sp>
        <p:sp>
          <p:nvSpPr>
            <p:cNvPr id="11" name="Rectángulo 10"/>
            <p:cNvSpPr/>
            <p:nvPr/>
          </p:nvSpPr>
          <p:spPr>
            <a:xfrm>
              <a:off x="2555162" y="3108215"/>
              <a:ext cx="504670" cy="545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4868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1007604" y="258653"/>
            <a:ext cx="7128792" cy="1199704"/>
          </a:xfrm>
        </p:spPr>
        <p:txBody>
          <a:bodyPr/>
          <a:lstStyle/>
          <a:p>
            <a:pPr algn="ctr"/>
            <a:r>
              <a:rPr lang="es-MX" sz="3200" dirty="0" smtClean="0">
                <a:solidFill>
                  <a:srgbClr val="FF9900"/>
                </a:solidFill>
                <a:latin typeface="Arial" panose="020B0604020202020204" pitchFamily="34" charset="0"/>
                <a:cs typeface="Arial" panose="020B0604020202020204" pitchFamily="34" charset="0"/>
              </a:rPr>
              <a:t>Formatos</a:t>
            </a:r>
            <a:endParaRPr lang="es-MX" sz="3200" dirty="0">
              <a:solidFill>
                <a:srgbClr val="FF990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b="7980"/>
          <a:stretch/>
        </p:blipFill>
        <p:spPr>
          <a:xfrm>
            <a:off x="0" y="858505"/>
            <a:ext cx="9144000" cy="4730735"/>
          </a:xfrm>
          <a:prstGeom prst="rect">
            <a:avLst/>
          </a:prstGeom>
        </p:spPr>
      </p:pic>
      <p:sp>
        <p:nvSpPr>
          <p:cNvPr id="5" name="CuadroTexto 4"/>
          <p:cNvSpPr txBox="1"/>
          <p:nvPr/>
        </p:nvSpPr>
        <p:spPr>
          <a:xfrm>
            <a:off x="2879812" y="3862740"/>
            <a:ext cx="3996444" cy="523220"/>
          </a:xfrm>
          <a:prstGeom prst="rect">
            <a:avLst/>
          </a:prstGeom>
          <a:noFill/>
        </p:spPr>
        <p:txBody>
          <a:bodyPr wrap="square" rtlCol="0">
            <a:spAutoFit/>
          </a:bodyPr>
          <a:lstStyle/>
          <a:p>
            <a:r>
              <a:rPr lang="es-ES" sz="2800" b="1" dirty="0">
                <a:solidFill>
                  <a:srgbClr val="FF9900"/>
                </a:solidFill>
                <a:latin typeface="Arial"/>
                <a:cs typeface="Arial"/>
              </a:rPr>
              <a:t>Criterios Sustantivos</a:t>
            </a:r>
          </a:p>
        </p:txBody>
      </p:sp>
      <p:sp>
        <p:nvSpPr>
          <p:cNvPr id="6" name="Elipse 5"/>
          <p:cNvSpPr/>
          <p:nvPr/>
        </p:nvSpPr>
        <p:spPr>
          <a:xfrm>
            <a:off x="2051720" y="5205582"/>
            <a:ext cx="1079506" cy="511693"/>
          </a:xfrm>
          <a:prstGeom prst="ellipse">
            <a:avLst/>
          </a:prstGeom>
          <a:noFill/>
          <a:ln w="730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p:cNvGrpSpPr/>
          <p:nvPr/>
        </p:nvGrpSpPr>
        <p:grpSpPr>
          <a:xfrm>
            <a:off x="106890" y="2492896"/>
            <a:ext cx="504670" cy="545690"/>
            <a:chOff x="2555162" y="3108215"/>
            <a:chExt cx="504670" cy="545690"/>
          </a:xfrm>
        </p:grpSpPr>
        <p:sp>
          <p:nvSpPr>
            <p:cNvPr id="8" name="CuadroTexto 7"/>
            <p:cNvSpPr txBox="1"/>
            <p:nvPr/>
          </p:nvSpPr>
          <p:spPr>
            <a:xfrm>
              <a:off x="2654496" y="3133797"/>
              <a:ext cx="333328"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a:t>
              </a:r>
              <a:endParaRPr lang="es-MX" sz="2000" b="1" dirty="0">
                <a:latin typeface="Arial" panose="020B0604020202020204" pitchFamily="34" charset="0"/>
                <a:cs typeface="Arial" panose="020B0604020202020204" pitchFamily="34" charset="0"/>
              </a:endParaRPr>
            </a:p>
          </p:txBody>
        </p:sp>
        <p:sp>
          <p:nvSpPr>
            <p:cNvPr id="9" name="Rectángulo 8"/>
            <p:cNvSpPr/>
            <p:nvPr/>
          </p:nvSpPr>
          <p:spPr>
            <a:xfrm>
              <a:off x="2555162" y="3108215"/>
              <a:ext cx="504670" cy="545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CuadroTexto 9"/>
          <p:cNvSpPr txBox="1"/>
          <p:nvPr/>
        </p:nvSpPr>
        <p:spPr>
          <a:xfrm>
            <a:off x="683568" y="2535287"/>
            <a:ext cx="6552728" cy="400110"/>
          </a:xfrm>
          <a:prstGeom prst="rect">
            <a:avLst/>
          </a:prstGeom>
          <a:noFill/>
        </p:spPr>
        <p:txBody>
          <a:bodyPr wrap="square" rtlCol="0">
            <a:spAutoFit/>
          </a:bodyPr>
          <a:lstStyle/>
          <a:p>
            <a:r>
              <a:rPr lang="es-ES" sz="2000" b="1" dirty="0" smtClean="0">
                <a:latin typeface="Arial"/>
                <a:cs typeface="Arial"/>
              </a:rPr>
              <a:t>Datos del área que proporciona el servicio</a:t>
            </a:r>
            <a:endParaRPr lang="es-ES" sz="2000" b="1" dirty="0">
              <a:latin typeface="Arial"/>
              <a:cs typeface="Arial"/>
            </a:endParaRPr>
          </a:p>
        </p:txBody>
      </p:sp>
    </p:spTree>
    <p:extLst>
      <p:ext uri="{BB962C8B-B14F-4D97-AF65-F5344CB8AC3E}">
        <p14:creationId xmlns:p14="http://schemas.microsoft.com/office/powerpoint/2010/main" val="254059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79227" y="1772816"/>
            <a:ext cx="8229600" cy="3600400"/>
          </a:xfrm>
        </p:spPr>
        <p:txBody>
          <a:bodyPr/>
          <a:lstStyle/>
          <a:p>
            <a:r>
              <a:rPr lang="es-MX" sz="2800" dirty="0" smtClean="0">
                <a:cs typeface="Arial" panose="020B0604020202020204" pitchFamily="34" charset="0"/>
              </a:rPr>
              <a:t>Los </a:t>
            </a:r>
            <a:r>
              <a:rPr lang="es-MX" sz="2800" dirty="0">
                <a:cs typeface="Arial" panose="020B0604020202020204" pitchFamily="34" charset="0"/>
              </a:rPr>
              <a:t>Criterios adjetivos de actualización son los elementos mínimos de análisis que permiten determinar si la información que está publicada en el portal de transparencia y en la Plataforma Nacional cumple con los periodos de actualización que corresponda a cada obligación de transparencia (mismos que guardan relación con la </a:t>
            </a:r>
            <a:r>
              <a:rPr lang="es-MX" sz="2800" i="1" dirty="0">
                <a:cs typeface="Arial" panose="020B0604020202020204" pitchFamily="34" charset="0"/>
              </a:rPr>
              <a:t>Tabla de actualización y conservación de la información</a:t>
            </a:r>
            <a:r>
              <a:rPr lang="es-MX" sz="2800" dirty="0">
                <a:cs typeface="Arial" panose="020B0604020202020204" pitchFamily="34" charset="0"/>
              </a:rPr>
              <a:t> de estos Lineamientos). </a:t>
            </a:r>
            <a:endParaRPr lang="es-ES_tradnl" sz="2800" dirty="0"/>
          </a:p>
        </p:txBody>
      </p:sp>
      <p:sp>
        <p:nvSpPr>
          <p:cNvPr id="3" name="Subtítulo 2"/>
          <p:cNvSpPr>
            <a:spLocks noGrp="1"/>
          </p:cNvSpPr>
          <p:nvPr>
            <p:ph type="subTitle" idx="13"/>
          </p:nvPr>
        </p:nvSpPr>
        <p:spPr>
          <a:xfrm>
            <a:off x="102824" y="249246"/>
            <a:ext cx="8877672" cy="911672"/>
          </a:xfrm>
        </p:spPr>
        <p:txBody>
          <a:bodyPr/>
          <a:lstStyle/>
          <a:p>
            <a:pPr algn="ctr"/>
            <a:r>
              <a:rPr lang="es-MX" sz="3200" dirty="0" smtClean="0">
                <a:solidFill>
                  <a:srgbClr val="FF9900"/>
                </a:solidFill>
                <a:cs typeface="Arial" panose="020B0604020202020204" pitchFamily="34" charset="0"/>
              </a:rPr>
              <a:t>De los criterios y tipos de obligaciones de transparencia</a:t>
            </a:r>
            <a:endParaRPr lang="es-ES_tradnl" sz="3200" dirty="0">
              <a:solidFill>
                <a:srgbClr val="FF9900"/>
              </a:solidFill>
              <a:cs typeface="Arial" panose="020B0604020202020204" pitchFamily="34" charset="0"/>
            </a:endParaRPr>
          </a:p>
        </p:txBody>
      </p:sp>
    </p:spTree>
    <p:extLst>
      <p:ext uri="{BB962C8B-B14F-4D97-AF65-F5344CB8AC3E}">
        <p14:creationId xmlns:p14="http://schemas.microsoft.com/office/powerpoint/2010/main" val="34126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79227" y="1772816"/>
            <a:ext cx="8229600" cy="3600400"/>
          </a:xfrm>
        </p:spPr>
        <p:txBody>
          <a:bodyPr/>
          <a:lstStyle/>
          <a:p>
            <a:r>
              <a:rPr lang="es-MX" sz="2800" dirty="0" smtClean="0">
                <a:cs typeface="Arial" panose="020B0604020202020204" pitchFamily="34" charset="0"/>
              </a:rPr>
              <a:t>Los </a:t>
            </a:r>
            <a:r>
              <a:rPr lang="es-MX" sz="2800" dirty="0">
                <a:cs typeface="Arial" panose="020B0604020202020204" pitchFamily="34" charset="0"/>
              </a:rPr>
              <a:t>Criterios adjetivos de confiabilidad son los elementos mínimos de análisis que permiten identificar si la información que está publicada en el portal de transparencia y en la Plataforma Nacional observa atributos que </a:t>
            </a:r>
            <a:r>
              <a:rPr lang="es-MX" b="1" dirty="0">
                <a:solidFill>
                  <a:srgbClr val="FF9900"/>
                </a:solidFill>
                <a:cs typeface="Arial" panose="020B0604020202020204" pitchFamily="34" charset="0"/>
              </a:rPr>
              <a:t>permiten verificar las áreas que generaron la información, la fecha en la que se actualizó por última vez esa información y la fecha en la que el sujeto obligado confirma que es la más actualizada</a:t>
            </a:r>
            <a:r>
              <a:rPr lang="es-MX" sz="2800" dirty="0">
                <a:cs typeface="Arial" panose="020B0604020202020204" pitchFamily="34" charset="0"/>
              </a:rPr>
              <a:t>. </a:t>
            </a:r>
            <a:endParaRPr lang="es-ES_tradnl" sz="2800" dirty="0"/>
          </a:p>
        </p:txBody>
      </p:sp>
      <p:sp>
        <p:nvSpPr>
          <p:cNvPr id="3" name="Subtítulo 2"/>
          <p:cNvSpPr>
            <a:spLocks noGrp="1"/>
          </p:cNvSpPr>
          <p:nvPr>
            <p:ph type="subTitle" idx="13"/>
          </p:nvPr>
        </p:nvSpPr>
        <p:spPr>
          <a:xfrm>
            <a:off x="102824" y="249246"/>
            <a:ext cx="8877672" cy="911672"/>
          </a:xfrm>
        </p:spPr>
        <p:txBody>
          <a:bodyPr/>
          <a:lstStyle/>
          <a:p>
            <a:pPr algn="ctr"/>
            <a:r>
              <a:rPr lang="es-MX" sz="3200" dirty="0" smtClean="0">
                <a:solidFill>
                  <a:srgbClr val="FF9900"/>
                </a:solidFill>
                <a:cs typeface="Arial" panose="020B0604020202020204" pitchFamily="34" charset="0"/>
              </a:rPr>
              <a:t>De los criterios y tipos de obligaciones de transparencia</a:t>
            </a:r>
            <a:endParaRPr lang="es-ES_tradnl" sz="3200" dirty="0">
              <a:solidFill>
                <a:srgbClr val="FF9900"/>
              </a:solidFill>
              <a:cs typeface="Arial" panose="020B0604020202020204" pitchFamily="34" charset="0"/>
            </a:endParaRPr>
          </a:p>
        </p:txBody>
      </p:sp>
    </p:spTree>
    <p:extLst>
      <p:ext uri="{BB962C8B-B14F-4D97-AF65-F5344CB8AC3E}">
        <p14:creationId xmlns:p14="http://schemas.microsoft.com/office/powerpoint/2010/main" val="10307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p:cNvSpPr txBox="1">
            <a:spLocks/>
          </p:cNvSpPr>
          <p:nvPr/>
        </p:nvSpPr>
        <p:spPr>
          <a:xfrm>
            <a:off x="287524" y="260648"/>
            <a:ext cx="8208912" cy="839664"/>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MX" sz="3200" dirty="0" smtClean="0">
                <a:solidFill>
                  <a:srgbClr val="FF9900"/>
                </a:solidFill>
                <a:latin typeface="Arial" panose="020B0604020202020204" pitchFamily="34" charset="0"/>
                <a:cs typeface="Arial" panose="020B0604020202020204" pitchFamily="34" charset="0"/>
              </a:rPr>
              <a:t>Formatos</a:t>
            </a:r>
            <a:endParaRPr lang="es-ES_tradnl" sz="3200" dirty="0">
              <a:solidFill>
                <a:srgbClr val="FF990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b="7980"/>
          <a:stretch/>
        </p:blipFill>
        <p:spPr>
          <a:xfrm>
            <a:off x="0" y="858505"/>
            <a:ext cx="9144000" cy="4730735"/>
          </a:xfrm>
          <a:prstGeom prst="rect">
            <a:avLst/>
          </a:prstGeom>
        </p:spPr>
      </p:pic>
      <p:sp>
        <p:nvSpPr>
          <p:cNvPr id="7" name="CuadroTexto 6"/>
          <p:cNvSpPr txBox="1"/>
          <p:nvPr/>
        </p:nvSpPr>
        <p:spPr>
          <a:xfrm>
            <a:off x="4355976" y="4293096"/>
            <a:ext cx="3528392" cy="523220"/>
          </a:xfrm>
          <a:prstGeom prst="rect">
            <a:avLst/>
          </a:prstGeom>
          <a:noFill/>
        </p:spPr>
        <p:txBody>
          <a:bodyPr wrap="square" rtlCol="0">
            <a:spAutoFit/>
          </a:bodyPr>
          <a:lstStyle/>
          <a:p>
            <a:r>
              <a:rPr lang="es-ES" sz="2800" b="1" dirty="0">
                <a:solidFill>
                  <a:srgbClr val="FF9900"/>
                </a:solidFill>
                <a:latin typeface="Arial"/>
                <a:cs typeface="Arial"/>
              </a:rPr>
              <a:t>Criterios Adjetivos</a:t>
            </a:r>
          </a:p>
        </p:txBody>
      </p:sp>
      <p:sp>
        <p:nvSpPr>
          <p:cNvPr id="5" name="Flecha derecha 4"/>
          <p:cNvSpPr/>
          <p:nvPr/>
        </p:nvSpPr>
        <p:spPr>
          <a:xfrm rot="16200000">
            <a:off x="5651612" y="3387857"/>
            <a:ext cx="978408" cy="484632"/>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3491880" y="5013176"/>
            <a:ext cx="5214932" cy="1107996"/>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Área responsable de la información</a:t>
            </a:r>
          </a:p>
          <a:p>
            <a:pPr algn="ctr"/>
            <a:r>
              <a:rPr lang="es-MX" sz="2200" b="1" dirty="0" smtClean="0">
                <a:latin typeface="Arial" panose="020B0604020202020204" pitchFamily="34" charset="0"/>
                <a:cs typeface="Arial" panose="020B0604020202020204" pitchFamily="34" charset="0"/>
              </a:rPr>
              <a:t>Fecha de Actualización</a:t>
            </a:r>
          </a:p>
          <a:p>
            <a:pPr algn="ctr"/>
            <a:r>
              <a:rPr lang="es-MX" sz="2200" b="1" dirty="0" smtClean="0">
                <a:latin typeface="Arial" panose="020B0604020202020204" pitchFamily="34" charset="0"/>
                <a:cs typeface="Arial" panose="020B0604020202020204" pitchFamily="34" charset="0"/>
              </a:rPr>
              <a:t>Fecha de Validación</a:t>
            </a:r>
            <a:endParaRPr lang="es-MX"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6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819" y="692696"/>
            <a:ext cx="9054685" cy="5090775"/>
          </a:xfrm>
          <a:prstGeom prst="rect">
            <a:avLst/>
          </a:prstGeom>
        </p:spPr>
      </p:pic>
    </p:spTree>
    <p:extLst>
      <p:ext uri="{BB962C8B-B14F-4D97-AF65-F5344CB8AC3E}">
        <p14:creationId xmlns:p14="http://schemas.microsoft.com/office/powerpoint/2010/main" val="442468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008" y="692696"/>
            <a:ext cx="9036496" cy="5080549"/>
          </a:xfrm>
          <a:prstGeom prst="rect">
            <a:avLst/>
          </a:prstGeom>
        </p:spPr>
      </p:pic>
    </p:spTree>
    <p:extLst>
      <p:ext uri="{BB962C8B-B14F-4D97-AF65-F5344CB8AC3E}">
        <p14:creationId xmlns:p14="http://schemas.microsoft.com/office/powerpoint/2010/main" val="3695062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404664"/>
            <a:ext cx="7848872" cy="5970865"/>
          </a:xfrm>
          <a:prstGeom prst="rect">
            <a:avLst/>
          </a:prstGeom>
        </p:spPr>
        <p:txBody>
          <a:bodyPr wrap="square">
            <a:spAutoFit/>
          </a:bodyPr>
          <a:lstStyle/>
          <a:p>
            <a:pPr algn="ctr"/>
            <a:r>
              <a:rPr lang="es-ES_tradnl" sz="2800" b="1" dirty="0" smtClean="0">
                <a:solidFill>
                  <a:srgbClr val="FF9900"/>
                </a:solidFill>
                <a:latin typeface="Arial Narrow" panose="020B0606020202030204" pitchFamily="34" charset="0"/>
                <a:cs typeface="Arial" panose="020B0604020202020204" pitchFamily="34" charset="0"/>
              </a:rPr>
              <a:t>Lineamientos</a:t>
            </a:r>
            <a:r>
              <a:rPr lang="es-MX" sz="2600" b="1" dirty="0" smtClean="0">
                <a:solidFill>
                  <a:srgbClr val="000000"/>
                </a:solidFill>
                <a:latin typeface="Arial Narrow" panose="020B0606020202030204" pitchFamily="34" charset="0"/>
              </a:rPr>
              <a:t> </a:t>
            </a:r>
            <a:r>
              <a:rPr lang="es-MX" sz="2800" b="1" dirty="0">
                <a:solidFill>
                  <a:srgbClr val="FF9900"/>
                </a:solidFill>
                <a:latin typeface="Arial Narrow" panose="020B0606020202030204" pitchFamily="34" charset="0"/>
                <a:cs typeface="Arial" panose="020B0604020202020204" pitchFamily="34" charset="0"/>
              </a:rPr>
              <a:t>Generales 2018. Ley 875</a:t>
            </a:r>
          </a:p>
          <a:p>
            <a:r>
              <a:rPr lang="es-MX" sz="2600" dirty="0">
                <a:solidFill>
                  <a:srgbClr val="000000"/>
                </a:solidFill>
                <a:latin typeface="Arial Narrow" panose="020B0606020202030204" pitchFamily="34" charset="0"/>
                <a:hlinkClick r:id="rId2"/>
              </a:rPr>
              <a:t>http://</a:t>
            </a:r>
            <a:r>
              <a:rPr lang="es-MX" sz="2600" dirty="0" smtClean="0">
                <a:solidFill>
                  <a:srgbClr val="000000"/>
                </a:solidFill>
                <a:latin typeface="Arial Narrow" panose="020B0606020202030204" pitchFamily="34" charset="0"/>
                <a:hlinkClick r:id="rId2"/>
              </a:rPr>
              <a:t>www.ivai.org.mx/archivos/Lineamientos%20Generales%20Ley%20875%20de%20Transparencia%20y%20Acceso%20a%20la%20Informacion%20Publica%20para%20el%20Estado%20de%20Veracruz_GOE.pdf</a:t>
            </a:r>
            <a:endParaRPr lang="es-MX" sz="2600" b="1" dirty="0" smtClean="0">
              <a:solidFill>
                <a:srgbClr val="000000"/>
              </a:solidFill>
              <a:latin typeface="Arial Narrow" panose="020B0606020202030204" pitchFamily="34" charset="0"/>
            </a:endParaRPr>
          </a:p>
          <a:p>
            <a:pPr algn="ctr"/>
            <a:r>
              <a:rPr lang="es-MX" sz="2800" b="1" dirty="0">
                <a:solidFill>
                  <a:srgbClr val="FF9900"/>
                </a:solidFill>
                <a:latin typeface="Arial Narrow" panose="020B0606020202030204" pitchFamily="34" charset="0"/>
                <a:cs typeface="Arial" panose="020B0604020202020204" pitchFamily="34" charset="0"/>
              </a:rPr>
              <a:t>Lineamientos Generales 2017. Ley 875</a:t>
            </a:r>
          </a:p>
          <a:p>
            <a:pPr>
              <a:spcAft>
                <a:spcPts val="1200"/>
              </a:spcAft>
            </a:pPr>
            <a:r>
              <a:rPr lang="es-MX" sz="2600" dirty="0">
                <a:solidFill>
                  <a:srgbClr val="000000"/>
                </a:solidFill>
                <a:latin typeface="Arial Narrow" panose="020B0606020202030204" pitchFamily="34" charset="0"/>
                <a:hlinkClick r:id="rId3"/>
              </a:rPr>
              <a:t>http://www.ivai.org.mx/archivos/ProyectoLineamientospublicacion.pdf</a:t>
            </a:r>
            <a:endParaRPr lang="es-MX" sz="2600" dirty="0">
              <a:solidFill>
                <a:srgbClr val="000000"/>
              </a:solidFill>
              <a:latin typeface="Arial Narrow" panose="020B0606020202030204" pitchFamily="34" charset="0"/>
            </a:endParaRPr>
          </a:p>
          <a:p>
            <a:pPr algn="ctr"/>
            <a:r>
              <a:rPr lang="es-MX" sz="2600" dirty="0">
                <a:latin typeface="Arial Narrow" panose="020B0606020202030204" pitchFamily="34" charset="0"/>
              </a:rPr>
              <a:t/>
            </a:r>
            <a:br>
              <a:rPr lang="es-MX" sz="2600" dirty="0">
                <a:latin typeface="Arial Narrow" panose="020B0606020202030204" pitchFamily="34" charset="0"/>
              </a:rPr>
            </a:br>
            <a:r>
              <a:rPr lang="es-MX" sz="2800" b="1" dirty="0">
                <a:solidFill>
                  <a:srgbClr val="FF9900"/>
                </a:solidFill>
                <a:latin typeface="Arial Narrow" panose="020B0606020202030204" pitchFamily="34" charset="0"/>
                <a:cs typeface="Arial" panose="020B0604020202020204" pitchFamily="34" charset="0"/>
              </a:rPr>
              <a:t>Lineamientos</a:t>
            </a:r>
            <a:r>
              <a:rPr lang="es-MX" sz="2600" b="1" dirty="0">
                <a:solidFill>
                  <a:srgbClr val="000000"/>
                </a:solidFill>
                <a:latin typeface="Arial Narrow" panose="020B0606020202030204" pitchFamily="34" charset="0"/>
              </a:rPr>
              <a:t> </a:t>
            </a:r>
            <a:r>
              <a:rPr lang="es-MX" sz="2800" b="1" dirty="0">
                <a:solidFill>
                  <a:srgbClr val="FF9900"/>
                </a:solidFill>
                <a:latin typeface="Arial Narrow" panose="020B0606020202030204" pitchFamily="34" charset="0"/>
                <a:cs typeface="Arial" panose="020B0604020202020204" pitchFamily="34" charset="0"/>
              </a:rPr>
              <a:t>Técnicos Generales 2018. Ley General</a:t>
            </a:r>
          </a:p>
          <a:p>
            <a:r>
              <a:rPr lang="es-MX" sz="2600" dirty="0">
                <a:solidFill>
                  <a:srgbClr val="000000"/>
                </a:solidFill>
                <a:latin typeface="Arial Narrow" panose="020B0606020202030204" pitchFamily="34" charset="0"/>
                <a:hlinkClick r:id="rId4" tooltip="http://snt.org.mx/images/Doctos/CONAIP/SNT/ACUERDO/ORD01-15/12/2017-08.pdf&#10;Ctrl+Haz clic o pulsa para seguir el vínculo"/>
              </a:rPr>
              <a:t>http://</a:t>
            </a:r>
            <a:r>
              <a:rPr lang="es-MX" sz="2600" dirty="0" smtClean="0">
                <a:solidFill>
                  <a:srgbClr val="000000"/>
                </a:solidFill>
                <a:latin typeface="Arial Narrow" panose="020B0606020202030204" pitchFamily="34" charset="0"/>
                <a:hlinkClick r:id="rId4" tooltip="http://snt.org.mx/images/Doctos/CONAIP/SNT/ACUERDO/ORD01-15/12/2017-08.pdf&#10;Ctrl+Haz clic o pulsa para seguir el vínculo"/>
              </a:rPr>
              <a:t>snt.org.mx/images/Doctos/CONAIP/SNT/ACUERDO/ORD01-15/12/2017-08.pdf</a:t>
            </a:r>
            <a:endParaRPr lang="es-MX" sz="2600" dirty="0">
              <a:solidFill>
                <a:srgbClr val="000000"/>
              </a:solidFill>
              <a:latin typeface="Arial Narrow" panose="020B0606020202030204" pitchFamily="34" charset="0"/>
            </a:endParaRPr>
          </a:p>
          <a:p>
            <a:pPr algn="ctr"/>
            <a:r>
              <a:rPr lang="es-MX" sz="2800" b="1" dirty="0" smtClean="0">
                <a:solidFill>
                  <a:srgbClr val="FF9900"/>
                </a:solidFill>
                <a:latin typeface="Arial Narrow" panose="020B0606020202030204" pitchFamily="34" charset="0"/>
                <a:cs typeface="Arial" panose="020B0604020202020204" pitchFamily="34" charset="0"/>
              </a:rPr>
              <a:t>Lineamientos </a:t>
            </a:r>
            <a:r>
              <a:rPr lang="es-MX" sz="2800" b="1" dirty="0">
                <a:solidFill>
                  <a:srgbClr val="FF9900"/>
                </a:solidFill>
                <a:latin typeface="Arial Narrow" panose="020B0606020202030204" pitchFamily="34" charset="0"/>
                <a:cs typeface="Arial" panose="020B0604020202020204" pitchFamily="34" charset="0"/>
              </a:rPr>
              <a:t>Técnicos Generales 2017. Ley General</a:t>
            </a:r>
          </a:p>
          <a:p>
            <a:r>
              <a:rPr lang="es-MX" sz="2600" dirty="0">
                <a:solidFill>
                  <a:srgbClr val="000000"/>
                </a:solidFill>
                <a:latin typeface="Arial Narrow" panose="020B0606020202030204" pitchFamily="34" charset="0"/>
                <a:hlinkClick r:id="rId5" tooltip="http://www.ivai.org.mx/I/snt/LTG_Modificado_10Nov2016.pdf&#10;Ctrl+Haz clic o pulsa para seguir el vínculo"/>
              </a:rPr>
              <a:t>http://www.ivai.org.mx/I/snt/LTG_Modificado_10Nov2016.pdf</a:t>
            </a:r>
            <a:endParaRPr lang="es-MX" sz="2600" b="0" i="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92411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1655676" y="260648"/>
            <a:ext cx="6192688" cy="695648"/>
          </a:xfrm>
        </p:spPr>
        <p:txBody>
          <a:bodyPr/>
          <a:lstStyle/>
          <a:p>
            <a:r>
              <a:rPr lang="es-MX" sz="3200" dirty="0" smtClean="0"/>
              <a:t>Art. 6° CPEUM. Principios y bases</a:t>
            </a:r>
            <a:endParaRPr lang="es-MX" sz="3200" dirty="0"/>
          </a:p>
        </p:txBody>
      </p:sp>
      <p:sp>
        <p:nvSpPr>
          <p:cNvPr id="4" name="Rectángulo 3"/>
          <p:cNvSpPr/>
          <p:nvPr/>
        </p:nvSpPr>
        <p:spPr>
          <a:xfrm>
            <a:off x="755576" y="1059136"/>
            <a:ext cx="7992888" cy="5355312"/>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400" b="1" dirty="0">
                <a:solidFill>
                  <a:srgbClr val="E3AA3B"/>
                </a:solidFill>
                <a:latin typeface="Arial Narrow" panose="020B0606020202030204" pitchFamily="34" charset="0"/>
              </a:rPr>
              <a:t>Toda la información</a:t>
            </a:r>
            <a:r>
              <a:rPr lang="es-MX" sz="2400" b="1" dirty="0">
                <a:latin typeface="Arial Narrow" panose="020B0606020202030204" pitchFamily="34" charset="0"/>
                <a:cs typeface="Arial" panose="020B0604020202020204" pitchFamily="34" charset="0"/>
              </a:rPr>
              <a:t> </a:t>
            </a:r>
            <a:r>
              <a:rPr lang="es-MX" sz="2400" dirty="0">
                <a:latin typeface="Arial Narrow" panose="020B0606020202030204" pitchFamily="34" charset="0"/>
                <a:cs typeface="Arial" panose="020B0604020202020204" pitchFamily="34" charset="0"/>
              </a:rPr>
              <a:t>en posesión de cualquier autoridad, entidad, órgano y organismo de los Poderes Ejecutivo, Legislativo y Judicial, órganos autónomos, partidos políticos, fideicomisos y fondos públicos, así como de cualquier persona física, moral o sindicato que reciba y ejerza recursos públicos o realice actos de autoridad en el ámbito federal, estatal y municipal, </a:t>
            </a:r>
            <a:r>
              <a:rPr lang="es-MX" sz="2400" b="1" dirty="0">
                <a:solidFill>
                  <a:srgbClr val="E3AA3B"/>
                </a:solidFill>
                <a:latin typeface="Arial Narrow" panose="020B0606020202030204" pitchFamily="34" charset="0"/>
              </a:rPr>
              <a:t>es pública</a:t>
            </a:r>
            <a:r>
              <a:rPr lang="es-MX" sz="2400" b="1" dirty="0" smtClean="0">
                <a:latin typeface="Arial Narrow" panose="020B0606020202030204" pitchFamily="34" charset="0"/>
                <a:cs typeface="Arial" panose="020B0604020202020204" pitchFamily="34" charset="0"/>
              </a:rPr>
              <a:t>.</a:t>
            </a:r>
            <a:endParaRPr lang="es-MX" sz="24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400" b="1" dirty="0">
                <a:solidFill>
                  <a:srgbClr val="E3AA3B"/>
                </a:solidFill>
                <a:latin typeface="Arial Narrow" panose="020B0606020202030204" pitchFamily="34" charset="0"/>
              </a:rPr>
              <a:t>Toda persona</a:t>
            </a:r>
            <a:r>
              <a:rPr lang="es-MX" sz="2400" dirty="0">
                <a:latin typeface="Arial Narrow" panose="020B0606020202030204" pitchFamily="34" charset="0"/>
                <a:cs typeface="Arial" panose="020B0604020202020204" pitchFamily="34" charset="0"/>
              </a:rPr>
              <a:t>, sin necesidad de acreditar interés alguno o justificar su utilización, </a:t>
            </a:r>
            <a:r>
              <a:rPr lang="es-MX" sz="2400" b="1" dirty="0">
                <a:solidFill>
                  <a:srgbClr val="E3AA3B"/>
                </a:solidFill>
                <a:latin typeface="Arial Narrow" panose="020B0606020202030204" pitchFamily="34" charset="0"/>
              </a:rPr>
              <a:t>tendrá acceso gratuito </a:t>
            </a:r>
            <a:r>
              <a:rPr lang="es-MX" sz="2400" dirty="0">
                <a:latin typeface="Arial Narrow" panose="020B0606020202030204" pitchFamily="34" charset="0"/>
                <a:cs typeface="Arial" panose="020B0604020202020204" pitchFamily="34" charset="0"/>
              </a:rPr>
              <a:t>a la información pública, a sus datos personales o a la rectificación de </a:t>
            </a:r>
            <a:r>
              <a:rPr lang="es-MX" sz="2400" dirty="0" smtClean="0">
                <a:latin typeface="Arial Narrow" panose="020B0606020202030204" pitchFamily="34" charset="0"/>
                <a:cs typeface="Arial" panose="020B0604020202020204" pitchFamily="34" charset="0"/>
              </a:rPr>
              <a:t>éstos.</a:t>
            </a:r>
          </a:p>
          <a:p>
            <a:pPr marL="342900" indent="-342900" algn="just">
              <a:buClr>
                <a:srgbClr val="FFC000"/>
              </a:buClr>
              <a:buFont typeface="Arial" panose="020B0604020202020204" pitchFamily="34" charset="0"/>
              <a:buChar char="•"/>
            </a:pPr>
            <a:r>
              <a:rPr lang="es-MX" sz="2400" dirty="0" smtClean="0">
                <a:latin typeface="Arial Narrow" panose="020B0606020202030204" pitchFamily="34" charset="0"/>
                <a:cs typeface="Arial" panose="020B0604020202020204" pitchFamily="34" charset="0"/>
              </a:rPr>
              <a:t>Los </a:t>
            </a:r>
            <a:r>
              <a:rPr lang="es-MX" sz="2400" dirty="0">
                <a:latin typeface="Arial Narrow" panose="020B0606020202030204" pitchFamily="34" charset="0"/>
                <a:cs typeface="Arial" panose="020B0604020202020204" pitchFamily="34" charset="0"/>
              </a:rPr>
              <a:t>sujetos obligados deberán </a:t>
            </a:r>
            <a:r>
              <a:rPr lang="es-MX" sz="2400" b="1" dirty="0">
                <a:solidFill>
                  <a:srgbClr val="E3AA3B"/>
                </a:solidFill>
                <a:latin typeface="Arial Narrow" panose="020B0606020202030204" pitchFamily="34" charset="0"/>
              </a:rPr>
              <a:t>preservar sus documentos en archivos administrativos actualizados</a:t>
            </a:r>
            <a:r>
              <a:rPr lang="es-MX" sz="2400" b="1" dirty="0" smtClean="0">
                <a:latin typeface="Arial Narrow" panose="020B0606020202030204" pitchFamily="34" charset="0"/>
                <a:cs typeface="Arial" panose="020B0604020202020204" pitchFamily="34" charset="0"/>
              </a:rPr>
              <a:t>.</a:t>
            </a:r>
          </a:p>
          <a:p>
            <a:pPr marL="342900" indent="-342900" algn="just">
              <a:buClr>
                <a:srgbClr val="FFC000"/>
              </a:buClr>
              <a:buFont typeface="Arial" panose="020B0604020202020204" pitchFamily="34" charset="0"/>
              <a:buChar char="•"/>
            </a:pPr>
            <a:r>
              <a:rPr lang="es-MX" sz="2400" b="1" dirty="0">
                <a:solidFill>
                  <a:srgbClr val="E3AA3B"/>
                </a:solidFill>
                <a:latin typeface="Arial Narrow" panose="020B0606020202030204" pitchFamily="34" charset="0"/>
              </a:rPr>
              <a:t>La inobservancia </a:t>
            </a:r>
            <a:r>
              <a:rPr lang="es-MX" sz="2400" dirty="0">
                <a:latin typeface="Arial Narrow" panose="020B0606020202030204" pitchFamily="34" charset="0"/>
                <a:cs typeface="Arial" panose="020B0604020202020204" pitchFamily="34" charset="0"/>
              </a:rPr>
              <a:t>a las disposiciones en materia de acceso a la información pública </a:t>
            </a:r>
            <a:r>
              <a:rPr lang="es-MX" sz="2400" b="1" dirty="0">
                <a:solidFill>
                  <a:srgbClr val="E3AA3B"/>
                </a:solidFill>
                <a:latin typeface="Arial Narrow" panose="020B0606020202030204" pitchFamily="34" charset="0"/>
              </a:rPr>
              <a:t>será sancionada </a:t>
            </a:r>
            <a:r>
              <a:rPr lang="es-MX" sz="2400" dirty="0">
                <a:latin typeface="Arial Narrow" panose="020B0606020202030204" pitchFamily="34" charset="0"/>
                <a:cs typeface="Arial" panose="020B0604020202020204" pitchFamily="34" charset="0"/>
              </a:rPr>
              <a:t>en los términos que dispongan las leyes.</a:t>
            </a:r>
          </a:p>
        </p:txBody>
      </p:sp>
    </p:spTree>
    <p:extLst>
      <p:ext uri="{BB962C8B-B14F-4D97-AF65-F5344CB8AC3E}">
        <p14:creationId xmlns:p14="http://schemas.microsoft.com/office/powerpoint/2010/main" val="14914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3768" y="260648"/>
            <a:ext cx="4032448" cy="584775"/>
          </a:xfrm>
          <a:prstGeom prst="rect">
            <a:avLst/>
          </a:prstGeom>
        </p:spPr>
        <p:txBody>
          <a:bodyPr wrap="square">
            <a:spAutoFit/>
          </a:bodyPr>
          <a:lstStyle/>
          <a:p>
            <a:pPr algn="ctr"/>
            <a:r>
              <a:rPr lang="es-MX" sz="3200" b="1" dirty="0" smtClean="0">
                <a:solidFill>
                  <a:srgbClr val="FF9900"/>
                </a:solidFill>
                <a:latin typeface="Arial Narrow" panose="020B0606020202030204" pitchFamily="34" charset="0"/>
                <a:cs typeface="Arial" panose="020B0604020202020204" pitchFamily="34" charset="0"/>
              </a:rPr>
              <a:t>Documento a destacar</a:t>
            </a:r>
            <a:endParaRPr lang="es-MX" sz="3200" b="1" dirty="0">
              <a:solidFill>
                <a:srgbClr val="FF9900"/>
              </a:solidFill>
              <a:latin typeface="Arial Narrow" panose="020B0606020202030204" pitchFamily="34" charset="0"/>
              <a:cs typeface="Arial" panose="020B0604020202020204" pitchFamily="34" charset="0"/>
            </a:endParaRPr>
          </a:p>
        </p:txBody>
      </p:sp>
      <p:sp>
        <p:nvSpPr>
          <p:cNvPr id="3" name="Rectángulo 2"/>
          <p:cNvSpPr/>
          <p:nvPr/>
        </p:nvSpPr>
        <p:spPr>
          <a:xfrm>
            <a:off x="827584" y="1123121"/>
            <a:ext cx="7992888" cy="954107"/>
          </a:xfrm>
          <a:prstGeom prst="rect">
            <a:avLst/>
          </a:prstGeom>
        </p:spPr>
        <p:txBody>
          <a:bodyPr wrap="square">
            <a:spAutoFit/>
          </a:bodyPr>
          <a:lstStyle/>
          <a:p>
            <a:pPr algn="ctr"/>
            <a:r>
              <a:rPr lang="es-MX" sz="2800" b="1" dirty="0" smtClean="0">
                <a:latin typeface="Arial Narrow" panose="020B0606020202030204" pitchFamily="34" charset="0"/>
                <a:cs typeface="Arial" panose="020B0604020202020204" pitchFamily="34" charset="0"/>
              </a:rPr>
              <a:t>Tabla de Actualización y Conservación de la Información</a:t>
            </a:r>
            <a:endParaRPr lang="es-MX" sz="2800" b="1" dirty="0">
              <a:latin typeface="Arial Narrow" panose="020B0606020202030204" pitchFamily="34" charset="0"/>
              <a:cs typeface="Arial" panose="020B0604020202020204" pitchFamily="34" charset="0"/>
            </a:endParaRPr>
          </a:p>
        </p:txBody>
      </p:sp>
      <p:sp>
        <p:nvSpPr>
          <p:cNvPr id="8" name="Rectángulo 7"/>
          <p:cNvSpPr/>
          <p:nvPr/>
        </p:nvSpPr>
        <p:spPr>
          <a:xfrm>
            <a:off x="1115616" y="2492896"/>
            <a:ext cx="7416824" cy="2858475"/>
          </a:xfrm>
          <a:prstGeom prst="rect">
            <a:avLst/>
          </a:prstGeom>
        </p:spPr>
        <p:txBody>
          <a:bodyPr wrap="square">
            <a:spAutoFit/>
          </a:bodyPr>
          <a:lstStyle/>
          <a:p>
            <a:pPr lvl="0" algn="just">
              <a:lnSpc>
                <a:spcPct val="107000"/>
              </a:lnSpc>
              <a:spcBef>
                <a:spcPts val="100"/>
              </a:spcBef>
              <a:spcAft>
                <a:spcPts val="100"/>
              </a:spcAft>
              <a:buSzPts val="900"/>
            </a:pPr>
            <a:r>
              <a:rPr lang="en-US" sz="2800" dirty="0">
                <a:latin typeface="Arial Narrow" panose="020B0606020202030204" pitchFamily="34" charset="0"/>
                <a:cs typeface="Arial"/>
              </a:rPr>
              <a:t>El documento donde se relacionan, por obligación de transparencia, los periodos mínimos </a:t>
            </a:r>
            <a:r>
              <a:rPr lang="en-US" sz="2800" dirty="0" err="1">
                <a:latin typeface="Arial Narrow" panose="020B0606020202030204" pitchFamily="34" charset="0"/>
                <a:cs typeface="Arial"/>
              </a:rPr>
              <a:t>establecidos</a:t>
            </a:r>
            <a:r>
              <a:rPr lang="en-US" sz="2800" dirty="0">
                <a:latin typeface="Arial Narrow" panose="020B0606020202030204" pitchFamily="34" charset="0"/>
                <a:cs typeface="Arial"/>
              </a:rPr>
              <a:t> </a:t>
            </a:r>
            <a:r>
              <a:rPr lang="en-US" sz="2800" dirty="0" err="1" smtClean="0">
                <a:latin typeface="Arial Narrow" panose="020B0606020202030204" pitchFamily="34" charset="0"/>
                <a:cs typeface="Arial"/>
              </a:rPr>
              <a:t>en</a:t>
            </a:r>
            <a:r>
              <a:rPr lang="en-US" sz="2800" dirty="0" smtClean="0">
                <a:latin typeface="Arial Narrow" panose="020B0606020202030204" pitchFamily="34" charset="0"/>
                <a:cs typeface="Arial"/>
              </a:rPr>
              <a:t> </a:t>
            </a:r>
            <a:r>
              <a:rPr lang="en-US" sz="2800" dirty="0" err="1" smtClean="0">
                <a:latin typeface="Arial Narrow" panose="020B0606020202030204" pitchFamily="34" charset="0"/>
                <a:cs typeface="Arial"/>
              </a:rPr>
              <a:t>los</a:t>
            </a:r>
            <a:r>
              <a:rPr lang="en-US" sz="2800" dirty="0" smtClean="0">
                <a:latin typeface="Arial Narrow" panose="020B0606020202030204" pitchFamily="34" charset="0"/>
                <a:cs typeface="Arial"/>
              </a:rPr>
              <a:t> </a:t>
            </a:r>
            <a:r>
              <a:rPr lang="en-US" sz="2800" dirty="0">
                <a:latin typeface="Arial Narrow" panose="020B0606020202030204" pitchFamily="34" charset="0"/>
                <a:cs typeface="Arial"/>
              </a:rPr>
              <a:t>lineamientos, en los cuales los sujetos obligados deben actualizar la información, </a:t>
            </a:r>
            <a:r>
              <a:rPr lang="en-US" sz="2800" dirty="0" err="1">
                <a:latin typeface="Arial Narrow" panose="020B0606020202030204" pitchFamily="34" charset="0"/>
                <a:cs typeface="Arial"/>
              </a:rPr>
              <a:t>así</a:t>
            </a:r>
            <a:r>
              <a:rPr lang="en-US" sz="2800" dirty="0">
                <a:latin typeface="Arial Narrow" panose="020B0606020202030204" pitchFamily="34" charset="0"/>
                <a:cs typeface="Arial"/>
              </a:rPr>
              <a:t> como los periodos de los que se mantendrá publicada en la Plataforma Nacional y en </a:t>
            </a:r>
            <a:r>
              <a:rPr lang="en-US" sz="2800" dirty="0" err="1">
                <a:latin typeface="Arial Narrow" panose="020B0606020202030204" pitchFamily="34" charset="0"/>
                <a:cs typeface="Arial"/>
              </a:rPr>
              <a:t>los</a:t>
            </a:r>
            <a:r>
              <a:rPr lang="en-US" sz="2800" dirty="0">
                <a:latin typeface="Arial Narrow" panose="020B0606020202030204" pitchFamily="34" charset="0"/>
                <a:cs typeface="Arial"/>
              </a:rPr>
              <a:t> </a:t>
            </a:r>
            <a:r>
              <a:rPr lang="en-US" sz="2800" dirty="0" smtClean="0">
                <a:latin typeface="Arial Narrow" panose="020B0606020202030204" pitchFamily="34" charset="0"/>
                <a:cs typeface="Arial"/>
              </a:rPr>
              <a:t>Portales </a:t>
            </a:r>
            <a:r>
              <a:rPr lang="en-US" sz="2800" dirty="0">
                <a:latin typeface="Arial Narrow" panose="020B0606020202030204" pitchFamily="34" charset="0"/>
                <a:cs typeface="Arial"/>
              </a:rPr>
              <a:t>de </a:t>
            </a:r>
            <a:r>
              <a:rPr lang="en-US" sz="2800" dirty="0" smtClean="0">
                <a:latin typeface="Arial Narrow" panose="020B0606020202030204" pitchFamily="34" charset="0"/>
                <a:cs typeface="Arial"/>
              </a:rPr>
              <a:t>Internet</a:t>
            </a:r>
            <a:endParaRPr lang="es-MX" sz="2800" dirty="0">
              <a:latin typeface="Arial Narrow" panose="020B0606020202030204" pitchFamily="34" charset="0"/>
              <a:cs typeface="Arial"/>
            </a:endParaRPr>
          </a:p>
        </p:txBody>
      </p:sp>
    </p:spTree>
    <p:extLst>
      <p:ext uri="{BB962C8B-B14F-4D97-AF65-F5344CB8AC3E}">
        <p14:creationId xmlns:p14="http://schemas.microsoft.com/office/powerpoint/2010/main" val="10667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3768" y="260648"/>
            <a:ext cx="4032448" cy="584775"/>
          </a:xfrm>
          <a:prstGeom prst="rect">
            <a:avLst/>
          </a:prstGeom>
        </p:spPr>
        <p:txBody>
          <a:bodyPr wrap="square">
            <a:spAutoFit/>
          </a:bodyPr>
          <a:lstStyle/>
          <a:p>
            <a:pPr algn="ctr"/>
            <a:r>
              <a:rPr lang="es-MX" sz="3200" b="1" dirty="0" smtClean="0">
                <a:solidFill>
                  <a:srgbClr val="FF9900"/>
                </a:solidFill>
                <a:latin typeface="Arial Narrow" panose="020B0606020202030204" pitchFamily="34" charset="0"/>
                <a:cs typeface="Arial" panose="020B0604020202020204" pitchFamily="34" charset="0"/>
              </a:rPr>
              <a:t>Documento a destacar</a:t>
            </a:r>
            <a:endParaRPr lang="es-MX" sz="3200" b="1" dirty="0">
              <a:solidFill>
                <a:srgbClr val="FF9900"/>
              </a:solidFill>
              <a:latin typeface="Arial Narrow" panose="020B0606020202030204" pitchFamily="34" charset="0"/>
              <a:cs typeface="Arial" panose="020B0604020202020204" pitchFamily="34" charset="0"/>
            </a:endParaRPr>
          </a:p>
        </p:txBody>
      </p:sp>
      <p:sp>
        <p:nvSpPr>
          <p:cNvPr id="3" name="Rectángulo 2"/>
          <p:cNvSpPr/>
          <p:nvPr/>
        </p:nvSpPr>
        <p:spPr>
          <a:xfrm>
            <a:off x="899592" y="836712"/>
            <a:ext cx="7992888" cy="954107"/>
          </a:xfrm>
          <a:prstGeom prst="rect">
            <a:avLst/>
          </a:prstGeom>
        </p:spPr>
        <p:txBody>
          <a:bodyPr wrap="square">
            <a:spAutoFit/>
          </a:bodyPr>
          <a:lstStyle/>
          <a:p>
            <a:pPr algn="ctr"/>
            <a:r>
              <a:rPr lang="es-MX" sz="2800" b="1" dirty="0" smtClean="0">
                <a:latin typeface="Arial Narrow" panose="020B0606020202030204" pitchFamily="34" charset="0"/>
                <a:cs typeface="Arial" panose="020B0604020202020204" pitchFamily="34" charset="0"/>
              </a:rPr>
              <a:t>Tabla de Actualización y Conservación de la Información</a:t>
            </a:r>
            <a:endParaRPr lang="es-MX" sz="2800" b="1" dirty="0">
              <a:latin typeface="Arial Narrow" panose="020B0606020202030204" pitchFamily="34" charset="0"/>
              <a:cs typeface="Arial" panose="020B0604020202020204" pitchFamily="34" charset="0"/>
            </a:endParaRPr>
          </a:p>
        </p:txBody>
      </p:sp>
      <p:pic>
        <p:nvPicPr>
          <p:cNvPr id="2" name="Imagen 1"/>
          <p:cNvPicPr>
            <a:picLocks noChangeAspect="1"/>
          </p:cNvPicPr>
          <p:nvPr/>
        </p:nvPicPr>
        <p:blipFill rotWithShape="1">
          <a:blip r:embed="rId2"/>
          <a:srcRect l="28738" t="17939" r="27950" b="12022"/>
          <a:stretch/>
        </p:blipFill>
        <p:spPr>
          <a:xfrm>
            <a:off x="683568" y="1790819"/>
            <a:ext cx="5328592" cy="4844674"/>
          </a:xfrm>
          <a:prstGeom prst="rect">
            <a:avLst/>
          </a:prstGeom>
        </p:spPr>
      </p:pic>
      <p:sp>
        <p:nvSpPr>
          <p:cNvPr id="5" name="Rectángulo 4"/>
          <p:cNvSpPr/>
          <p:nvPr/>
        </p:nvSpPr>
        <p:spPr>
          <a:xfrm>
            <a:off x="6516216" y="1809587"/>
            <a:ext cx="2374130" cy="954107"/>
          </a:xfrm>
          <a:prstGeom prst="rect">
            <a:avLst/>
          </a:prstGeom>
        </p:spPr>
        <p:txBody>
          <a:bodyPr wrap="square">
            <a:spAutoFit/>
          </a:bodyPr>
          <a:lstStyle/>
          <a:p>
            <a:pPr algn="ctr"/>
            <a:r>
              <a:rPr lang="es-MX" sz="2800" b="1" dirty="0" smtClean="0">
                <a:solidFill>
                  <a:srgbClr val="FF9900"/>
                </a:solidFill>
                <a:latin typeface="Arial Narrow" panose="020B0606020202030204" pitchFamily="34" charset="0"/>
                <a:cs typeface="Arial" panose="020B0604020202020204" pitchFamily="34" charset="0"/>
              </a:rPr>
              <a:t>Periodo de Actualización</a:t>
            </a:r>
            <a:endParaRPr lang="es-MX" sz="2800" b="1" dirty="0">
              <a:solidFill>
                <a:srgbClr val="FF9900"/>
              </a:solidFill>
              <a:latin typeface="Arial Narrow" panose="020B0606020202030204" pitchFamily="34" charset="0"/>
              <a:cs typeface="Arial" panose="020B0604020202020204" pitchFamily="34" charset="0"/>
            </a:endParaRPr>
          </a:p>
        </p:txBody>
      </p:sp>
      <p:sp>
        <p:nvSpPr>
          <p:cNvPr id="6" name="Rectángulo 5"/>
          <p:cNvSpPr/>
          <p:nvPr/>
        </p:nvSpPr>
        <p:spPr>
          <a:xfrm>
            <a:off x="6401635" y="4552466"/>
            <a:ext cx="2603292" cy="1384995"/>
          </a:xfrm>
          <a:prstGeom prst="rect">
            <a:avLst/>
          </a:prstGeom>
        </p:spPr>
        <p:txBody>
          <a:bodyPr wrap="square">
            <a:spAutoFit/>
          </a:bodyPr>
          <a:lstStyle/>
          <a:p>
            <a:pPr algn="ctr"/>
            <a:r>
              <a:rPr lang="es-MX" sz="2800" b="1" dirty="0" smtClean="0">
                <a:solidFill>
                  <a:srgbClr val="FF9900"/>
                </a:solidFill>
                <a:latin typeface="Arial Narrow" panose="020B0606020202030204" pitchFamily="34" charset="0"/>
                <a:cs typeface="Arial" panose="020B0604020202020204" pitchFamily="34" charset="0"/>
              </a:rPr>
              <a:t>Periodo de Conservación de la información</a:t>
            </a:r>
            <a:endParaRPr lang="es-MX" sz="2800" b="1" dirty="0">
              <a:solidFill>
                <a:srgbClr val="FF9900"/>
              </a:solidFill>
              <a:latin typeface="Arial Narrow" panose="020B0606020202030204" pitchFamily="34" charset="0"/>
              <a:cs typeface="Arial" panose="020B0604020202020204" pitchFamily="34" charset="0"/>
            </a:endParaRPr>
          </a:p>
        </p:txBody>
      </p:sp>
      <p:sp>
        <p:nvSpPr>
          <p:cNvPr id="7" name="Rectángulo 6"/>
          <p:cNvSpPr/>
          <p:nvPr/>
        </p:nvSpPr>
        <p:spPr>
          <a:xfrm>
            <a:off x="6347556" y="3335993"/>
            <a:ext cx="2662162" cy="523220"/>
          </a:xfrm>
          <a:prstGeom prst="rect">
            <a:avLst/>
          </a:prstGeom>
        </p:spPr>
        <p:txBody>
          <a:bodyPr wrap="square">
            <a:spAutoFit/>
          </a:bodyPr>
          <a:lstStyle/>
          <a:p>
            <a:pPr algn="ctr"/>
            <a:r>
              <a:rPr lang="es-MX" sz="2800" b="1" dirty="0" smtClean="0">
                <a:solidFill>
                  <a:srgbClr val="FF9900"/>
                </a:solidFill>
                <a:latin typeface="Arial Narrow" panose="020B0606020202030204" pitchFamily="34" charset="0"/>
                <a:cs typeface="Arial" panose="020B0604020202020204" pitchFamily="34" charset="0"/>
              </a:rPr>
              <a:t>Observaciones</a:t>
            </a:r>
            <a:endParaRPr lang="es-MX" sz="2800" b="1" dirty="0">
              <a:solidFill>
                <a:srgbClr val="FF9900"/>
              </a:solidFill>
              <a:latin typeface="Arial Narrow" panose="020B0606020202030204" pitchFamily="34" charset="0"/>
              <a:cs typeface="Arial" panose="020B0604020202020204" pitchFamily="34" charset="0"/>
            </a:endParaRPr>
          </a:p>
        </p:txBody>
      </p:sp>
      <p:cxnSp>
        <p:nvCxnSpPr>
          <p:cNvPr id="9" name="Conector recto de flecha 8"/>
          <p:cNvCxnSpPr/>
          <p:nvPr/>
        </p:nvCxnSpPr>
        <p:spPr>
          <a:xfrm flipH="1">
            <a:off x="3635896" y="2286640"/>
            <a:ext cx="3153574" cy="698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p:cNvCxnSpPr/>
          <p:nvPr/>
        </p:nvCxnSpPr>
        <p:spPr>
          <a:xfrm flipH="1">
            <a:off x="4630655" y="3696693"/>
            <a:ext cx="1881110" cy="855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flipH="1">
            <a:off x="6012160" y="5404387"/>
            <a:ext cx="335397" cy="256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2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8738" t="17939" r="27950" b="12022"/>
          <a:stretch/>
        </p:blipFill>
        <p:spPr>
          <a:xfrm>
            <a:off x="1115616" y="0"/>
            <a:ext cx="7416824" cy="6743262"/>
          </a:xfrm>
          <a:prstGeom prst="rect">
            <a:avLst/>
          </a:prstGeom>
        </p:spPr>
      </p:pic>
      <p:grpSp>
        <p:nvGrpSpPr>
          <p:cNvPr id="3" name="Grupo 2"/>
          <p:cNvGrpSpPr/>
          <p:nvPr/>
        </p:nvGrpSpPr>
        <p:grpSpPr>
          <a:xfrm>
            <a:off x="4845484" y="3068960"/>
            <a:ext cx="3199432" cy="652016"/>
            <a:chOff x="4845484" y="3212976"/>
            <a:chExt cx="3199432" cy="652016"/>
          </a:xfrm>
        </p:grpSpPr>
        <p:sp>
          <p:nvSpPr>
            <p:cNvPr id="5" name="Flecha abajo 4"/>
            <p:cNvSpPr/>
            <p:nvPr/>
          </p:nvSpPr>
          <p:spPr>
            <a:xfrm>
              <a:off x="4845484" y="3216920"/>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bajo 5"/>
            <p:cNvSpPr/>
            <p:nvPr/>
          </p:nvSpPr>
          <p:spPr>
            <a:xfrm>
              <a:off x="6228184" y="321297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bajo 6"/>
            <p:cNvSpPr/>
            <p:nvPr/>
          </p:nvSpPr>
          <p:spPr>
            <a:xfrm>
              <a:off x="7612868" y="3212976"/>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428010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21650" t="23388" r="21651" b="7980"/>
          <a:stretch/>
        </p:blipFill>
        <p:spPr>
          <a:xfrm>
            <a:off x="539552" y="431666"/>
            <a:ext cx="8424936" cy="5733639"/>
          </a:xfrm>
          <a:prstGeom prst="rect">
            <a:avLst/>
          </a:prstGeom>
        </p:spPr>
      </p:pic>
      <p:sp>
        <p:nvSpPr>
          <p:cNvPr id="4" name="Flecha abajo 3"/>
          <p:cNvSpPr/>
          <p:nvPr/>
        </p:nvSpPr>
        <p:spPr>
          <a:xfrm rot="16200000">
            <a:off x="1331640" y="908720"/>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Elipse 1"/>
          <p:cNvSpPr/>
          <p:nvPr/>
        </p:nvSpPr>
        <p:spPr>
          <a:xfrm>
            <a:off x="4860032" y="4077072"/>
            <a:ext cx="1584176" cy="1008112"/>
          </a:xfrm>
          <a:prstGeom prst="ellipse">
            <a:avLst/>
          </a:prstGeom>
          <a:noFill/>
          <a:ln>
            <a:solidFill>
              <a:srgbClr val="AF7D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3"/>
          <a:stretch>
            <a:fillRect/>
          </a:stretch>
        </p:blipFill>
        <p:spPr>
          <a:xfrm>
            <a:off x="7498490" y="4050730"/>
            <a:ext cx="1639966" cy="1060796"/>
          </a:xfrm>
          <a:prstGeom prst="rect">
            <a:avLst/>
          </a:prstGeom>
        </p:spPr>
      </p:pic>
      <p:pic>
        <p:nvPicPr>
          <p:cNvPr id="5" name="Imagen 4"/>
          <p:cNvPicPr>
            <a:picLocks noChangeAspect="1"/>
          </p:cNvPicPr>
          <p:nvPr/>
        </p:nvPicPr>
        <p:blipFill>
          <a:blip r:embed="rId4"/>
          <a:stretch>
            <a:fillRect/>
          </a:stretch>
        </p:blipFill>
        <p:spPr>
          <a:xfrm>
            <a:off x="4832137" y="879329"/>
            <a:ext cx="1639966" cy="1066892"/>
          </a:xfrm>
          <a:prstGeom prst="rect">
            <a:avLst/>
          </a:prstGeom>
        </p:spPr>
      </p:pic>
      <p:pic>
        <p:nvPicPr>
          <p:cNvPr id="7" name="Imagen 6"/>
          <p:cNvPicPr>
            <a:picLocks noChangeAspect="1"/>
          </p:cNvPicPr>
          <p:nvPr/>
        </p:nvPicPr>
        <p:blipFill>
          <a:blip r:embed="rId5"/>
          <a:stretch>
            <a:fillRect/>
          </a:stretch>
        </p:blipFill>
        <p:spPr>
          <a:xfrm>
            <a:off x="7504034" y="401702"/>
            <a:ext cx="1639966" cy="1066892"/>
          </a:xfrm>
          <a:prstGeom prst="rect">
            <a:avLst/>
          </a:prstGeom>
        </p:spPr>
      </p:pic>
      <p:pic>
        <p:nvPicPr>
          <p:cNvPr id="8" name="Imagen 7"/>
          <p:cNvPicPr>
            <a:picLocks noChangeAspect="1"/>
          </p:cNvPicPr>
          <p:nvPr/>
        </p:nvPicPr>
        <p:blipFill>
          <a:blip r:embed="rId6"/>
          <a:stretch>
            <a:fillRect/>
          </a:stretch>
        </p:blipFill>
        <p:spPr>
          <a:xfrm>
            <a:off x="1043607" y="4294591"/>
            <a:ext cx="1079086" cy="573074"/>
          </a:xfrm>
          <a:prstGeom prst="rect">
            <a:avLst/>
          </a:prstGeom>
        </p:spPr>
      </p:pic>
    </p:spTree>
    <p:extLst>
      <p:ext uri="{BB962C8B-B14F-4D97-AF65-F5344CB8AC3E}">
        <p14:creationId xmlns:p14="http://schemas.microsoft.com/office/powerpoint/2010/main" val="64262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0896" y="1196752"/>
            <a:ext cx="8229600" cy="5112568"/>
          </a:xfrm>
        </p:spPr>
        <p:txBody>
          <a:bodyPr/>
          <a:lstStyle/>
          <a:p>
            <a:pPr algn="just"/>
            <a:r>
              <a:rPr lang="es-ES_tradnl" sz="2800" dirty="0" smtClean="0">
                <a:cs typeface="Arial" panose="020B0604020202020204" pitchFamily="34" charset="0"/>
              </a:rPr>
              <a:t>Ambos </a:t>
            </a:r>
            <a:r>
              <a:rPr lang="es-ES_tradnl" sz="2800" dirty="0">
                <a:cs typeface="Arial" panose="020B0604020202020204" pitchFamily="34" charset="0"/>
              </a:rPr>
              <a:t>lineamientos </a:t>
            </a:r>
            <a:r>
              <a:rPr lang="es-ES_tradnl" sz="2800" dirty="0" smtClean="0">
                <a:cs typeface="Arial" panose="020B0604020202020204" pitchFamily="34" charset="0"/>
              </a:rPr>
              <a:t>son </a:t>
            </a:r>
            <a:r>
              <a:rPr lang="es-ES_tradnl" sz="2800" dirty="0">
                <a:cs typeface="Arial" panose="020B0604020202020204" pitchFamily="34" charset="0"/>
              </a:rPr>
              <a:t>de observancia general para el instituto y </a:t>
            </a:r>
            <a:r>
              <a:rPr lang="es-ES_tradnl" sz="2800" dirty="0" smtClean="0">
                <a:cs typeface="Arial" panose="020B0604020202020204" pitchFamily="34" charset="0"/>
              </a:rPr>
              <a:t>los sujetos obligados, </a:t>
            </a:r>
            <a:r>
              <a:rPr lang="es-ES_tradnl" sz="2800" b="1" dirty="0">
                <a:cs typeface="Arial" panose="020B0604020202020204" pitchFamily="34" charset="0"/>
              </a:rPr>
              <a:t>tiene como propósitos definir los formatos que se utilizaran para la difusión de las obligaciones de transparencia</a:t>
            </a:r>
            <a:r>
              <a:rPr lang="es-ES_tradnl" sz="2800" dirty="0">
                <a:cs typeface="Arial" panose="020B0604020202020204" pitchFamily="34" charset="0"/>
              </a:rPr>
              <a:t>.</a:t>
            </a:r>
          </a:p>
          <a:p>
            <a:pPr algn="just"/>
            <a:endParaRPr lang="es-ES_tradnl" sz="2800" dirty="0">
              <a:cs typeface="Arial" panose="020B0604020202020204" pitchFamily="34" charset="0"/>
            </a:endParaRPr>
          </a:p>
          <a:p>
            <a:pPr algn="just"/>
            <a:r>
              <a:rPr lang="es-ES_tradnl" sz="2800" b="1" dirty="0">
                <a:cs typeface="Arial" panose="020B0604020202020204" pitchFamily="34" charset="0"/>
              </a:rPr>
              <a:t>Contemplan las especificaciones necesarias para la homologación</a:t>
            </a:r>
            <a:r>
              <a:rPr lang="es-ES_tradnl" sz="2800" b="1" dirty="0" smtClean="0">
                <a:cs typeface="Arial" panose="020B0604020202020204" pitchFamily="34" charset="0"/>
              </a:rPr>
              <a:t> en </a:t>
            </a:r>
            <a:r>
              <a:rPr lang="es-ES_tradnl" sz="2800" b="1" dirty="0">
                <a:cs typeface="Arial" panose="020B0604020202020204" pitchFamily="34" charset="0"/>
              </a:rPr>
              <a:t>la presentación y publicación de la información</a:t>
            </a:r>
            <a:r>
              <a:rPr lang="es-ES_tradnl" sz="2800" b="1" dirty="0" smtClean="0">
                <a:cs typeface="Arial" panose="020B0604020202020204" pitchFamily="34" charset="0"/>
              </a:rPr>
              <a:t>.</a:t>
            </a:r>
          </a:p>
          <a:p>
            <a:pPr algn="just"/>
            <a:endParaRPr lang="es-ES_tradnl" sz="2800" b="1" dirty="0" smtClean="0">
              <a:cs typeface="Arial" panose="020B0604020202020204" pitchFamily="34" charset="0"/>
            </a:endParaRPr>
          </a:p>
          <a:p>
            <a:pPr algn="just"/>
            <a:r>
              <a:rPr lang="es-ES_tradnl" sz="2800" b="1" dirty="0" smtClean="0">
                <a:cs typeface="Arial" panose="020B0604020202020204" pitchFamily="34" charset="0"/>
              </a:rPr>
              <a:t>Contienen un glosario de términos en los que se encuentra: </a:t>
            </a:r>
            <a:r>
              <a:rPr lang="es-ES_tradnl" sz="2800" b="1" dirty="0" smtClean="0">
                <a:solidFill>
                  <a:srgbClr val="FF9900"/>
                </a:solidFill>
                <a:cs typeface="Arial" panose="020B0604020202020204" pitchFamily="34" charset="0"/>
              </a:rPr>
              <a:t>Fecha de actualización y Fecha de validación</a:t>
            </a:r>
            <a:r>
              <a:rPr lang="es-ES_tradnl" sz="2800" b="1" dirty="0" smtClean="0">
                <a:cs typeface="Arial" panose="020B0604020202020204" pitchFamily="34" charset="0"/>
              </a:rPr>
              <a:t>.</a:t>
            </a:r>
            <a:endParaRPr lang="es-ES_tradnl" sz="2800" b="1" dirty="0">
              <a:cs typeface="Arial" panose="020B0604020202020204" pitchFamily="34" charset="0"/>
            </a:endParaRPr>
          </a:p>
          <a:p>
            <a:endParaRPr lang="es-ES_tradnl" sz="2800" dirty="0"/>
          </a:p>
        </p:txBody>
      </p:sp>
      <p:sp>
        <p:nvSpPr>
          <p:cNvPr id="3" name="Subtítulo 2"/>
          <p:cNvSpPr>
            <a:spLocks noGrp="1"/>
          </p:cNvSpPr>
          <p:nvPr>
            <p:ph type="subTitle" idx="13"/>
          </p:nvPr>
        </p:nvSpPr>
        <p:spPr>
          <a:xfrm>
            <a:off x="755576" y="357088"/>
            <a:ext cx="8229600" cy="911672"/>
          </a:xfrm>
        </p:spPr>
        <p:txBody>
          <a:bodyPr/>
          <a:lstStyle/>
          <a:p>
            <a:pPr algn="ctr"/>
            <a:r>
              <a:rPr lang="es-MX" sz="3200" dirty="0" smtClean="0">
                <a:solidFill>
                  <a:srgbClr val="FF9900"/>
                </a:solidFill>
                <a:cs typeface="Arial" panose="020B0604020202020204" pitchFamily="34" charset="0"/>
              </a:rPr>
              <a:t>Disposiciones generales</a:t>
            </a:r>
            <a:endParaRPr lang="es-ES_tradnl" sz="3200" dirty="0">
              <a:solidFill>
                <a:srgbClr val="FF9900"/>
              </a:solidFill>
              <a:cs typeface="Arial" panose="020B0604020202020204" pitchFamily="34" charset="0"/>
            </a:endParaRPr>
          </a:p>
        </p:txBody>
      </p:sp>
    </p:spTree>
    <p:extLst>
      <p:ext uri="{BB962C8B-B14F-4D97-AF65-F5344CB8AC3E}">
        <p14:creationId xmlns:p14="http://schemas.microsoft.com/office/powerpoint/2010/main" val="104545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288032"/>
            <a:ext cx="8229600" cy="2636912"/>
          </a:xfrm>
        </p:spPr>
        <p:txBody>
          <a:bodyPr/>
          <a:lstStyle/>
          <a:p>
            <a:r>
              <a:rPr lang="es-ES_tradnl" sz="2800" b="1" dirty="0" smtClean="0">
                <a:solidFill>
                  <a:srgbClr val="FF9900"/>
                </a:solidFill>
                <a:cs typeface="Arial" panose="020B0604020202020204" pitchFamily="34" charset="0"/>
              </a:rPr>
              <a:t>Fecha de actualización. </a:t>
            </a:r>
            <a:r>
              <a:rPr lang="es-MX" sz="2800" dirty="0">
                <a:cs typeface="Arial" panose="020B0604020202020204" pitchFamily="34" charset="0"/>
              </a:rPr>
              <a:t>D</a:t>
            </a:r>
            <a:r>
              <a:rPr lang="es-MX" sz="2800" dirty="0" smtClean="0">
                <a:cs typeface="Arial" panose="020B0604020202020204" pitchFamily="34" charset="0"/>
              </a:rPr>
              <a:t>ía</a:t>
            </a:r>
            <a:r>
              <a:rPr lang="es-MX" sz="2800" dirty="0">
                <a:cs typeface="Arial" panose="020B0604020202020204" pitchFamily="34" charset="0"/>
              </a:rPr>
              <a:t>, mes y año en que el sujeto obligado generó o modificó la información que debe publicar en su portal de Internet y en la Plataforma </a:t>
            </a:r>
            <a:r>
              <a:rPr lang="es-MX" sz="2800" dirty="0" smtClean="0">
                <a:cs typeface="Arial" panose="020B0604020202020204" pitchFamily="34" charset="0"/>
              </a:rPr>
              <a:t>Nacional</a:t>
            </a:r>
            <a:r>
              <a:rPr lang="es-MX" sz="2800" dirty="0">
                <a:cs typeface="Arial" panose="020B0604020202020204" pitchFamily="34" charset="0"/>
              </a:rPr>
              <a:t>.</a:t>
            </a:r>
            <a:endParaRPr lang="es-ES_tradnl" sz="2800" dirty="0" smtClean="0">
              <a:cs typeface="Arial" panose="020B0604020202020204" pitchFamily="34" charset="0"/>
            </a:endParaRPr>
          </a:p>
          <a:p>
            <a:pPr algn="just"/>
            <a:r>
              <a:rPr lang="es-ES_tradnl" sz="2800" dirty="0" smtClean="0">
                <a:cs typeface="Arial" panose="020B0604020202020204" pitchFamily="34" charset="0"/>
              </a:rPr>
              <a:t>4to Trimestre, cualquier fecha comprendida entre el periodo del 1 de octubre de 2018 al 31 de diciembre de 2018.</a:t>
            </a:r>
          </a:p>
        </p:txBody>
      </p:sp>
      <p:pic>
        <p:nvPicPr>
          <p:cNvPr id="5" name="Imagen 4"/>
          <p:cNvPicPr>
            <a:picLocks noChangeAspect="1"/>
          </p:cNvPicPr>
          <p:nvPr/>
        </p:nvPicPr>
        <p:blipFill rotWithShape="1">
          <a:blip r:embed="rId3"/>
          <a:srcRect l="82643" t="47199" r="4494" b="28990"/>
          <a:stretch/>
        </p:blipFill>
        <p:spPr>
          <a:xfrm>
            <a:off x="3059832" y="2780928"/>
            <a:ext cx="3528392" cy="3672410"/>
          </a:xfrm>
          <a:prstGeom prst="rect">
            <a:avLst/>
          </a:prstGeom>
        </p:spPr>
      </p:pic>
    </p:spTree>
    <p:extLst>
      <p:ext uri="{BB962C8B-B14F-4D97-AF65-F5344CB8AC3E}">
        <p14:creationId xmlns:p14="http://schemas.microsoft.com/office/powerpoint/2010/main" val="108324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188640"/>
            <a:ext cx="8229600" cy="3384376"/>
          </a:xfrm>
        </p:spPr>
        <p:txBody>
          <a:bodyPr/>
          <a:lstStyle/>
          <a:p>
            <a:r>
              <a:rPr lang="es-ES_tradnl" sz="2600" b="1" dirty="0" smtClean="0">
                <a:solidFill>
                  <a:srgbClr val="FF9900"/>
                </a:solidFill>
                <a:cs typeface="Arial" panose="020B0604020202020204" pitchFamily="34" charset="0"/>
              </a:rPr>
              <a:t>Fecha de validación. </a:t>
            </a:r>
            <a:r>
              <a:rPr lang="es-MX" sz="2600" dirty="0" smtClean="0">
                <a:cs typeface="Arial" panose="020B0604020202020204" pitchFamily="34" charset="0"/>
              </a:rPr>
              <a:t>Día, mes y año en que se confirma que la información publicada en la Plataforma Nacional y/o en el portal de Internet es la más actualizada de conformidad con la Tabla de actualización y conservación de la información. </a:t>
            </a:r>
            <a:r>
              <a:rPr lang="es-MX" sz="2600" b="1" dirty="0" smtClean="0">
                <a:solidFill>
                  <a:srgbClr val="FF9900"/>
                </a:solidFill>
                <a:cs typeface="Arial" panose="020B0604020202020204" pitchFamily="34" charset="0"/>
              </a:rPr>
              <a:t>Esta fecha </a:t>
            </a:r>
            <a:r>
              <a:rPr lang="es-MX" sz="2600" b="1" dirty="0">
                <a:solidFill>
                  <a:srgbClr val="FF9900"/>
                </a:solidFill>
                <a:cs typeface="Arial" panose="020B0604020202020204" pitchFamily="34" charset="0"/>
              </a:rPr>
              <a:t>siempre debe ser igual o posterior a la de actualización.</a:t>
            </a:r>
          </a:p>
          <a:p>
            <a:r>
              <a:rPr lang="es-ES_tradnl" sz="2600" dirty="0" smtClean="0">
                <a:cs typeface="Arial" panose="020B0604020202020204" pitchFamily="34" charset="0"/>
              </a:rPr>
              <a:t>4toTrimestre, cualquier fecha comprendida entre los </a:t>
            </a:r>
            <a:r>
              <a:rPr lang="es-ES_tradnl" sz="2600" b="1" dirty="0" smtClean="0">
                <a:cs typeface="Arial" panose="020B0604020202020204" pitchFamily="34" charset="0"/>
              </a:rPr>
              <a:t>30 días naturales </a:t>
            </a:r>
            <a:r>
              <a:rPr lang="es-ES_tradnl" sz="2600" dirty="0" smtClean="0">
                <a:cs typeface="Arial" panose="020B0604020202020204" pitchFamily="34" charset="0"/>
              </a:rPr>
              <a:t>posteriores a la finalización del periodo reportado, es decir del </a:t>
            </a:r>
            <a:r>
              <a:rPr lang="es-ES_tradnl" sz="2600" b="1" dirty="0" smtClean="0">
                <a:cs typeface="Arial" panose="020B0604020202020204" pitchFamily="34" charset="0"/>
              </a:rPr>
              <a:t>1</a:t>
            </a:r>
            <a:r>
              <a:rPr lang="es-ES_tradnl" sz="2600" dirty="0" smtClean="0">
                <a:cs typeface="Arial" panose="020B0604020202020204" pitchFamily="34" charset="0"/>
              </a:rPr>
              <a:t> al </a:t>
            </a:r>
            <a:r>
              <a:rPr lang="es-ES_tradnl" sz="2600" b="1" dirty="0" smtClean="0">
                <a:cs typeface="Arial" panose="020B0604020202020204" pitchFamily="34" charset="0"/>
              </a:rPr>
              <a:t>30</a:t>
            </a:r>
            <a:r>
              <a:rPr lang="es-ES_tradnl" sz="2600" dirty="0" smtClean="0">
                <a:cs typeface="Arial" panose="020B0604020202020204" pitchFamily="34" charset="0"/>
              </a:rPr>
              <a:t> de enero de 2019.</a:t>
            </a:r>
            <a:endParaRPr lang="es-ES_tradnl" sz="2600" dirty="0"/>
          </a:p>
        </p:txBody>
      </p:sp>
      <p:pic>
        <p:nvPicPr>
          <p:cNvPr id="3" name="Imagen 2"/>
          <p:cNvPicPr>
            <a:picLocks noChangeAspect="1"/>
          </p:cNvPicPr>
          <p:nvPr/>
        </p:nvPicPr>
        <p:blipFill rotWithShape="1">
          <a:blip r:embed="rId3"/>
          <a:srcRect l="82606" t="53914" r="4644" b="21707"/>
          <a:stretch/>
        </p:blipFill>
        <p:spPr>
          <a:xfrm>
            <a:off x="3491880" y="3573016"/>
            <a:ext cx="2880320" cy="3096344"/>
          </a:xfrm>
          <a:prstGeom prst="rect">
            <a:avLst/>
          </a:prstGeom>
        </p:spPr>
      </p:pic>
    </p:spTree>
    <p:extLst>
      <p:ext uri="{BB962C8B-B14F-4D97-AF65-F5344CB8AC3E}">
        <p14:creationId xmlns:p14="http://schemas.microsoft.com/office/powerpoint/2010/main" val="2742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6139" t="37985" r="47637" b="9381"/>
          <a:stretch/>
        </p:blipFill>
        <p:spPr>
          <a:xfrm>
            <a:off x="971600" y="260648"/>
            <a:ext cx="7848872" cy="6411845"/>
          </a:xfrm>
          <a:prstGeom prst="rect">
            <a:avLst/>
          </a:prstGeom>
        </p:spPr>
      </p:pic>
    </p:spTree>
    <p:extLst>
      <p:ext uri="{BB962C8B-B14F-4D97-AF65-F5344CB8AC3E}">
        <p14:creationId xmlns:p14="http://schemas.microsoft.com/office/powerpoint/2010/main" val="74623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404664"/>
            <a:ext cx="8229600" cy="2232248"/>
          </a:xfrm>
        </p:spPr>
        <p:txBody>
          <a:bodyPr/>
          <a:lstStyle/>
          <a:p>
            <a:r>
              <a:rPr lang="es-ES_tradnl" sz="2600" b="1" dirty="0" smtClean="0">
                <a:solidFill>
                  <a:srgbClr val="FF9900"/>
                </a:solidFill>
                <a:cs typeface="Arial" panose="020B0604020202020204" pitchFamily="34" charset="0"/>
              </a:rPr>
              <a:t>Fecha de validación. </a:t>
            </a:r>
            <a:r>
              <a:rPr lang="es-MX" sz="2600" dirty="0" smtClean="0">
                <a:cs typeface="Arial" panose="020B0604020202020204" pitchFamily="34" charset="0"/>
              </a:rPr>
              <a:t>Día, mes y año en que se confirma que la información publicada en la Plataforma Nacional y/o en el portal de Internet es la más actualizada de conformidad con la Tabla de actualización y conservación de la información. </a:t>
            </a:r>
            <a:r>
              <a:rPr lang="es-MX" sz="2600" b="1" dirty="0">
                <a:solidFill>
                  <a:srgbClr val="FF9900"/>
                </a:solidFill>
                <a:cs typeface="Arial" panose="020B0604020202020204" pitchFamily="34" charset="0"/>
              </a:rPr>
              <a:t>Esta fecha siempre debe ser </a:t>
            </a:r>
            <a:r>
              <a:rPr lang="es-MX" sz="2600" b="1" dirty="0">
                <a:solidFill>
                  <a:srgbClr val="FF0000"/>
                </a:solidFill>
                <a:cs typeface="Arial" panose="020B0604020202020204" pitchFamily="34" charset="0"/>
              </a:rPr>
              <a:t>igual o posterior </a:t>
            </a:r>
            <a:r>
              <a:rPr lang="es-MX" sz="2600" b="1" dirty="0">
                <a:solidFill>
                  <a:srgbClr val="FF9900"/>
                </a:solidFill>
                <a:cs typeface="Arial" panose="020B0604020202020204" pitchFamily="34" charset="0"/>
              </a:rPr>
              <a:t>a la de actualización</a:t>
            </a:r>
            <a:r>
              <a:rPr lang="es-MX" sz="2600" b="1" dirty="0" smtClean="0">
                <a:solidFill>
                  <a:srgbClr val="FF9900"/>
                </a:solidFill>
                <a:cs typeface="Arial" panose="020B0604020202020204" pitchFamily="34" charset="0"/>
              </a:rPr>
              <a:t>.</a:t>
            </a:r>
          </a:p>
        </p:txBody>
      </p:sp>
      <p:pic>
        <p:nvPicPr>
          <p:cNvPr id="4" name="Imagen 3"/>
          <p:cNvPicPr>
            <a:picLocks noChangeAspect="1"/>
          </p:cNvPicPr>
          <p:nvPr/>
        </p:nvPicPr>
        <p:blipFill rotWithShape="1">
          <a:blip r:embed="rId3"/>
          <a:srcRect l="49212" t="52802" r="24013" b="26189"/>
          <a:stretch/>
        </p:blipFill>
        <p:spPr>
          <a:xfrm>
            <a:off x="2267744" y="2909791"/>
            <a:ext cx="6107764" cy="2694602"/>
          </a:xfrm>
          <a:prstGeom prst="rect">
            <a:avLst/>
          </a:prstGeom>
        </p:spPr>
      </p:pic>
      <p:sp>
        <p:nvSpPr>
          <p:cNvPr id="5" name="Marcador de contenido 1"/>
          <p:cNvSpPr txBox="1">
            <a:spLocks/>
          </p:cNvSpPr>
          <p:nvPr/>
        </p:nvSpPr>
        <p:spPr>
          <a:xfrm>
            <a:off x="949392" y="3789040"/>
            <a:ext cx="1052528" cy="648072"/>
          </a:xfrm>
          <a:prstGeom prst="rect">
            <a:avLst/>
          </a:prstGeom>
        </p:spPr>
        <p:txBody>
          <a:bodyPr/>
          <a:lstStyle>
            <a:lvl1pPr marL="109728" indent="0" algn="just" rtl="0" eaLnBrk="1" latinLnBrk="0" hangingPunct="1">
              <a:spcBef>
                <a:spcPts val="400"/>
              </a:spcBef>
              <a:spcAft>
                <a:spcPts val="0"/>
              </a:spcAft>
              <a:buClr>
                <a:schemeClr val="accent1"/>
              </a:buClr>
              <a:buSzPct val="68000"/>
              <a:buFont typeface="Wingdings 3"/>
              <a:buNone/>
              <a:defRPr kumimoji="0" lang="es-ES" sz="2700" kern="1200" dirty="0" smtClean="0">
                <a:solidFill>
                  <a:schemeClr val="tx1"/>
                </a:solidFill>
                <a:latin typeface="Arial Narrow" panose="020B0606020202030204" pitchFamily="34" charset="0"/>
                <a:ea typeface="+mn-ea"/>
                <a:cs typeface="+mn-cs"/>
              </a:defRPr>
            </a:lvl1pPr>
            <a:lvl2pPr marL="393192" indent="0" algn="l" rtl="0" eaLnBrk="1" latinLnBrk="0" hangingPunct="1">
              <a:spcBef>
                <a:spcPts val="324"/>
              </a:spcBef>
              <a:buClr>
                <a:schemeClr val="accent1"/>
              </a:buClr>
              <a:buFont typeface="Verdana"/>
              <a:buNone/>
              <a:defRPr kumimoji="0" lang="es-ES" sz="2700" kern="1200" dirty="0" smtClean="0">
                <a:solidFill>
                  <a:srgbClr val="AE9F66"/>
                </a:solidFill>
                <a:latin typeface="Arial Narrow" panose="020B0606020202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700" kern="1200" dirty="0" smtClean="0">
                <a:solidFill>
                  <a:srgbClr val="AE9F66"/>
                </a:solidFill>
                <a:latin typeface="Arial Narrow" panose="020B0606020202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Narrow" panose="020B0606020202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Narrow" panose="020B0606020202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s-MX" sz="2600" b="1" dirty="0">
                <a:solidFill>
                  <a:srgbClr val="FF0000"/>
                </a:solidFill>
                <a:cs typeface="Arial" panose="020B0604020202020204" pitchFamily="34" charset="0"/>
              </a:rPr>
              <a:t>I</a:t>
            </a:r>
            <a:r>
              <a:rPr lang="es-MX" sz="2600" b="1" dirty="0" smtClean="0">
                <a:solidFill>
                  <a:srgbClr val="FF0000"/>
                </a:solidFill>
                <a:cs typeface="Arial" panose="020B0604020202020204" pitchFamily="34" charset="0"/>
              </a:rPr>
              <a:t>gual</a:t>
            </a:r>
            <a:endParaRPr lang="es-MX" sz="2600" b="1" dirty="0">
              <a:solidFill>
                <a:srgbClr val="FF9900"/>
              </a:solidFill>
              <a:cs typeface="Arial" panose="020B0604020202020204" pitchFamily="34" charset="0"/>
            </a:endParaRPr>
          </a:p>
        </p:txBody>
      </p:sp>
      <p:sp>
        <p:nvSpPr>
          <p:cNvPr id="6" name="Marcador de contenido 1"/>
          <p:cNvSpPr txBox="1">
            <a:spLocks/>
          </p:cNvSpPr>
          <p:nvPr/>
        </p:nvSpPr>
        <p:spPr>
          <a:xfrm>
            <a:off x="683568" y="4797152"/>
            <a:ext cx="1584176" cy="648072"/>
          </a:xfrm>
          <a:prstGeom prst="rect">
            <a:avLst/>
          </a:prstGeom>
        </p:spPr>
        <p:txBody>
          <a:bodyPr/>
          <a:lstStyle>
            <a:lvl1pPr marL="109728" indent="0" algn="just" rtl="0" eaLnBrk="1" latinLnBrk="0" hangingPunct="1">
              <a:spcBef>
                <a:spcPts val="400"/>
              </a:spcBef>
              <a:spcAft>
                <a:spcPts val="0"/>
              </a:spcAft>
              <a:buClr>
                <a:schemeClr val="accent1"/>
              </a:buClr>
              <a:buSzPct val="68000"/>
              <a:buFont typeface="Wingdings 3"/>
              <a:buNone/>
              <a:defRPr kumimoji="0" lang="es-ES" sz="2700" kern="1200" dirty="0" smtClean="0">
                <a:solidFill>
                  <a:schemeClr val="tx1"/>
                </a:solidFill>
                <a:latin typeface="Arial Narrow" panose="020B0606020202030204" pitchFamily="34" charset="0"/>
                <a:ea typeface="+mn-ea"/>
                <a:cs typeface="+mn-cs"/>
              </a:defRPr>
            </a:lvl1pPr>
            <a:lvl2pPr marL="393192" indent="0" algn="l" rtl="0" eaLnBrk="1" latinLnBrk="0" hangingPunct="1">
              <a:spcBef>
                <a:spcPts val="324"/>
              </a:spcBef>
              <a:buClr>
                <a:schemeClr val="accent1"/>
              </a:buClr>
              <a:buFont typeface="Verdana"/>
              <a:buNone/>
              <a:defRPr kumimoji="0" lang="es-ES" sz="2700" kern="1200" dirty="0" smtClean="0">
                <a:solidFill>
                  <a:srgbClr val="AE9F66"/>
                </a:solidFill>
                <a:latin typeface="Arial Narrow" panose="020B0606020202030204"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700" kern="1200" dirty="0" smtClean="0">
                <a:solidFill>
                  <a:srgbClr val="AE9F66"/>
                </a:solidFill>
                <a:latin typeface="Arial Narrow" panose="020B0606020202030204"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Narrow" panose="020B0606020202030204"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Narrow" panose="020B0606020202030204"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s-MX" sz="2600" b="1" dirty="0">
                <a:solidFill>
                  <a:srgbClr val="FF0000"/>
                </a:solidFill>
                <a:cs typeface="Arial" panose="020B0604020202020204" pitchFamily="34" charset="0"/>
              </a:rPr>
              <a:t>P</a:t>
            </a:r>
            <a:r>
              <a:rPr lang="es-MX" sz="2600" b="1" dirty="0" smtClean="0">
                <a:solidFill>
                  <a:srgbClr val="FF0000"/>
                </a:solidFill>
                <a:cs typeface="Arial" panose="020B0604020202020204" pitchFamily="34" charset="0"/>
              </a:rPr>
              <a:t>osterior</a:t>
            </a:r>
            <a:endParaRPr lang="es-MX" sz="2600" b="1" dirty="0">
              <a:solidFill>
                <a:srgbClr val="FF9900"/>
              </a:solidFill>
              <a:cs typeface="Arial" panose="020B0604020202020204" pitchFamily="34" charset="0"/>
            </a:endParaRPr>
          </a:p>
        </p:txBody>
      </p:sp>
    </p:spTree>
    <p:extLst>
      <p:ext uri="{BB962C8B-B14F-4D97-AF65-F5344CB8AC3E}">
        <p14:creationId xmlns:p14="http://schemas.microsoft.com/office/powerpoint/2010/main" val="19808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556792"/>
            <a:ext cx="8229600" cy="4392488"/>
          </a:xfrm>
        </p:spPr>
        <p:txBody>
          <a:bodyPr/>
          <a:lstStyle/>
          <a:p>
            <a:pPr marL="452628" indent="-342900" algn="just">
              <a:spcBef>
                <a:spcPts val="0"/>
              </a:spcBef>
              <a:buFont typeface="Wingdings" panose="05000000000000000000" pitchFamily="2" charset="2"/>
              <a:buChar char="Ø"/>
            </a:pPr>
            <a:r>
              <a:rPr lang="es-ES_tradnl" sz="2800" dirty="0" smtClean="0">
                <a:cs typeface="Arial" panose="020B0604020202020204" pitchFamily="34" charset="0"/>
              </a:rPr>
              <a:t>Políticas para la difusión.</a:t>
            </a:r>
          </a:p>
          <a:p>
            <a:pPr marL="681228" indent="-571500" algn="just">
              <a:spcBef>
                <a:spcPts val="0"/>
              </a:spcBef>
              <a:buFont typeface="+mj-lt"/>
              <a:buAutoNum type="romanUcPeriod"/>
            </a:pPr>
            <a:r>
              <a:rPr lang="es-ES_tradnl" sz="2800" dirty="0" smtClean="0">
                <a:cs typeface="Arial" panose="020B0604020202020204" pitchFamily="34" charset="0"/>
              </a:rPr>
              <a:t>Poner a disposición de los particulares y mantener actualizada la información derivada de las obligaciones de transparencia;</a:t>
            </a:r>
          </a:p>
          <a:p>
            <a:pPr marL="681228" indent="-571500" algn="just">
              <a:spcBef>
                <a:spcPts val="0"/>
              </a:spcBef>
              <a:buFont typeface="+mj-lt"/>
              <a:buAutoNum type="romanUcPeriod"/>
            </a:pPr>
            <a:r>
              <a:rPr lang="es-ES_tradnl" sz="2800" dirty="0" smtClean="0">
                <a:cs typeface="Arial" panose="020B0604020202020204" pitchFamily="34" charset="0"/>
              </a:rPr>
              <a:t>Poner la información a disposición, por lo menos en un medio distinto al digital, a fin de garantizar su uso a las personas que no cuentan con acceso a internet;</a:t>
            </a:r>
          </a:p>
          <a:p>
            <a:pPr marL="681228" indent="-571500" algn="just">
              <a:spcBef>
                <a:spcPts val="0"/>
              </a:spcBef>
              <a:buFont typeface="+mj-lt"/>
              <a:buAutoNum type="romanUcPeriod"/>
            </a:pPr>
            <a:r>
              <a:rPr lang="es-ES_tradnl" sz="2800" dirty="0" smtClean="0">
                <a:cs typeface="Arial" panose="020B0604020202020204" pitchFamily="34" charset="0"/>
              </a:rPr>
              <a:t>Los sujetos obligados de reciente creación contarán con un periodo de seis meses a partir de la entrega de los elementos de seguridad de la PNT;</a:t>
            </a:r>
          </a:p>
          <a:p>
            <a:pPr algn="just">
              <a:spcBef>
                <a:spcPts val="0"/>
              </a:spcBef>
            </a:pPr>
            <a:endParaRPr lang="es-ES_tradnl" sz="2800" dirty="0">
              <a:cs typeface="Arial" panose="020B0604020202020204" pitchFamily="34" charset="0"/>
            </a:endParaRPr>
          </a:p>
          <a:p>
            <a:pPr marL="452628" indent="-342900" algn="just">
              <a:spcBef>
                <a:spcPts val="0"/>
              </a:spcBef>
              <a:buFont typeface="Wingdings" panose="05000000000000000000" pitchFamily="2" charset="2"/>
              <a:buChar char="Ø"/>
            </a:pPr>
            <a:endParaRPr lang="es-ES_tradnl" sz="2800" dirty="0"/>
          </a:p>
          <a:p>
            <a:endParaRPr lang="es-ES_tradnl" sz="2800" dirty="0"/>
          </a:p>
          <a:p>
            <a:endParaRPr lang="es-ES_tradnl" sz="2800" b="1" dirty="0">
              <a:solidFill>
                <a:srgbClr val="538276"/>
              </a:solidFill>
            </a:endParaRPr>
          </a:p>
        </p:txBody>
      </p:sp>
      <p:sp>
        <p:nvSpPr>
          <p:cNvPr id="3" name="Subtítulo 2"/>
          <p:cNvSpPr>
            <a:spLocks noGrp="1"/>
          </p:cNvSpPr>
          <p:nvPr>
            <p:ph type="subTitle" idx="13"/>
          </p:nvPr>
        </p:nvSpPr>
        <p:spPr>
          <a:xfrm>
            <a:off x="755576" y="285080"/>
            <a:ext cx="8229600" cy="1559744"/>
          </a:xfrm>
        </p:spPr>
        <p:txBody>
          <a:bodyPr/>
          <a:lstStyle/>
          <a:p>
            <a:pPr algn="ctr"/>
            <a:r>
              <a:rPr lang="es-MX" sz="3200" dirty="0" smtClean="0">
                <a:solidFill>
                  <a:srgbClr val="FF9900"/>
                </a:solidFill>
                <a:cs typeface="Arial" panose="020B0604020202020204" pitchFamily="34" charset="0"/>
              </a:rPr>
              <a:t>Políticas Generales que orientan la publicidad y actualización de la información</a:t>
            </a:r>
            <a:endParaRPr lang="es-ES_tradnl" sz="3200" dirty="0">
              <a:solidFill>
                <a:srgbClr val="FF9900"/>
              </a:solidFill>
              <a:cs typeface="Arial" panose="020B0604020202020204" pitchFamily="34" charset="0"/>
            </a:endParaRPr>
          </a:p>
        </p:txBody>
      </p:sp>
    </p:spTree>
    <p:extLst>
      <p:ext uri="{BB962C8B-B14F-4D97-AF65-F5344CB8AC3E}">
        <p14:creationId xmlns:p14="http://schemas.microsoft.com/office/powerpoint/2010/main" val="239589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683568" y="404664"/>
            <a:ext cx="8064896" cy="1152128"/>
          </a:xfrm>
        </p:spPr>
        <p:txBody>
          <a:bodyPr/>
          <a:lstStyle/>
          <a:p>
            <a:pPr algn="ctr"/>
            <a:r>
              <a:rPr lang="es-MX" sz="3000" dirty="0"/>
              <a:t>ACCESO A LA INFORMACIÓN </a:t>
            </a:r>
            <a:r>
              <a:rPr lang="es-MX" sz="3000" dirty="0" smtClean="0"/>
              <a:t>Y TRANSPARENCIA</a:t>
            </a:r>
          </a:p>
          <a:p>
            <a:pPr algn="ctr"/>
            <a:r>
              <a:rPr lang="es-MX" sz="3000" dirty="0" smtClean="0"/>
              <a:t>¿SON </a:t>
            </a:r>
            <a:r>
              <a:rPr lang="es-MX" sz="3000" dirty="0"/>
              <a:t>EQUIVALENTES?</a:t>
            </a:r>
          </a:p>
        </p:txBody>
      </p:sp>
      <p:sp>
        <p:nvSpPr>
          <p:cNvPr id="4" name="Rectángulo 3"/>
          <p:cNvSpPr/>
          <p:nvPr/>
        </p:nvSpPr>
        <p:spPr>
          <a:xfrm>
            <a:off x="1079612" y="1844824"/>
            <a:ext cx="7272808" cy="4093428"/>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Derecho Humano reconocido en la CPEUM</a:t>
            </a:r>
            <a:r>
              <a:rPr lang="es-MX" sz="2600" dirty="0" smtClean="0">
                <a:latin typeface="Arial Narrow" panose="020B0606020202030204" pitchFamily="34" charset="0"/>
                <a:cs typeface="Arial" panose="020B0604020202020204" pitchFamily="34" charset="0"/>
              </a:rPr>
              <a:t>.</a:t>
            </a:r>
          </a:p>
          <a:p>
            <a:pPr algn="just">
              <a:buClr>
                <a:srgbClr val="FFC000"/>
              </a:buClr>
            </a:pPr>
            <a:endParaRPr lang="es-MX" sz="26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Se ejerce mediante solicitudes de acceso a la información, que envían los particulares a los sujetos obligados</a:t>
            </a:r>
            <a:r>
              <a:rPr lang="es-MX" sz="2600" dirty="0" smtClean="0">
                <a:latin typeface="Arial Narrow" panose="020B0606020202030204" pitchFamily="34" charset="0"/>
                <a:cs typeface="Arial" panose="020B0604020202020204" pitchFamily="34" charset="0"/>
              </a:rPr>
              <a:t>.</a:t>
            </a:r>
          </a:p>
          <a:p>
            <a:pPr algn="just">
              <a:buClr>
                <a:srgbClr val="FFC000"/>
              </a:buClr>
            </a:pPr>
            <a:endParaRPr lang="es-MX" sz="26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Su finalidad es garantizar a los particulares </a:t>
            </a:r>
            <a:r>
              <a:rPr lang="es-MX" sz="2600" dirty="0" smtClean="0">
                <a:latin typeface="Arial Narrow" panose="020B0606020202030204" pitchFamily="34" charset="0"/>
                <a:cs typeface="Arial" panose="020B0604020202020204" pitchFamily="34" charset="0"/>
              </a:rPr>
              <a:t>a conocer </a:t>
            </a:r>
            <a:r>
              <a:rPr lang="es-MX" sz="2600" dirty="0">
                <a:latin typeface="Arial Narrow" panose="020B0606020202030204" pitchFamily="34" charset="0"/>
                <a:cs typeface="Arial" panose="020B0604020202020204" pitchFamily="34" charset="0"/>
              </a:rPr>
              <a:t>la información pública, sin </a:t>
            </a:r>
            <a:r>
              <a:rPr lang="es-MX" sz="2600" dirty="0" smtClean="0">
                <a:latin typeface="Arial Narrow" panose="020B0606020202030204" pitchFamily="34" charset="0"/>
                <a:cs typeface="Arial" panose="020B0604020202020204" pitchFamily="34" charset="0"/>
              </a:rPr>
              <a:t>justificar su </a:t>
            </a:r>
            <a:r>
              <a:rPr lang="es-MX" sz="2600" dirty="0">
                <a:latin typeface="Arial Narrow" panose="020B0606020202030204" pitchFamily="34" charset="0"/>
                <a:cs typeface="Arial" panose="020B0604020202020204" pitchFamily="34" charset="0"/>
              </a:rPr>
              <a:t>utilización, así como a ser informados </a:t>
            </a:r>
            <a:r>
              <a:rPr lang="es-MX" sz="2600" dirty="0" smtClean="0">
                <a:latin typeface="Arial Narrow" panose="020B0606020202030204" pitchFamily="34" charset="0"/>
                <a:cs typeface="Arial" panose="020B0604020202020204" pitchFamily="34" charset="0"/>
              </a:rPr>
              <a:t>sobre asuntos </a:t>
            </a:r>
            <a:r>
              <a:rPr lang="es-MX" sz="2600" dirty="0">
                <a:latin typeface="Arial Narrow" panose="020B0606020202030204" pitchFamily="34" charset="0"/>
                <a:cs typeface="Arial" panose="020B0604020202020204" pitchFamily="34" charset="0"/>
              </a:rPr>
              <a:t>gubernamentales.</a:t>
            </a:r>
          </a:p>
        </p:txBody>
      </p:sp>
    </p:spTree>
    <p:extLst>
      <p:ext uri="{BB962C8B-B14F-4D97-AF65-F5344CB8AC3E}">
        <p14:creationId xmlns:p14="http://schemas.microsoft.com/office/powerpoint/2010/main" val="108616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692696"/>
            <a:ext cx="7704856" cy="4320480"/>
          </a:xfrm>
          <a:prstGeom prst="rect">
            <a:avLst/>
          </a:prstGeom>
        </p:spPr>
        <p:txBody>
          <a:bodyPr/>
          <a:lstStyle/>
          <a:p>
            <a:pPr marL="681228" indent="-571500" algn="just">
              <a:buClr>
                <a:schemeClr val="accent1"/>
              </a:buClr>
              <a:buSzPct val="68000"/>
              <a:buFont typeface="+mj-lt"/>
              <a:buAutoNum type="romanUcPeriod" startAt="4"/>
            </a:pPr>
            <a:r>
              <a:rPr lang="es-ES_tradnl" sz="2800" dirty="0" smtClean="0">
                <a:latin typeface="Arial Narrow" panose="020B0606020202030204" pitchFamily="34" charset="0"/>
                <a:cs typeface="Arial" panose="020B0604020202020204" pitchFamily="34" charset="0"/>
              </a:rPr>
              <a:t>Hipervínculo visible a una sección denominada “Transparencia” con acceso directo al Sistema de Portales de Obligaciones de Transparencia (SIPOT);</a:t>
            </a:r>
          </a:p>
          <a:p>
            <a:pPr marL="681228" indent="-571500" algn="just">
              <a:buClr>
                <a:schemeClr val="accent1"/>
              </a:buClr>
              <a:buSzPct val="68000"/>
              <a:buFont typeface="+mj-lt"/>
              <a:buAutoNum type="romanUcPeriod" startAt="4"/>
            </a:pPr>
            <a:r>
              <a:rPr lang="es-ES_tradnl" sz="2800" dirty="0" smtClean="0">
                <a:latin typeface="Arial Narrow" panose="020B0606020202030204" pitchFamily="34" charset="0"/>
                <a:cs typeface="Arial" panose="020B0604020202020204" pitchFamily="34" charset="0"/>
              </a:rPr>
              <a:t>Contar con un buscador (motor de búsqueda) con el objetivo de recuperar la información mediante palabras claves y temas;</a:t>
            </a:r>
          </a:p>
          <a:p>
            <a:pPr marL="681228" indent="-571500" algn="just">
              <a:buClr>
                <a:schemeClr val="accent1"/>
              </a:buClr>
              <a:buSzPct val="68000"/>
              <a:buFont typeface="+mj-lt"/>
              <a:buAutoNum type="romanUcPeriod" startAt="4"/>
            </a:pPr>
            <a:r>
              <a:rPr lang="es-ES_tradnl" sz="2800" dirty="0" smtClean="0">
                <a:latin typeface="Arial Narrow" panose="020B0606020202030204" pitchFamily="34" charset="0"/>
                <a:cs typeface="Arial" panose="020B0604020202020204" pitchFamily="34" charset="0"/>
              </a:rPr>
              <a:t>La información derivada de los sujetos obligados que concluyan su proceso de extinción permanecerá publicada el tiempo señalado en la Tabla de Actualización y Conservación de la Información.</a:t>
            </a:r>
            <a:endParaRPr lang="es-ES_tradnl" sz="28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11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16632"/>
            <a:ext cx="8229600" cy="6408712"/>
          </a:xfrm>
        </p:spPr>
        <p:txBody>
          <a:bodyPr/>
          <a:lstStyle/>
          <a:p>
            <a:r>
              <a:rPr lang="es-MX" dirty="0" smtClean="0"/>
              <a:t>La información que se difunda deberá cumplir con los atributos:</a:t>
            </a:r>
            <a:endParaRPr lang="es-MX" dirty="0"/>
          </a:p>
          <a:p>
            <a:pPr marL="681228" indent="-571500">
              <a:buFont typeface="+mj-lt"/>
              <a:buAutoNum type="romanUcPeriod"/>
            </a:pPr>
            <a:r>
              <a:rPr lang="es-MX" b="1" dirty="0">
                <a:solidFill>
                  <a:srgbClr val="FF9900"/>
                </a:solidFill>
                <a:cs typeface="Arial" panose="020B0604020202020204" pitchFamily="34" charset="0"/>
              </a:rPr>
              <a:t>Calidad de la información</a:t>
            </a:r>
            <a:r>
              <a:rPr lang="es-MX" dirty="0"/>
              <a:t>. </a:t>
            </a:r>
            <a:r>
              <a:rPr lang="es-MX" dirty="0" smtClean="0"/>
              <a:t>Debe </a:t>
            </a:r>
            <a:r>
              <a:rPr lang="es-MX" dirty="0"/>
              <a:t>ser veraz, confiable, oportuna, congruente, integral, actualizada, accesible, comprensible y verificable, </a:t>
            </a:r>
            <a:r>
              <a:rPr lang="es-MX" dirty="0" smtClean="0"/>
              <a:t>y</a:t>
            </a:r>
          </a:p>
          <a:p>
            <a:pPr marL="681228" indent="-571500">
              <a:buFont typeface="+mj-lt"/>
              <a:buAutoNum type="romanUcPeriod"/>
            </a:pPr>
            <a:r>
              <a:rPr lang="es-MX" b="1" dirty="0">
                <a:solidFill>
                  <a:srgbClr val="FF9900"/>
                </a:solidFill>
                <a:cs typeface="Arial" panose="020B0604020202020204" pitchFamily="34" charset="0"/>
              </a:rPr>
              <a:t>Accesibilidad</a:t>
            </a:r>
            <a:r>
              <a:rPr lang="es-MX" dirty="0"/>
              <a:t>. Se deberá facilitar la consulta de la información a las personas que no tienen acceso a Internet. </a:t>
            </a:r>
            <a:r>
              <a:rPr lang="es-MX" b="1" dirty="0">
                <a:solidFill>
                  <a:srgbClr val="FF9900"/>
                </a:solidFill>
                <a:cs typeface="Arial" panose="020B0604020202020204" pitchFamily="34" charset="0"/>
              </a:rPr>
              <a:t>Se dispondrá de equipos de cómputo con acceso a Internet en las oficinas de las Unidades de Transparencia para uso de los particulares que quieran consultar la información o utilizar el sistema que para el procedimiento de acceso a la información se establezca</a:t>
            </a:r>
            <a:r>
              <a:rPr lang="es-MX" dirty="0"/>
              <a:t>. Adicionalmente se utilizarán medios alternativos de difusión de la información, cuando en determinadas poblaciones esto resulte de más fácil acceso y comprensión. </a:t>
            </a:r>
          </a:p>
        </p:txBody>
      </p:sp>
    </p:spTree>
    <p:extLst>
      <p:ext uri="{BB962C8B-B14F-4D97-AF65-F5344CB8AC3E}">
        <p14:creationId xmlns:p14="http://schemas.microsoft.com/office/powerpoint/2010/main" val="26749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16632"/>
            <a:ext cx="8229600" cy="6408712"/>
          </a:xfrm>
        </p:spPr>
        <p:txBody>
          <a:bodyPr/>
          <a:lstStyle/>
          <a:p>
            <a:r>
              <a:rPr lang="es-MX" dirty="0" smtClean="0"/>
              <a:t>Los sujetos obligados usarán los formatos especificados en cada rubro de información incluidos en los Lineamientos.</a:t>
            </a:r>
          </a:p>
          <a:p>
            <a:endParaRPr lang="es-MX" dirty="0"/>
          </a:p>
          <a:p>
            <a:pPr marL="566928" indent="-457200">
              <a:buFont typeface="Wingdings" panose="05000000000000000000" pitchFamily="2" charset="2"/>
              <a:buChar char="Ø"/>
            </a:pPr>
            <a:r>
              <a:rPr lang="es-MX" dirty="0" smtClean="0"/>
              <a:t>Políticas para actualizar la información.</a:t>
            </a:r>
          </a:p>
          <a:p>
            <a:pPr marL="681228" indent="-571500">
              <a:buFont typeface="+mj-lt"/>
              <a:buAutoNum type="romanUcPeriod"/>
            </a:pPr>
            <a:r>
              <a:rPr lang="es-MX" dirty="0"/>
              <a:t>La información publicada </a:t>
            </a:r>
            <a:r>
              <a:rPr lang="es-MX" dirty="0" smtClean="0"/>
              <a:t>deberá </a:t>
            </a:r>
            <a:r>
              <a:rPr lang="es-MX" dirty="0"/>
              <a:t>actualizarse por lo menos cada tres </a:t>
            </a:r>
            <a:r>
              <a:rPr lang="es-MX" dirty="0" smtClean="0"/>
              <a:t>meses…;</a:t>
            </a:r>
          </a:p>
          <a:p>
            <a:pPr marL="681228" indent="-571500">
              <a:buFont typeface="+mj-lt"/>
              <a:buAutoNum type="romanUcPeriod"/>
            </a:pPr>
            <a:r>
              <a:rPr lang="es-MX" dirty="0" smtClean="0"/>
              <a:t>Publicarán </a:t>
            </a:r>
            <a:r>
              <a:rPr lang="es-MX" dirty="0"/>
              <a:t>la información actualizada </a:t>
            </a:r>
            <a:r>
              <a:rPr lang="es-MX" b="1" dirty="0">
                <a:solidFill>
                  <a:srgbClr val="FF9900"/>
                </a:solidFill>
                <a:cs typeface="Arial" panose="020B0604020202020204" pitchFamily="34" charset="0"/>
              </a:rPr>
              <a:t>dentro de los treinta días naturales siguientes al cierre del período de actualización que corresponda</a:t>
            </a:r>
            <a:r>
              <a:rPr lang="es-MX" dirty="0"/>
              <a:t>, salvo las excepciones establecidas en los presentes Lineamientos</a:t>
            </a:r>
            <a:r>
              <a:rPr lang="es-MX" dirty="0" smtClean="0"/>
              <a:t>;</a:t>
            </a:r>
          </a:p>
          <a:p>
            <a:pPr marL="681228" indent="-571500">
              <a:buFont typeface="+mj-lt"/>
              <a:buAutoNum type="romanUcPeriod"/>
            </a:pPr>
            <a:r>
              <a:rPr lang="es-MX" dirty="0"/>
              <a:t>El periodo de actualización </a:t>
            </a:r>
            <a:r>
              <a:rPr lang="es-MX" dirty="0" smtClean="0"/>
              <a:t>y </a:t>
            </a:r>
            <a:r>
              <a:rPr lang="es-MX" dirty="0"/>
              <a:t>el plazo mínimo </a:t>
            </a:r>
            <a:r>
              <a:rPr lang="es-MX" dirty="0" smtClean="0"/>
              <a:t>están </a:t>
            </a:r>
            <a:r>
              <a:rPr lang="es-MX" dirty="0"/>
              <a:t>especificados en cada obligación de transparencia </a:t>
            </a:r>
            <a:r>
              <a:rPr lang="es-MX" dirty="0" smtClean="0"/>
              <a:t>de los Lineamientos (Tabla </a:t>
            </a:r>
            <a:r>
              <a:rPr lang="es-MX" dirty="0"/>
              <a:t>de actualización y de conservación de la información </a:t>
            </a:r>
            <a:r>
              <a:rPr lang="es-MX" dirty="0" smtClean="0"/>
              <a:t>pública);</a:t>
            </a:r>
            <a:endParaRPr lang="es-MX" dirty="0"/>
          </a:p>
        </p:txBody>
      </p:sp>
    </p:spTree>
    <p:extLst>
      <p:ext uri="{BB962C8B-B14F-4D97-AF65-F5344CB8AC3E}">
        <p14:creationId xmlns:p14="http://schemas.microsoft.com/office/powerpoint/2010/main" val="26729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836712"/>
            <a:ext cx="8229600" cy="5040560"/>
          </a:xfrm>
        </p:spPr>
        <p:txBody>
          <a:bodyPr/>
          <a:lstStyle/>
          <a:p>
            <a:pPr marL="681228" indent="-571500">
              <a:buFont typeface="+mj-lt"/>
              <a:buAutoNum type="romanUcPeriod" startAt="4"/>
            </a:pPr>
            <a:r>
              <a:rPr lang="es-MX" dirty="0" smtClean="0"/>
              <a:t>La </a:t>
            </a:r>
            <a:r>
              <a:rPr lang="es-MX" dirty="0"/>
              <a:t>información publicada </a:t>
            </a:r>
            <a:r>
              <a:rPr lang="es-MX" b="1" dirty="0">
                <a:solidFill>
                  <a:srgbClr val="FF9900"/>
                </a:solidFill>
                <a:cs typeface="Arial" panose="020B0604020202020204" pitchFamily="34" charset="0"/>
              </a:rPr>
              <a:t>deberá actualizarse por lo menos cada tres meses</a:t>
            </a:r>
            <a:r>
              <a:rPr lang="es-MX" dirty="0" smtClean="0"/>
              <a:t>, deberá </a:t>
            </a:r>
            <a:r>
              <a:rPr lang="es-MX" dirty="0"/>
              <a:t>mostrar campos básicos para identificar, entre otros elementos, denominación del sujeto obligado que la generó, fecha de su última actualización, título general del cuadro o gráfica, periodo y área responsable de publicar y actualizar la información; </a:t>
            </a:r>
            <a:endParaRPr lang="es-MX" dirty="0" smtClean="0"/>
          </a:p>
          <a:p>
            <a:pPr marL="681228" indent="-571500">
              <a:buFont typeface="+mj-lt"/>
              <a:buAutoNum type="romanUcPeriod" startAt="4"/>
            </a:pPr>
            <a:r>
              <a:rPr lang="es-MX" dirty="0" smtClean="0"/>
              <a:t>En </a:t>
            </a:r>
            <a:r>
              <a:rPr lang="es-MX" dirty="0"/>
              <a:t>la sección “Transparencia” donde se difundirá la información pública correspondiente a las obligaciones de transparencia, se deberá incluir el número y el texto del artículo y de las fracciones y/o incisos, así como un hipervínculo para acceder a la información correspondiente. </a:t>
            </a:r>
            <a:endParaRPr lang="es-MX" dirty="0" smtClean="0"/>
          </a:p>
        </p:txBody>
      </p:sp>
    </p:spTree>
    <p:extLst>
      <p:ext uri="{BB962C8B-B14F-4D97-AF65-F5344CB8AC3E}">
        <p14:creationId xmlns:p14="http://schemas.microsoft.com/office/powerpoint/2010/main" val="58351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404664"/>
            <a:ext cx="8229600" cy="6120680"/>
          </a:xfrm>
        </p:spPr>
        <p:txBody>
          <a:bodyPr/>
          <a:lstStyle/>
          <a:p>
            <a:r>
              <a:rPr lang="es-MX" dirty="0"/>
              <a:t>En caso de que respecto de alguna obligación de transparencia </a:t>
            </a:r>
            <a:r>
              <a:rPr lang="es-MX" b="1" dirty="0">
                <a:solidFill>
                  <a:srgbClr val="FF9900"/>
                </a:solidFill>
                <a:cs typeface="Arial" panose="020B0604020202020204" pitchFamily="34" charset="0"/>
              </a:rPr>
              <a:t>el sujeto obligado no haya generado información se deberá observar lo siguiente</a:t>
            </a:r>
            <a:r>
              <a:rPr lang="es-MX" dirty="0" smtClean="0"/>
              <a:t>:</a:t>
            </a:r>
          </a:p>
          <a:p>
            <a:endParaRPr lang="es-MX" dirty="0"/>
          </a:p>
          <a:p>
            <a:r>
              <a:rPr lang="es-MX" dirty="0" smtClean="0"/>
              <a:t>1. Si </a:t>
            </a:r>
            <a:r>
              <a:rPr lang="es-MX" dirty="0"/>
              <a:t>el sujeto obligado no generó información en algún periodo determinado, </a:t>
            </a:r>
            <a:r>
              <a:rPr lang="es-MX" b="1" dirty="0">
                <a:solidFill>
                  <a:srgbClr val="FF9900"/>
                </a:solidFill>
                <a:cs typeface="Arial" panose="020B0604020202020204" pitchFamily="34" charset="0"/>
              </a:rPr>
              <a:t>se deberá especificar el periodo al que se refiere e incluir una explicación mediante una nota breve, clara, y motivada</a:t>
            </a:r>
            <a:r>
              <a:rPr lang="es-MX" dirty="0" smtClean="0"/>
              <a:t>.</a:t>
            </a:r>
          </a:p>
          <a:p>
            <a:r>
              <a:rPr lang="es-MX" dirty="0" smtClean="0"/>
              <a:t>2. Cuando </a:t>
            </a:r>
            <a:r>
              <a:rPr lang="es-MX" dirty="0"/>
              <a:t>se trate de criterios de información en fracciones que el sujeto obligado no posea por no estar especificado en las facultades, competencias y funciones de los ordenamientos jurídicos que le son aplicables, </a:t>
            </a:r>
            <a:r>
              <a:rPr lang="es-MX" b="1" dirty="0">
                <a:solidFill>
                  <a:srgbClr val="FF9900"/>
                </a:solidFill>
                <a:cs typeface="Arial" panose="020B0604020202020204" pitchFamily="34" charset="0"/>
              </a:rPr>
              <a:t>deberá incluir una nota mediante la cual justifique la no posesión de la información señalada en el/los criterios que corresponda</a:t>
            </a:r>
            <a:r>
              <a:rPr lang="es-MX" dirty="0"/>
              <a:t>. </a:t>
            </a:r>
          </a:p>
        </p:txBody>
      </p:sp>
    </p:spTree>
    <p:extLst>
      <p:ext uri="{BB962C8B-B14F-4D97-AF65-F5344CB8AC3E}">
        <p14:creationId xmlns:p14="http://schemas.microsoft.com/office/powerpoint/2010/main" val="140995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332656"/>
            <a:ext cx="8229600" cy="6480720"/>
          </a:xfrm>
        </p:spPr>
        <p:txBody>
          <a:bodyPr/>
          <a:lstStyle/>
          <a:p>
            <a:pPr marL="452628" indent="-342900">
              <a:spcBef>
                <a:spcPts val="0"/>
              </a:spcBef>
              <a:buFont typeface="Wingdings" panose="05000000000000000000" pitchFamily="2" charset="2"/>
              <a:buChar char="Ø"/>
            </a:pPr>
            <a:r>
              <a:rPr lang="es-ES_tradnl" sz="2800" dirty="0">
                <a:cs typeface="Arial" panose="020B0604020202020204" pitchFamily="34" charset="0"/>
              </a:rPr>
              <a:t>Políticas para la </a:t>
            </a:r>
            <a:r>
              <a:rPr lang="es-ES_tradnl" sz="2800" dirty="0" smtClean="0">
                <a:cs typeface="Arial" panose="020B0604020202020204" pitchFamily="34" charset="0"/>
              </a:rPr>
              <a:t>distribución de competencias y responsabilidades para la carga </a:t>
            </a:r>
            <a:r>
              <a:rPr lang="es-ES_tradnl" sz="2800" dirty="0">
                <a:cs typeface="Arial" panose="020B0604020202020204" pitchFamily="34" charset="0"/>
              </a:rPr>
              <a:t>de </a:t>
            </a:r>
            <a:r>
              <a:rPr lang="es-ES_tradnl" sz="2800" dirty="0" smtClean="0">
                <a:cs typeface="Arial" panose="020B0604020202020204" pitchFamily="34" charset="0"/>
              </a:rPr>
              <a:t>información</a:t>
            </a:r>
          </a:p>
          <a:p>
            <a:pPr marL="624078" indent="-514350">
              <a:spcBef>
                <a:spcPts val="0"/>
              </a:spcBef>
              <a:buFont typeface="+mj-lt"/>
              <a:buAutoNum type="romanUcPeriod"/>
            </a:pPr>
            <a:r>
              <a:rPr lang="es-ES_tradnl" sz="2800" dirty="0" smtClean="0">
                <a:cs typeface="Arial" panose="020B0604020202020204" pitchFamily="34" charset="0"/>
              </a:rPr>
              <a:t>La UT tendrá la responsabilidad de recabar la información, </a:t>
            </a:r>
            <a:r>
              <a:rPr lang="es-ES_tradnl" b="1" dirty="0">
                <a:solidFill>
                  <a:srgbClr val="FF9900"/>
                </a:solidFill>
                <a:cs typeface="Arial" panose="020B0604020202020204" pitchFamily="34" charset="0"/>
              </a:rPr>
              <a:t>únicamente para supervisar que cumpla con los criterios </a:t>
            </a:r>
            <a:r>
              <a:rPr lang="es-ES_tradnl" sz="2800" dirty="0" smtClean="0">
                <a:cs typeface="Arial" panose="020B0604020202020204" pitchFamily="34" charset="0"/>
              </a:rPr>
              <a:t>establecidos en los lineamientos técnicos generales;</a:t>
            </a:r>
          </a:p>
          <a:p>
            <a:pPr marL="624078" indent="-514350">
              <a:spcBef>
                <a:spcPts val="0"/>
              </a:spcBef>
              <a:buFont typeface="+mj-lt"/>
              <a:buAutoNum type="romanUcPeriod"/>
            </a:pPr>
            <a:r>
              <a:rPr lang="es-ES_tradnl" sz="2800" dirty="0" smtClean="0">
                <a:cs typeface="Arial" panose="020B0604020202020204" pitchFamily="34" charset="0"/>
              </a:rPr>
              <a:t>La UT </a:t>
            </a:r>
            <a:r>
              <a:rPr lang="es-ES_tradnl" b="1" dirty="0">
                <a:solidFill>
                  <a:srgbClr val="FF9900"/>
                </a:solidFill>
                <a:cs typeface="Arial" panose="020B0604020202020204" pitchFamily="34" charset="0"/>
              </a:rPr>
              <a:t>verificará que todas las unidades administrativas colaboren </a:t>
            </a:r>
            <a:r>
              <a:rPr lang="es-ES_tradnl" sz="2800" dirty="0" smtClean="0">
                <a:cs typeface="Arial" panose="020B0604020202020204" pitchFamily="34" charset="0"/>
              </a:rPr>
              <a:t>con la publicación y actualización de la información. </a:t>
            </a:r>
            <a:r>
              <a:rPr lang="es-ES_tradnl" b="1" dirty="0">
                <a:solidFill>
                  <a:srgbClr val="FF9900"/>
                </a:solidFill>
                <a:cs typeface="Arial" panose="020B0604020202020204" pitchFamily="34" charset="0"/>
              </a:rPr>
              <a:t>La responsabilidad del contenido de la misma es exclusiva de las unidades</a:t>
            </a:r>
            <a:r>
              <a:rPr lang="es-ES_tradnl" sz="2800" dirty="0" smtClean="0">
                <a:cs typeface="Arial" panose="020B0604020202020204" pitchFamily="34" charset="0"/>
              </a:rPr>
              <a:t>;</a:t>
            </a:r>
          </a:p>
          <a:p>
            <a:pPr marL="624078" indent="-514350">
              <a:spcBef>
                <a:spcPts val="0"/>
              </a:spcBef>
              <a:buFont typeface="+mj-lt"/>
              <a:buAutoNum type="romanUcPeriod"/>
            </a:pPr>
            <a:r>
              <a:rPr lang="es-ES_tradnl" sz="2800" dirty="0">
                <a:cs typeface="Arial" panose="020B0604020202020204" pitchFamily="34" charset="0"/>
              </a:rPr>
              <a:t>Las unidades administrativas </a:t>
            </a:r>
            <a:r>
              <a:rPr lang="es-ES_tradnl" b="1" dirty="0">
                <a:solidFill>
                  <a:srgbClr val="FF9900"/>
                </a:solidFill>
                <a:cs typeface="Arial" panose="020B0604020202020204" pitchFamily="34" charset="0"/>
              </a:rPr>
              <a:t>deberán publicar, actualizar y/o validar la información </a:t>
            </a:r>
            <a:r>
              <a:rPr lang="es-ES_tradnl" sz="2800" dirty="0">
                <a:cs typeface="Arial" panose="020B0604020202020204" pitchFamily="34" charset="0"/>
              </a:rPr>
              <a:t>en el tramo de administración y </a:t>
            </a:r>
            <a:r>
              <a:rPr lang="es-ES_tradnl" b="1" dirty="0">
                <a:solidFill>
                  <a:srgbClr val="FF9900"/>
                </a:solidFill>
                <a:cs typeface="Arial" panose="020B0604020202020204" pitchFamily="34" charset="0"/>
              </a:rPr>
              <a:t>con las claves </a:t>
            </a:r>
            <a:r>
              <a:rPr lang="es-MX" b="1" dirty="0">
                <a:solidFill>
                  <a:srgbClr val="FF9900"/>
                </a:solidFill>
                <a:cs typeface="Arial" panose="020B0604020202020204" pitchFamily="34" charset="0"/>
              </a:rPr>
              <a:t>de acceso </a:t>
            </a:r>
            <a:r>
              <a:rPr lang="es-MX" sz="2800" dirty="0">
                <a:cs typeface="Arial" panose="020B0604020202020204" pitchFamily="34" charset="0"/>
              </a:rPr>
              <a:t>que le sean otorgadas por el administrador del </a:t>
            </a:r>
            <a:r>
              <a:rPr lang="es-MX" sz="2800" dirty="0" smtClean="0">
                <a:cs typeface="Arial" panose="020B0604020202020204" pitchFamily="34" charset="0"/>
              </a:rPr>
              <a:t>sistema (Titular de la Unidad de Transparencia);</a:t>
            </a:r>
          </a:p>
          <a:p>
            <a:pPr>
              <a:spcBef>
                <a:spcPts val="0"/>
              </a:spcBef>
            </a:pPr>
            <a:r>
              <a:rPr lang="es-MX" sz="2800" dirty="0" smtClean="0">
                <a:cs typeface="Arial" panose="020B0604020202020204" pitchFamily="34" charset="0"/>
              </a:rPr>
              <a:t>…</a:t>
            </a:r>
            <a:endParaRPr lang="es-MX" sz="2800" dirty="0">
              <a:cs typeface="Arial" panose="020B0604020202020204" pitchFamily="34" charset="0"/>
            </a:endParaRPr>
          </a:p>
          <a:p>
            <a:pPr marL="624078" indent="-514350">
              <a:spcBef>
                <a:spcPts val="0"/>
              </a:spcBef>
              <a:buFont typeface="+mj-lt"/>
              <a:buAutoNum type="romanUcPeriod"/>
            </a:pPr>
            <a:endParaRPr lang="es-ES_tradnl" sz="2800" dirty="0" smtClean="0">
              <a:cs typeface="Arial" panose="020B0604020202020204" pitchFamily="34" charset="0"/>
            </a:endParaRPr>
          </a:p>
          <a:p>
            <a:pPr algn="just">
              <a:spcBef>
                <a:spcPts val="0"/>
              </a:spcBef>
            </a:pPr>
            <a:endParaRPr lang="es-ES_tradnl" sz="2500" dirty="0"/>
          </a:p>
          <a:p>
            <a:endParaRPr lang="es-ES_tradnl" sz="2500" b="1" dirty="0">
              <a:solidFill>
                <a:srgbClr val="538276"/>
              </a:solidFill>
            </a:endParaRPr>
          </a:p>
        </p:txBody>
      </p:sp>
    </p:spTree>
    <p:extLst>
      <p:ext uri="{BB962C8B-B14F-4D97-AF65-F5344CB8AC3E}">
        <p14:creationId xmlns:p14="http://schemas.microsoft.com/office/powerpoint/2010/main" val="384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332656"/>
            <a:ext cx="8229600" cy="6048672"/>
          </a:xfrm>
        </p:spPr>
        <p:txBody>
          <a:bodyPr/>
          <a:lstStyle/>
          <a:p>
            <a:pPr marL="452628" indent="-342900">
              <a:spcBef>
                <a:spcPts val="0"/>
              </a:spcBef>
              <a:buFont typeface="Wingdings" panose="05000000000000000000" pitchFamily="2" charset="2"/>
              <a:buChar char="Ø"/>
            </a:pPr>
            <a:r>
              <a:rPr lang="es-ES_tradnl" sz="2800" dirty="0">
                <a:cs typeface="Arial" panose="020B0604020202020204" pitchFamily="34" charset="0"/>
              </a:rPr>
              <a:t>Políticas </a:t>
            </a:r>
            <a:r>
              <a:rPr lang="es-ES_tradnl" sz="2800" dirty="0" smtClean="0">
                <a:cs typeface="Arial" panose="020B0604020202020204" pitchFamily="34" charset="0"/>
              </a:rPr>
              <a:t>de aplicabilidad.</a:t>
            </a:r>
          </a:p>
          <a:p>
            <a:pPr>
              <a:spcBef>
                <a:spcPts val="0"/>
              </a:spcBef>
            </a:pPr>
            <a:r>
              <a:rPr lang="es-ES_tradnl" sz="2800" dirty="0" smtClean="0">
                <a:cs typeface="Arial" panose="020B0604020202020204" pitchFamily="34" charset="0"/>
              </a:rPr>
              <a:t>…</a:t>
            </a:r>
          </a:p>
          <a:p>
            <a:pPr marL="681228" indent="-571500">
              <a:spcBef>
                <a:spcPts val="0"/>
              </a:spcBef>
              <a:buFont typeface="+mj-lt"/>
              <a:buAutoNum type="romanUcPeriod" startAt="2"/>
            </a:pPr>
            <a:r>
              <a:rPr lang="es-MX" sz="2800" dirty="0">
                <a:cs typeface="Arial" panose="020B0604020202020204" pitchFamily="34" charset="0"/>
              </a:rPr>
              <a:t>La información derivada de las obligaciones de transparencia debe existir si se refiere a las facultades, competencias y </a:t>
            </a:r>
            <a:r>
              <a:rPr lang="es-MX" sz="2800" dirty="0" smtClean="0">
                <a:cs typeface="Arial" panose="020B0604020202020204" pitchFamily="34" charset="0"/>
              </a:rPr>
              <a:t>funciones; </a:t>
            </a:r>
            <a:r>
              <a:rPr lang="es-MX" sz="2800" dirty="0">
                <a:cs typeface="Arial" panose="020B0604020202020204" pitchFamily="34" charset="0"/>
              </a:rPr>
              <a:t>en caso de que ciertas facultades, competencias o funciones no se hayan ejercido por parte del sujeto obligado y, en consecuencia, esté imposibilitado para publicar y actualizar alguna obligación de transparencia, </a:t>
            </a:r>
            <a:r>
              <a:rPr lang="es-MX" b="1" dirty="0">
                <a:solidFill>
                  <a:srgbClr val="FF9900"/>
                </a:solidFill>
                <a:cs typeface="Arial" panose="020B0604020202020204" pitchFamily="34" charset="0"/>
              </a:rPr>
              <a:t>no deberá incluirse como un rubro o fracción que no le aplica, sino que la información que deberá publicar y actualizar consiste en la exposición de los motivos y causas de la inexistencia de dicha información</a:t>
            </a:r>
            <a:r>
              <a:rPr lang="es-MX" sz="2800" dirty="0" smtClean="0">
                <a:cs typeface="Arial" panose="020B0604020202020204" pitchFamily="34" charset="0"/>
              </a:rPr>
              <a:t>,</a:t>
            </a:r>
          </a:p>
          <a:p>
            <a:pPr>
              <a:spcBef>
                <a:spcPts val="0"/>
              </a:spcBef>
            </a:pPr>
            <a:r>
              <a:rPr lang="es-MX" sz="2800" dirty="0" smtClean="0">
                <a:cs typeface="Arial" panose="020B0604020202020204" pitchFamily="34" charset="0"/>
              </a:rPr>
              <a:t>…</a:t>
            </a:r>
            <a:endParaRPr lang="es-ES_tradnl" sz="2800" dirty="0" smtClean="0">
              <a:cs typeface="Arial" panose="020B0604020202020204" pitchFamily="34" charset="0"/>
            </a:endParaRPr>
          </a:p>
          <a:p>
            <a:pPr>
              <a:spcBef>
                <a:spcPts val="0"/>
              </a:spcBef>
            </a:pPr>
            <a:endParaRPr lang="es-ES_tradnl" sz="2800" dirty="0" smtClean="0">
              <a:cs typeface="Arial" panose="020B0604020202020204" pitchFamily="34" charset="0"/>
            </a:endParaRPr>
          </a:p>
          <a:p>
            <a:pPr algn="just">
              <a:spcBef>
                <a:spcPts val="0"/>
              </a:spcBef>
            </a:pPr>
            <a:endParaRPr lang="es-ES_tradnl" sz="2500" dirty="0"/>
          </a:p>
          <a:p>
            <a:endParaRPr lang="es-ES_tradnl" sz="2500" b="1" dirty="0">
              <a:solidFill>
                <a:srgbClr val="538276"/>
              </a:solidFill>
            </a:endParaRPr>
          </a:p>
        </p:txBody>
      </p:sp>
    </p:spTree>
    <p:extLst>
      <p:ext uri="{BB962C8B-B14F-4D97-AF65-F5344CB8AC3E}">
        <p14:creationId xmlns:p14="http://schemas.microsoft.com/office/powerpoint/2010/main" val="106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1560" y="764704"/>
            <a:ext cx="8229600" cy="4896544"/>
          </a:xfrm>
        </p:spPr>
        <p:txBody>
          <a:bodyPr/>
          <a:lstStyle/>
          <a:p>
            <a:pPr marL="452628" indent="-342900">
              <a:spcBef>
                <a:spcPts val="0"/>
              </a:spcBef>
              <a:buFont typeface="Wingdings" panose="05000000000000000000" pitchFamily="2" charset="2"/>
              <a:buChar char="Ø"/>
            </a:pPr>
            <a:r>
              <a:rPr lang="es-ES_tradnl" sz="2800" dirty="0">
                <a:cs typeface="Arial" panose="020B0604020202020204" pitchFamily="34" charset="0"/>
              </a:rPr>
              <a:t>Políticas </a:t>
            </a:r>
            <a:r>
              <a:rPr lang="es-ES_tradnl" sz="2800" dirty="0" smtClean="0">
                <a:cs typeface="Arial" panose="020B0604020202020204" pitchFamily="34" charset="0"/>
              </a:rPr>
              <a:t>para la verificación y vigilancia.</a:t>
            </a:r>
          </a:p>
          <a:p>
            <a:pPr>
              <a:spcBef>
                <a:spcPts val="0"/>
              </a:spcBef>
            </a:pPr>
            <a:r>
              <a:rPr lang="es-ES_tradnl" sz="2800" dirty="0" smtClean="0">
                <a:cs typeface="Arial" panose="020B0604020202020204" pitchFamily="34" charset="0"/>
              </a:rPr>
              <a:t>…</a:t>
            </a:r>
          </a:p>
          <a:p>
            <a:pPr marL="681228" indent="-571500">
              <a:spcBef>
                <a:spcPts val="0"/>
              </a:spcBef>
              <a:buFont typeface="+mj-lt"/>
              <a:buAutoNum type="romanUcPeriod" startAt="6"/>
            </a:pPr>
            <a:r>
              <a:rPr lang="es-MX" sz="2800" dirty="0">
                <a:cs typeface="Arial" panose="020B0604020202020204" pitchFamily="34" charset="0"/>
              </a:rPr>
              <a:t>El Instituto y los organismos garantes deberán incluir, como parte de la información difundida sobre los trámites que ofrecen, la denuncia ciudadana por incumplimiento a las obligaciones de transparencia. Asimismo, </a:t>
            </a:r>
            <a:r>
              <a:rPr lang="es-MX" b="1" dirty="0">
                <a:solidFill>
                  <a:srgbClr val="FF9900"/>
                </a:solidFill>
                <a:cs typeface="Arial" panose="020B0604020202020204" pitchFamily="34" charset="0"/>
              </a:rPr>
              <a:t>los sujetos obligados publicarán una leyenda visible en la sección de transparencia de su portal de Internet, mediante la cual se informe a los usuarios sobre el procedimiento para presentar una denuncia</a:t>
            </a:r>
            <a:r>
              <a:rPr lang="es-MX" sz="2800" dirty="0" smtClean="0">
                <a:cs typeface="Arial" panose="020B0604020202020204" pitchFamily="34" charset="0"/>
              </a:rPr>
              <a:t>.</a:t>
            </a:r>
          </a:p>
          <a:p>
            <a:pPr algn="just">
              <a:spcBef>
                <a:spcPts val="0"/>
              </a:spcBef>
            </a:pPr>
            <a:endParaRPr lang="es-ES_tradnl" sz="2500" dirty="0"/>
          </a:p>
          <a:p>
            <a:endParaRPr lang="es-ES_tradnl" sz="2500" b="1" dirty="0">
              <a:solidFill>
                <a:srgbClr val="538276"/>
              </a:solidFill>
            </a:endParaRPr>
          </a:p>
        </p:txBody>
      </p:sp>
    </p:spTree>
    <p:extLst>
      <p:ext uri="{BB962C8B-B14F-4D97-AF65-F5344CB8AC3E}">
        <p14:creationId xmlns:p14="http://schemas.microsoft.com/office/powerpoint/2010/main" val="35529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62880" y="188640"/>
            <a:ext cx="8229600" cy="6525344"/>
          </a:xfrm>
        </p:spPr>
        <p:txBody>
          <a:bodyPr/>
          <a:lstStyle/>
          <a:p>
            <a:pPr marL="452628" indent="-342900">
              <a:spcBef>
                <a:spcPts val="0"/>
              </a:spcBef>
              <a:buFont typeface="Wingdings" panose="05000000000000000000" pitchFamily="2" charset="2"/>
              <a:buChar char="Ø"/>
            </a:pPr>
            <a:r>
              <a:rPr lang="es-ES_tradnl" sz="2800" dirty="0">
                <a:cs typeface="Arial" panose="020B0604020202020204" pitchFamily="34" charset="0"/>
              </a:rPr>
              <a:t>Políticas </a:t>
            </a:r>
            <a:r>
              <a:rPr lang="es-ES_tradnl" sz="2800" dirty="0" smtClean="0">
                <a:cs typeface="Arial" panose="020B0604020202020204" pitchFamily="34" charset="0"/>
              </a:rPr>
              <a:t>para accesibilidad de la información.</a:t>
            </a:r>
          </a:p>
          <a:p>
            <a:pPr>
              <a:spcBef>
                <a:spcPts val="0"/>
              </a:spcBef>
            </a:pPr>
            <a:r>
              <a:rPr lang="es-ES_tradnl" sz="2800" dirty="0" smtClean="0">
                <a:cs typeface="Arial" panose="020B0604020202020204" pitchFamily="34" charset="0"/>
              </a:rPr>
              <a:t>…</a:t>
            </a:r>
          </a:p>
          <a:p>
            <a:pPr marL="681228" indent="-571500">
              <a:spcBef>
                <a:spcPts val="0"/>
              </a:spcBef>
              <a:buFont typeface="+mj-lt"/>
              <a:buAutoNum type="romanUcPeriod" startAt="3"/>
            </a:pPr>
            <a:r>
              <a:rPr lang="es-MX" sz="2800" dirty="0">
                <a:cs typeface="Arial" panose="020B0604020202020204" pitchFamily="34" charset="0"/>
              </a:rPr>
              <a:t>Para facilitar la ampliación del ejercicio del derecho de acceso a la información, en las Unidades de Transparencia se pondrán a disposición de las personas interesadas </a:t>
            </a:r>
            <a:r>
              <a:rPr lang="es-MX" b="1" dirty="0">
                <a:solidFill>
                  <a:srgbClr val="FF9900"/>
                </a:solidFill>
                <a:cs typeface="Arial" panose="020B0604020202020204" pitchFamily="34" charset="0"/>
              </a:rPr>
              <a:t>equipos de cómputo con acceso a Internet, para que puedan consultar la información o utilizar el sistema de solicitudes de </a:t>
            </a:r>
            <a:r>
              <a:rPr lang="es-MX" b="1" dirty="0" smtClean="0">
                <a:solidFill>
                  <a:srgbClr val="FF9900"/>
                </a:solidFill>
                <a:cs typeface="Arial" panose="020B0604020202020204" pitchFamily="34" charset="0"/>
              </a:rPr>
              <a:t>acceso</a:t>
            </a:r>
            <a:r>
              <a:rPr lang="es-MX" sz="2800" dirty="0" smtClean="0">
                <a:cs typeface="Arial" panose="020B0604020202020204" pitchFamily="34" charset="0"/>
              </a:rPr>
              <a:t>;…</a:t>
            </a:r>
          </a:p>
          <a:p>
            <a:pPr marL="681228" indent="-571500">
              <a:spcBef>
                <a:spcPts val="0"/>
              </a:spcBef>
              <a:buFont typeface="+mj-lt"/>
              <a:buAutoNum type="romanUcPeriod" startAt="5"/>
            </a:pPr>
            <a:r>
              <a:rPr lang="es-MX" sz="2800" dirty="0" smtClean="0">
                <a:cs typeface="Arial" panose="020B0604020202020204" pitchFamily="34" charset="0"/>
              </a:rPr>
              <a:t>La </a:t>
            </a:r>
            <a:r>
              <a:rPr lang="es-MX" sz="2800" dirty="0">
                <a:cs typeface="Arial" panose="020B0604020202020204" pitchFamily="34" charset="0"/>
              </a:rPr>
              <a:t>información pública derivada de las obligaciones de transparencia no constituye propaganda gubernamental ni electoral, de conformidad con lo establecido en el artículo 67 de la Ley General, por lo que durante los periodos de campaña y precampaña de los procesos electorales se deberá mantener publicada, actualizada y accesible</a:t>
            </a:r>
            <a:r>
              <a:rPr lang="es-MX" sz="2800" dirty="0" smtClean="0">
                <a:cs typeface="Arial" panose="020B0604020202020204" pitchFamily="34" charset="0"/>
              </a:rPr>
              <a:t>.;…</a:t>
            </a:r>
            <a:endParaRPr lang="es-ES_tradnl" sz="2800" dirty="0" smtClean="0">
              <a:cs typeface="Arial" panose="020B0604020202020204" pitchFamily="34" charset="0"/>
            </a:endParaRPr>
          </a:p>
          <a:p>
            <a:pPr>
              <a:spcBef>
                <a:spcPts val="0"/>
              </a:spcBef>
            </a:pPr>
            <a:endParaRPr lang="es-ES_tradnl" sz="2800" dirty="0" smtClean="0">
              <a:cs typeface="Arial" panose="020B0604020202020204" pitchFamily="34" charset="0"/>
            </a:endParaRPr>
          </a:p>
          <a:p>
            <a:pPr algn="just">
              <a:spcBef>
                <a:spcPts val="0"/>
              </a:spcBef>
            </a:pPr>
            <a:endParaRPr lang="es-ES_tradnl" sz="2500" dirty="0"/>
          </a:p>
          <a:p>
            <a:endParaRPr lang="es-ES_tradnl" sz="2500" b="1" dirty="0">
              <a:solidFill>
                <a:srgbClr val="538276"/>
              </a:solidFill>
            </a:endParaRPr>
          </a:p>
        </p:txBody>
      </p:sp>
    </p:spTree>
    <p:extLst>
      <p:ext uri="{BB962C8B-B14F-4D97-AF65-F5344CB8AC3E}">
        <p14:creationId xmlns:p14="http://schemas.microsoft.com/office/powerpoint/2010/main" val="29049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79227" y="1772816"/>
            <a:ext cx="8229600" cy="4752528"/>
          </a:xfrm>
        </p:spPr>
        <p:txBody>
          <a:bodyPr/>
          <a:lstStyle/>
          <a:p>
            <a:r>
              <a:rPr lang="es-MX" sz="2400" dirty="0">
                <a:cs typeface="Arial" panose="020B0604020202020204" pitchFamily="34" charset="0"/>
              </a:rPr>
              <a:t>En cumplimiento de la presente fracción los sujetos obligados deberán publicar la información necesaria para que los particulares conozcan y gocen de los servicios públicos que prestan, tratándose tanto de aquellas actividades realizadas por la administración pública para satisfacer necesidades de la población, como las que realicen los sujetos obligados que no formen parte de la Administración Pública, pero que involucren el uso de recursos </a:t>
            </a:r>
            <a:r>
              <a:rPr lang="es-MX" sz="2400" dirty="0" smtClean="0">
                <a:cs typeface="Arial" panose="020B0604020202020204" pitchFamily="34" charset="0"/>
              </a:rPr>
              <a:t>públicos.</a:t>
            </a:r>
          </a:p>
          <a:p>
            <a:endParaRPr lang="es-MX" sz="2400" dirty="0" smtClean="0">
              <a:cs typeface="Arial" panose="020B0604020202020204" pitchFamily="34" charset="0"/>
            </a:endParaRPr>
          </a:p>
          <a:p>
            <a:r>
              <a:rPr lang="es-MX" sz="2400" dirty="0" smtClean="0">
                <a:cs typeface="Arial" panose="020B0604020202020204" pitchFamily="34" charset="0"/>
              </a:rPr>
              <a:t>En </a:t>
            </a:r>
            <a:r>
              <a:rPr lang="es-MX" sz="2400" dirty="0">
                <a:cs typeface="Arial" panose="020B0604020202020204" pitchFamily="34" charset="0"/>
              </a:rPr>
              <a:t>el caso de los servicios públicos, se publicará la información señalando si se prestan directamente o de manera indirecta, es decir, mediante algún permisionario, concesionario o empresas productivas del Estado, siempre conforme a las leyes y reglamentos </a:t>
            </a:r>
            <a:r>
              <a:rPr lang="es-MX" sz="2400" dirty="0" smtClean="0">
                <a:cs typeface="Arial" panose="020B0604020202020204" pitchFamily="34" charset="0"/>
              </a:rPr>
              <a:t>vigentes.</a:t>
            </a:r>
          </a:p>
        </p:txBody>
      </p:sp>
      <p:sp>
        <p:nvSpPr>
          <p:cNvPr id="3" name="Subtítulo 2"/>
          <p:cNvSpPr>
            <a:spLocks noGrp="1"/>
          </p:cNvSpPr>
          <p:nvPr>
            <p:ph type="subTitle" idx="13"/>
          </p:nvPr>
        </p:nvSpPr>
        <p:spPr>
          <a:xfrm>
            <a:off x="751931" y="188640"/>
            <a:ext cx="8229600" cy="1584176"/>
          </a:xfrm>
        </p:spPr>
        <p:txBody>
          <a:bodyPr/>
          <a:lstStyle/>
          <a:p>
            <a:pPr algn="ctr"/>
            <a:r>
              <a:rPr lang="es-MX" sz="3000" dirty="0" smtClean="0">
                <a:solidFill>
                  <a:srgbClr val="FF9900"/>
                </a:solidFill>
                <a:cs typeface="Arial" panose="020B0604020202020204" pitchFamily="34" charset="0"/>
              </a:rPr>
              <a:t>Formato</a:t>
            </a:r>
            <a:r>
              <a:rPr lang="es-MX" sz="3000" dirty="0">
                <a:solidFill>
                  <a:srgbClr val="FF9900"/>
                </a:solidFill>
                <a:cs typeface="Arial" panose="020B0604020202020204" pitchFamily="34" charset="0"/>
              </a:rPr>
              <a:t> </a:t>
            </a:r>
            <a:r>
              <a:rPr lang="es-MX" sz="3000" dirty="0" smtClean="0">
                <a:solidFill>
                  <a:srgbClr val="FF9900"/>
                </a:solidFill>
                <a:cs typeface="Arial" panose="020B0604020202020204" pitchFamily="34" charset="0"/>
              </a:rPr>
              <a:t>Art. 15 Fracción XIX</a:t>
            </a:r>
          </a:p>
          <a:p>
            <a:pPr algn="ctr"/>
            <a:r>
              <a:rPr lang="es-MX" sz="3000" dirty="0" smtClean="0">
                <a:solidFill>
                  <a:srgbClr val="FF9900"/>
                </a:solidFill>
                <a:cs typeface="Arial" panose="020B0604020202020204" pitchFamily="34" charset="0"/>
              </a:rPr>
              <a:t>Los </a:t>
            </a:r>
            <a:r>
              <a:rPr lang="es-MX" sz="3000" dirty="0">
                <a:solidFill>
                  <a:srgbClr val="FF9900"/>
                </a:solidFill>
                <a:cs typeface="Arial" panose="020B0604020202020204" pitchFamily="34" charset="0"/>
              </a:rPr>
              <a:t>servicios que ofrecen señalando los requisitos para acceder a ellos </a:t>
            </a:r>
            <a:endParaRPr lang="es-ES_tradnl" sz="3000" dirty="0">
              <a:solidFill>
                <a:srgbClr val="FF9900"/>
              </a:solidFill>
              <a:cs typeface="Arial" panose="020B0604020202020204" pitchFamily="34" charset="0"/>
            </a:endParaRPr>
          </a:p>
        </p:txBody>
      </p:sp>
    </p:spTree>
    <p:extLst>
      <p:ext uri="{BB962C8B-B14F-4D97-AF65-F5344CB8AC3E}">
        <p14:creationId xmlns:p14="http://schemas.microsoft.com/office/powerpoint/2010/main" val="13127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63588" y="1484784"/>
            <a:ext cx="7704856" cy="5293757"/>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Es una obligación y una cualidad de los </a:t>
            </a:r>
            <a:r>
              <a:rPr lang="es-MX" sz="2600" dirty="0" smtClean="0">
                <a:latin typeface="Arial Narrow" panose="020B0606020202030204" pitchFamily="34" charset="0"/>
                <a:cs typeface="Arial" panose="020B0604020202020204" pitchFamily="34" charset="0"/>
              </a:rPr>
              <a:t>sujetos obligados.</a:t>
            </a:r>
          </a:p>
          <a:p>
            <a:pPr algn="just">
              <a:buClr>
                <a:srgbClr val="FFC000"/>
              </a:buClr>
            </a:pPr>
            <a:endParaRPr lang="es-MX" sz="2600" dirty="0" smtClean="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La obligación se cumple cuando los sujetos </a:t>
            </a:r>
            <a:r>
              <a:rPr lang="es-MX" sz="2600" dirty="0" smtClean="0">
                <a:latin typeface="Arial Narrow" panose="020B0606020202030204" pitchFamily="34" charset="0"/>
                <a:cs typeface="Arial" panose="020B0604020202020204" pitchFamily="34" charset="0"/>
              </a:rPr>
              <a:t>obligados publican </a:t>
            </a:r>
            <a:r>
              <a:rPr lang="es-MX" sz="2600" dirty="0">
                <a:latin typeface="Arial Narrow" panose="020B0606020202030204" pitchFamily="34" charset="0"/>
                <a:cs typeface="Arial" panose="020B0604020202020204" pitchFamily="34" charset="0"/>
              </a:rPr>
              <a:t>información en </a:t>
            </a:r>
            <a:r>
              <a:rPr lang="es-MX" sz="2600" dirty="0" smtClean="0">
                <a:latin typeface="Arial Narrow" panose="020B0606020202030204" pitchFamily="34" charset="0"/>
                <a:cs typeface="Arial" panose="020B0604020202020204" pitchFamily="34" charset="0"/>
              </a:rPr>
              <a:t>la Plataforma Nacional de Transparencia y su Portal de Internet, </a:t>
            </a:r>
            <a:r>
              <a:rPr lang="es-MX" sz="2600" dirty="0">
                <a:latin typeface="Arial Narrow" panose="020B0606020202030204" pitchFamily="34" charset="0"/>
                <a:cs typeface="Arial" panose="020B0604020202020204" pitchFamily="34" charset="0"/>
              </a:rPr>
              <a:t>lo </a:t>
            </a:r>
            <a:r>
              <a:rPr lang="es-MX" sz="2600" dirty="0" smtClean="0">
                <a:latin typeface="Arial Narrow" panose="020B0606020202030204" pitchFamily="34" charset="0"/>
                <a:cs typeface="Arial" panose="020B0604020202020204" pitchFamily="34" charset="0"/>
              </a:rPr>
              <a:t>cual se </a:t>
            </a:r>
            <a:r>
              <a:rPr lang="es-MX" sz="2600" dirty="0">
                <a:latin typeface="Arial Narrow" panose="020B0606020202030204" pitchFamily="34" charset="0"/>
                <a:cs typeface="Arial" panose="020B0604020202020204" pitchFamily="34" charset="0"/>
              </a:rPr>
              <a:t>ajusta a lo que establece la Ley</a:t>
            </a:r>
            <a:r>
              <a:rPr lang="es-MX" sz="2600" dirty="0" smtClean="0">
                <a:latin typeface="Arial Narrow" panose="020B0606020202030204" pitchFamily="34" charset="0"/>
                <a:cs typeface="Arial" panose="020B0604020202020204" pitchFamily="34" charset="0"/>
              </a:rPr>
              <a:t>.</a:t>
            </a:r>
          </a:p>
          <a:p>
            <a:pPr algn="just">
              <a:buClr>
                <a:srgbClr val="FFC000"/>
              </a:buClr>
            </a:pPr>
            <a:endParaRPr lang="es-MX" sz="2600" dirty="0" smtClean="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600" dirty="0">
                <a:latin typeface="Arial Narrow" panose="020B0606020202030204" pitchFamily="34" charset="0"/>
                <a:cs typeface="Arial" panose="020B0604020202020204" pitchFamily="34" charset="0"/>
              </a:rPr>
              <a:t>Es una cualidad, ya que puede presentarse en mayor o menor medida, es decir, los sujetos obligados pueden limitarse con los mínimos de publicación obligatorios o publicar información adicional, que tenga utilidad específica para el público al que se dirige y contribuya al logro de sus objetivos institucionales.</a:t>
            </a:r>
          </a:p>
        </p:txBody>
      </p:sp>
      <p:sp>
        <p:nvSpPr>
          <p:cNvPr id="6" name="Subtítulo 2"/>
          <p:cNvSpPr txBox="1">
            <a:spLocks/>
          </p:cNvSpPr>
          <p:nvPr/>
        </p:nvSpPr>
        <p:spPr>
          <a:xfrm>
            <a:off x="683568" y="404664"/>
            <a:ext cx="8064896" cy="1152128"/>
          </a:xfrm>
          <a:prstGeom prst="rect">
            <a:avLst/>
          </a:prstGeom>
        </p:spPr>
        <p:txBody>
          <a:bodyPr lIns="45720" rIns="45720"/>
          <a:lstStyle>
            <a:lvl1pPr marL="0" marR="64008" indent="0" algn="l" rtl="0" eaLnBrk="1" latinLnBrk="0" hangingPunct="1">
              <a:spcBef>
                <a:spcPts val="400"/>
              </a:spcBef>
              <a:spcAft>
                <a:spcPts val="0"/>
              </a:spcAft>
              <a:buClr>
                <a:schemeClr val="accent1"/>
              </a:buClr>
              <a:buSzPct val="68000"/>
              <a:buFont typeface="Wingdings 3"/>
              <a:buNone/>
              <a:defRPr kumimoji="0" lang="en-US" sz="3500" b="1" kern="1200" dirty="0">
                <a:solidFill>
                  <a:srgbClr val="594228"/>
                </a:solidFill>
                <a:latin typeface="Arial Narrow" panose="020B060602020203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s-MX" sz="3000" dirty="0" smtClean="0"/>
              <a:t>ACCESO A LA INFORMACIÓN Y TRANSPARENCIA</a:t>
            </a:r>
          </a:p>
          <a:p>
            <a:pPr algn="ctr"/>
            <a:r>
              <a:rPr lang="es-MX" sz="3000" dirty="0" smtClean="0"/>
              <a:t>¿SON EQUIVALENTES?</a:t>
            </a:r>
            <a:endParaRPr lang="es-MX" sz="3000" dirty="0"/>
          </a:p>
        </p:txBody>
      </p:sp>
    </p:spTree>
    <p:extLst>
      <p:ext uri="{BB962C8B-B14F-4D97-AF65-F5344CB8AC3E}">
        <p14:creationId xmlns:p14="http://schemas.microsoft.com/office/powerpoint/2010/main" val="8842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79227" y="1772816"/>
            <a:ext cx="8229600" cy="4464496"/>
          </a:xfrm>
        </p:spPr>
        <p:txBody>
          <a:bodyPr/>
          <a:lstStyle/>
          <a:p>
            <a:r>
              <a:rPr lang="es-MX" sz="2400" dirty="0" smtClean="0">
                <a:cs typeface="Arial" panose="020B0604020202020204" pitchFamily="34" charset="0"/>
              </a:rPr>
              <a:t>Asimismo</a:t>
            </a:r>
            <a:r>
              <a:rPr lang="es-MX" sz="2400" dirty="0">
                <a:cs typeface="Arial" panose="020B0604020202020204" pitchFamily="34" charset="0"/>
              </a:rPr>
              <a:t>, se deberán incluir los servicios en materia de acceso a la información y protección de datos personales, como la orientación y asesoría para ejercer los derechos de acceso a la información pública y de acceso, rectificación, cancelación y oposición de datos </a:t>
            </a:r>
            <a:r>
              <a:rPr lang="es-MX" sz="2400" dirty="0" smtClean="0">
                <a:cs typeface="Arial" panose="020B0604020202020204" pitchFamily="34" charset="0"/>
              </a:rPr>
              <a:t>personales </a:t>
            </a:r>
            <a:r>
              <a:rPr lang="es-MX" sz="2400" dirty="0">
                <a:cs typeface="Arial" panose="020B0604020202020204" pitchFamily="34" charset="0"/>
              </a:rPr>
              <a:t>que todo sujeto obligado debe </a:t>
            </a:r>
            <a:r>
              <a:rPr lang="es-MX" sz="2400" dirty="0" smtClean="0">
                <a:cs typeface="Arial" panose="020B0604020202020204" pitchFamily="34" charset="0"/>
              </a:rPr>
              <a:t>proporcionar.</a:t>
            </a:r>
          </a:p>
          <a:p>
            <a:endParaRPr lang="es-MX" sz="2400" dirty="0" smtClean="0">
              <a:cs typeface="Arial" panose="020B0604020202020204" pitchFamily="34" charset="0"/>
            </a:endParaRPr>
          </a:p>
          <a:p>
            <a:r>
              <a:rPr lang="es-MX" sz="2400" dirty="0" smtClean="0">
                <a:cs typeface="Arial" panose="020B0604020202020204" pitchFamily="34" charset="0"/>
              </a:rPr>
              <a:t>La </a:t>
            </a:r>
            <a:r>
              <a:rPr lang="es-MX" sz="2400" dirty="0">
                <a:cs typeface="Arial" panose="020B0604020202020204" pitchFamily="34" charset="0"/>
              </a:rPr>
              <a:t>información publicada deberá corresponder y en su caso vincular al catálogo, manual o sistema electrónico de servicios de cada sujeto obligado. Los servicios deben estar al alcance de la población, sin necesidad de que el particular los exija, como es el caso de los trámites. </a:t>
            </a:r>
            <a:endParaRPr lang="es-ES_tradnl" sz="2400" dirty="0"/>
          </a:p>
        </p:txBody>
      </p:sp>
      <p:sp>
        <p:nvSpPr>
          <p:cNvPr id="3" name="Subtítulo 2"/>
          <p:cNvSpPr>
            <a:spLocks noGrp="1"/>
          </p:cNvSpPr>
          <p:nvPr>
            <p:ph type="subTitle" idx="13"/>
          </p:nvPr>
        </p:nvSpPr>
        <p:spPr>
          <a:xfrm>
            <a:off x="751931" y="188640"/>
            <a:ext cx="8229600" cy="1584176"/>
          </a:xfrm>
        </p:spPr>
        <p:txBody>
          <a:bodyPr/>
          <a:lstStyle/>
          <a:p>
            <a:pPr algn="ctr"/>
            <a:r>
              <a:rPr lang="es-MX" sz="3000" dirty="0" smtClean="0">
                <a:solidFill>
                  <a:srgbClr val="FF9900"/>
                </a:solidFill>
                <a:cs typeface="Arial" panose="020B0604020202020204" pitchFamily="34" charset="0"/>
              </a:rPr>
              <a:t>Formato</a:t>
            </a:r>
            <a:r>
              <a:rPr lang="es-MX" sz="3000" dirty="0">
                <a:solidFill>
                  <a:srgbClr val="FF9900"/>
                </a:solidFill>
                <a:cs typeface="Arial" panose="020B0604020202020204" pitchFamily="34" charset="0"/>
              </a:rPr>
              <a:t> </a:t>
            </a:r>
            <a:r>
              <a:rPr lang="es-MX" sz="3000" dirty="0" smtClean="0">
                <a:solidFill>
                  <a:srgbClr val="FF9900"/>
                </a:solidFill>
                <a:cs typeface="Arial" panose="020B0604020202020204" pitchFamily="34" charset="0"/>
              </a:rPr>
              <a:t>Art. 15 Fracción XIX</a:t>
            </a:r>
          </a:p>
          <a:p>
            <a:pPr algn="ctr"/>
            <a:r>
              <a:rPr lang="es-MX" sz="3000" dirty="0" smtClean="0">
                <a:solidFill>
                  <a:srgbClr val="FF9900"/>
                </a:solidFill>
                <a:cs typeface="Arial" panose="020B0604020202020204" pitchFamily="34" charset="0"/>
              </a:rPr>
              <a:t>Los </a:t>
            </a:r>
            <a:r>
              <a:rPr lang="es-MX" sz="3000" dirty="0">
                <a:solidFill>
                  <a:srgbClr val="FF9900"/>
                </a:solidFill>
                <a:cs typeface="Arial" panose="020B0604020202020204" pitchFamily="34" charset="0"/>
              </a:rPr>
              <a:t>servicios que ofrecen señalando los requisitos para acceder a ellos </a:t>
            </a:r>
            <a:endParaRPr lang="es-ES_tradnl" sz="3000" dirty="0">
              <a:solidFill>
                <a:srgbClr val="FF9900"/>
              </a:solidFill>
              <a:cs typeface="Arial" panose="020B0604020202020204" pitchFamily="34" charset="0"/>
            </a:endParaRPr>
          </a:p>
        </p:txBody>
      </p:sp>
    </p:spTree>
    <p:extLst>
      <p:ext uri="{BB962C8B-B14F-4D97-AF65-F5344CB8AC3E}">
        <p14:creationId xmlns:p14="http://schemas.microsoft.com/office/powerpoint/2010/main" val="6149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260648"/>
            <a:ext cx="8229600" cy="6408712"/>
          </a:xfrm>
        </p:spPr>
        <p:txBody>
          <a:bodyPr/>
          <a:lstStyle/>
          <a:p>
            <a:r>
              <a:rPr lang="es-MX" sz="2400" b="1" dirty="0">
                <a:solidFill>
                  <a:srgbClr val="FF9900"/>
                </a:solidFill>
                <a:cs typeface="Arial" panose="020B0604020202020204" pitchFamily="34" charset="0"/>
              </a:rPr>
              <a:t>Criterios sustantivos de contenido</a:t>
            </a:r>
          </a:p>
          <a:p>
            <a:r>
              <a:rPr lang="es-MX" sz="2400" dirty="0" smtClean="0">
                <a:cs typeface="Arial" panose="020B0604020202020204" pitchFamily="34" charset="0"/>
              </a:rPr>
              <a:t>Criterio </a:t>
            </a:r>
            <a:r>
              <a:rPr lang="es-MX" sz="2400" dirty="0">
                <a:cs typeface="Arial" panose="020B0604020202020204" pitchFamily="34" charset="0"/>
              </a:rPr>
              <a:t>1 </a:t>
            </a:r>
            <a:r>
              <a:rPr lang="es-MX" sz="2400" dirty="0" smtClean="0">
                <a:cs typeface="Arial" panose="020B0604020202020204" pitchFamily="34" charset="0"/>
              </a:rPr>
              <a:t>Ejercicio</a:t>
            </a:r>
          </a:p>
          <a:p>
            <a:r>
              <a:rPr lang="es-MX" sz="2400" dirty="0" smtClean="0">
                <a:cs typeface="Arial" panose="020B0604020202020204" pitchFamily="34" charset="0"/>
              </a:rPr>
              <a:t>Criterio </a:t>
            </a:r>
            <a:r>
              <a:rPr lang="es-MX" sz="2400" dirty="0">
                <a:cs typeface="Arial" panose="020B0604020202020204" pitchFamily="34" charset="0"/>
              </a:rPr>
              <a:t>2 Periodo que se informa (fecha de inicio y fecha de término con el formato </a:t>
            </a:r>
            <a:r>
              <a:rPr lang="es-MX" sz="2400" dirty="0" smtClean="0">
                <a:cs typeface="Arial" panose="020B0604020202020204" pitchFamily="34" charset="0"/>
              </a:rPr>
              <a:t>día/mes/año)</a:t>
            </a:r>
          </a:p>
          <a:p>
            <a:r>
              <a:rPr lang="es-MX" sz="2400" dirty="0" smtClean="0">
                <a:cs typeface="Arial" panose="020B0604020202020204" pitchFamily="34" charset="0"/>
              </a:rPr>
              <a:t>Criterio </a:t>
            </a:r>
            <a:r>
              <a:rPr lang="es-MX" sz="2400" dirty="0">
                <a:cs typeface="Arial" panose="020B0604020202020204" pitchFamily="34" charset="0"/>
              </a:rPr>
              <a:t>3 Denominación del </a:t>
            </a:r>
            <a:r>
              <a:rPr lang="es-MX" sz="2400" dirty="0" smtClean="0">
                <a:cs typeface="Arial" panose="020B0604020202020204" pitchFamily="34" charset="0"/>
              </a:rPr>
              <a:t>servicio</a:t>
            </a:r>
          </a:p>
          <a:p>
            <a:r>
              <a:rPr lang="es-MX" sz="2400" dirty="0" smtClean="0">
                <a:cs typeface="Arial" panose="020B0604020202020204" pitchFamily="34" charset="0"/>
              </a:rPr>
              <a:t>Criterio </a:t>
            </a:r>
            <a:r>
              <a:rPr lang="es-MX" sz="2400" dirty="0">
                <a:cs typeface="Arial" panose="020B0604020202020204" pitchFamily="34" charset="0"/>
              </a:rPr>
              <a:t>4 Tipo de servicio (catálogo): </a:t>
            </a:r>
            <a:r>
              <a:rPr lang="es-MX" sz="2400" dirty="0" smtClean="0">
                <a:cs typeface="Arial" panose="020B0604020202020204" pitchFamily="34" charset="0"/>
              </a:rPr>
              <a:t>Directo/Indirecto</a:t>
            </a:r>
          </a:p>
          <a:p>
            <a:r>
              <a:rPr lang="es-MX" sz="2400" dirty="0" smtClean="0">
                <a:cs typeface="Arial" panose="020B0604020202020204" pitchFamily="34" charset="0"/>
              </a:rPr>
              <a:t>Criterio </a:t>
            </a:r>
            <a:r>
              <a:rPr lang="es-MX" sz="2400" dirty="0">
                <a:cs typeface="Arial" panose="020B0604020202020204" pitchFamily="34" charset="0"/>
              </a:rPr>
              <a:t>5 Tipo de usuario y/o población objetivo. Especificar los casos en que se puede obtener el </a:t>
            </a:r>
            <a:r>
              <a:rPr lang="es-MX" sz="2400" dirty="0" smtClean="0">
                <a:cs typeface="Arial" panose="020B0604020202020204" pitchFamily="34" charset="0"/>
              </a:rPr>
              <a:t>servicio</a:t>
            </a:r>
          </a:p>
          <a:p>
            <a:r>
              <a:rPr lang="es-MX" sz="2400" dirty="0" smtClean="0">
                <a:cs typeface="Arial" panose="020B0604020202020204" pitchFamily="34" charset="0"/>
              </a:rPr>
              <a:t>Criterio </a:t>
            </a:r>
            <a:r>
              <a:rPr lang="es-MX" sz="2400" dirty="0">
                <a:cs typeface="Arial" panose="020B0604020202020204" pitchFamily="34" charset="0"/>
              </a:rPr>
              <a:t>6 Descripción del objetivo del servicio. Por ejemplo, los beneficios que se pueden obtener al acceder al </a:t>
            </a:r>
            <a:r>
              <a:rPr lang="es-MX" sz="2400" dirty="0" smtClean="0">
                <a:cs typeface="Arial" panose="020B0604020202020204" pitchFamily="34" charset="0"/>
              </a:rPr>
              <a:t>servicio</a:t>
            </a:r>
          </a:p>
          <a:p>
            <a:r>
              <a:rPr lang="es-MX" sz="2400" dirty="0" smtClean="0">
                <a:cs typeface="Arial" panose="020B0604020202020204" pitchFamily="34" charset="0"/>
              </a:rPr>
              <a:t>Criterio </a:t>
            </a:r>
            <a:r>
              <a:rPr lang="es-MX" sz="2400" dirty="0">
                <a:cs typeface="Arial" panose="020B0604020202020204" pitchFamily="34" charset="0"/>
              </a:rPr>
              <a:t>7 Modalidad del servicio. Por ejemplo: presencial, en línea, correo, mensajería, telefónica, módulo itinerante, </a:t>
            </a:r>
            <a:r>
              <a:rPr lang="es-MX" sz="2400" dirty="0" smtClean="0">
                <a:cs typeface="Arial" panose="020B0604020202020204" pitchFamily="34" charset="0"/>
              </a:rPr>
              <a:t>etcétera</a:t>
            </a:r>
          </a:p>
          <a:p>
            <a:r>
              <a:rPr lang="es-MX" sz="2400" dirty="0" smtClean="0">
                <a:cs typeface="Arial" panose="020B0604020202020204" pitchFamily="34" charset="0"/>
              </a:rPr>
              <a:t>Criterio </a:t>
            </a:r>
            <a:r>
              <a:rPr lang="es-MX" sz="2400" dirty="0">
                <a:cs typeface="Arial" panose="020B0604020202020204" pitchFamily="34" charset="0"/>
              </a:rPr>
              <a:t>8 Requisitos para obtener el </a:t>
            </a:r>
            <a:r>
              <a:rPr lang="es-MX" sz="2400" dirty="0" smtClean="0">
                <a:cs typeface="Arial" panose="020B0604020202020204" pitchFamily="34" charset="0"/>
              </a:rPr>
              <a:t>servicio</a:t>
            </a:r>
          </a:p>
          <a:p>
            <a:r>
              <a:rPr lang="es-MX" sz="2400" dirty="0" smtClean="0">
                <a:cs typeface="Arial" panose="020B0604020202020204" pitchFamily="34" charset="0"/>
              </a:rPr>
              <a:t>Criterio </a:t>
            </a:r>
            <a:r>
              <a:rPr lang="es-MX" sz="2400" dirty="0">
                <a:cs typeface="Arial" panose="020B0604020202020204" pitchFamily="34" charset="0"/>
              </a:rPr>
              <a:t>9 Documentos requeridos, en su </a:t>
            </a:r>
            <a:r>
              <a:rPr lang="es-MX" sz="2400" dirty="0" smtClean="0">
                <a:cs typeface="Arial" panose="020B0604020202020204" pitchFamily="34" charset="0"/>
              </a:rPr>
              <a:t>caso</a:t>
            </a:r>
          </a:p>
          <a:p>
            <a:r>
              <a:rPr lang="es-MX" sz="2400" dirty="0" smtClean="0">
                <a:cs typeface="Arial" panose="020B0604020202020204" pitchFamily="34" charset="0"/>
              </a:rPr>
              <a:t>Criterio </a:t>
            </a:r>
            <a:r>
              <a:rPr lang="es-MX" sz="2400" dirty="0">
                <a:cs typeface="Arial" panose="020B0604020202020204" pitchFamily="34" charset="0"/>
              </a:rPr>
              <a:t>10 Hipervínculo al/los formato(s) respectivo(s) publicado(s) en medio oficial </a:t>
            </a:r>
            <a:endParaRPr lang="es-ES_tradnl" sz="2400" dirty="0"/>
          </a:p>
        </p:txBody>
      </p:sp>
    </p:spTree>
    <p:extLst>
      <p:ext uri="{BB962C8B-B14F-4D97-AF65-F5344CB8AC3E}">
        <p14:creationId xmlns:p14="http://schemas.microsoft.com/office/powerpoint/2010/main" val="29388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260648"/>
            <a:ext cx="8229600" cy="6480720"/>
          </a:xfrm>
        </p:spPr>
        <p:txBody>
          <a:bodyPr/>
          <a:lstStyle/>
          <a:p>
            <a:r>
              <a:rPr lang="es-MX" sz="2400" b="1" dirty="0">
                <a:solidFill>
                  <a:srgbClr val="FF9900"/>
                </a:solidFill>
                <a:cs typeface="Arial" panose="020B0604020202020204" pitchFamily="34" charset="0"/>
              </a:rPr>
              <a:t>Criterios sustantivos de contenido</a:t>
            </a:r>
          </a:p>
          <a:p>
            <a:r>
              <a:rPr lang="es-MX" sz="2400" dirty="0">
                <a:cs typeface="Arial" panose="020B0604020202020204" pitchFamily="34" charset="0"/>
              </a:rPr>
              <a:t>Criterio 11 Tiempo de respuesta. Por ejemplo, el número de horas, días hábiles o </a:t>
            </a:r>
            <a:r>
              <a:rPr lang="es-MX" sz="2400" dirty="0" smtClean="0">
                <a:cs typeface="Arial" panose="020B0604020202020204" pitchFamily="34" charset="0"/>
              </a:rPr>
              <a:t>naturales</a:t>
            </a:r>
          </a:p>
          <a:p>
            <a:r>
              <a:rPr lang="es-MX" sz="2400" dirty="0" smtClean="0">
                <a:cs typeface="Arial" panose="020B0604020202020204" pitchFamily="34" charset="0"/>
              </a:rPr>
              <a:t>Criterio </a:t>
            </a:r>
            <a:r>
              <a:rPr lang="es-MX" sz="2400" dirty="0">
                <a:cs typeface="Arial" panose="020B0604020202020204" pitchFamily="34" charset="0"/>
              </a:rPr>
              <a:t>12 Denominación del área del sujeto obligado en la que se proporciona el servicio, o en caso de ser un servicio indirecto, la denominación del permisionario, concesionario o empresa productiva del </a:t>
            </a:r>
            <a:r>
              <a:rPr lang="es-MX" sz="2400" dirty="0" smtClean="0">
                <a:cs typeface="Arial" panose="020B0604020202020204" pitchFamily="34" charset="0"/>
              </a:rPr>
              <a:t>Estado</a:t>
            </a:r>
          </a:p>
          <a:p>
            <a:r>
              <a:rPr lang="es-MX" sz="2400" dirty="0" smtClean="0">
                <a:cs typeface="Arial" panose="020B0604020202020204" pitchFamily="34" charset="0"/>
              </a:rPr>
              <a:t>Criterio </a:t>
            </a:r>
            <a:r>
              <a:rPr lang="es-MX" sz="2400" dirty="0">
                <a:cs typeface="Arial" panose="020B0604020202020204" pitchFamily="34" charset="0"/>
              </a:rPr>
              <a:t>13 </a:t>
            </a:r>
            <a:r>
              <a:rPr lang="es-MX" sz="2400" dirty="0" smtClean="0">
                <a:cs typeface="Arial" panose="020B0604020202020204" pitchFamily="34" charset="0"/>
              </a:rPr>
              <a:t>Domicilio </a:t>
            </a:r>
            <a:r>
              <a:rPr lang="es-MX" sz="2400" dirty="0">
                <a:cs typeface="Arial" panose="020B0604020202020204" pitchFamily="34" charset="0"/>
              </a:rPr>
              <a:t>de la oficina de atención (tipo de vialidad [catálogo], nombre de vialidad [calle], número exterior, número interior [en su caso], tipo de asentamiento humano [catálogo], nombre de asentamiento humano [colonia], clave de la localidad, nombre de la localidad, clave del municipio, nombre del municipio o delegación, clave de la entidad federativa, nombre de la entidad federativa [catálogo], código </a:t>
            </a:r>
            <a:r>
              <a:rPr lang="es-MX" sz="2400" dirty="0" smtClean="0">
                <a:cs typeface="Arial" panose="020B0604020202020204" pitchFamily="34" charset="0"/>
              </a:rPr>
              <a:t>postal)</a:t>
            </a:r>
          </a:p>
          <a:p>
            <a:r>
              <a:rPr lang="es-MX" sz="2400" dirty="0" smtClean="0">
                <a:cs typeface="Arial" panose="020B0604020202020204" pitchFamily="34" charset="0"/>
              </a:rPr>
              <a:t>Criterio </a:t>
            </a:r>
            <a:r>
              <a:rPr lang="es-MX" sz="2400" dirty="0">
                <a:cs typeface="Arial" panose="020B0604020202020204" pitchFamily="34" charset="0"/>
              </a:rPr>
              <a:t>14 Domicilio en el extranjero. En caso de que el servicio se lleve a cabo en otro país, se deberá incluir el domicilio el cual deberá incluir por lo menos: país, ciudad, calle y </a:t>
            </a:r>
            <a:r>
              <a:rPr lang="es-MX" sz="2400" dirty="0" smtClean="0">
                <a:cs typeface="Arial" panose="020B0604020202020204" pitchFamily="34" charset="0"/>
              </a:rPr>
              <a:t>número</a:t>
            </a:r>
            <a:endParaRPr lang="es-ES_tradnl" sz="2400" dirty="0"/>
          </a:p>
        </p:txBody>
      </p:sp>
    </p:spTree>
    <p:extLst>
      <p:ext uri="{BB962C8B-B14F-4D97-AF65-F5344CB8AC3E}">
        <p14:creationId xmlns:p14="http://schemas.microsoft.com/office/powerpoint/2010/main" val="293197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260648"/>
            <a:ext cx="8229600" cy="6480720"/>
          </a:xfrm>
        </p:spPr>
        <p:txBody>
          <a:bodyPr/>
          <a:lstStyle/>
          <a:p>
            <a:r>
              <a:rPr lang="es-MX" sz="2400" b="1" dirty="0">
                <a:solidFill>
                  <a:srgbClr val="FF9900"/>
                </a:solidFill>
                <a:cs typeface="Arial" panose="020B0604020202020204" pitchFamily="34" charset="0"/>
              </a:rPr>
              <a:t>Criterios sustantivos de contenido</a:t>
            </a:r>
          </a:p>
          <a:p>
            <a:r>
              <a:rPr lang="es-MX" sz="2400" dirty="0">
                <a:cs typeface="Arial" panose="020B0604020202020204" pitchFamily="34" charset="0"/>
              </a:rPr>
              <a:t>Criterio 15 Teléfono, extensión en su caso, de contacto de la oficina de atención </a:t>
            </a:r>
            <a:endParaRPr lang="es-MX" sz="2400" dirty="0" smtClean="0">
              <a:cs typeface="Arial" panose="020B0604020202020204" pitchFamily="34" charset="0"/>
            </a:endParaRPr>
          </a:p>
          <a:p>
            <a:r>
              <a:rPr lang="es-MX" sz="2400" dirty="0" smtClean="0">
                <a:cs typeface="Arial" panose="020B0604020202020204" pitchFamily="34" charset="0"/>
              </a:rPr>
              <a:t>Criterio </a:t>
            </a:r>
            <a:r>
              <a:rPr lang="es-MX" sz="2400" dirty="0">
                <a:cs typeface="Arial" panose="020B0604020202020204" pitchFamily="34" charset="0"/>
              </a:rPr>
              <a:t>16 Correo electrónico de contacto de la oficina de atención  Criterio 17 Horario de atención (días y </a:t>
            </a:r>
            <a:r>
              <a:rPr lang="es-MX" sz="2400" dirty="0" smtClean="0">
                <a:cs typeface="Arial" panose="020B0604020202020204" pitchFamily="34" charset="0"/>
              </a:rPr>
              <a:t>horas)</a:t>
            </a:r>
          </a:p>
          <a:p>
            <a:r>
              <a:rPr lang="es-MX" sz="2400" dirty="0" smtClean="0">
                <a:cs typeface="Arial" panose="020B0604020202020204" pitchFamily="34" charset="0"/>
              </a:rPr>
              <a:t>Criterio </a:t>
            </a:r>
            <a:r>
              <a:rPr lang="es-MX" sz="2400" dirty="0">
                <a:cs typeface="Arial" panose="020B0604020202020204" pitchFamily="34" charset="0"/>
              </a:rPr>
              <a:t>18 Costo; en su caso, especificar que es </a:t>
            </a:r>
            <a:r>
              <a:rPr lang="es-MX" sz="2400" dirty="0" smtClean="0">
                <a:cs typeface="Arial" panose="020B0604020202020204" pitchFamily="34" charset="0"/>
              </a:rPr>
              <a:t>gratuito</a:t>
            </a:r>
          </a:p>
          <a:p>
            <a:r>
              <a:rPr lang="es-MX" sz="2400" dirty="0" smtClean="0">
                <a:cs typeface="Arial" panose="020B0604020202020204" pitchFamily="34" charset="0"/>
              </a:rPr>
              <a:t>Criterio </a:t>
            </a:r>
            <a:r>
              <a:rPr lang="es-MX" sz="2400" dirty="0">
                <a:cs typeface="Arial" panose="020B0604020202020204" pitchFamily="34" charset="0"/>
              </a:rPr>
              <a:t>19 Sustento legal para su cobro, en su </a:t>
            </a:r>
            <a:r>
              <a:rPr lang="es-MX" sz="2400" dirty="0" smtClean="0">
                <a:cs typeface="Arial" panose="020B0604020202020204" pitchFamily="34" charset="0"/>
              </a:rPr>
              <a:t>caso</a:t>
            </a:r>
          </a:p>
          <a:p>
            <a:r>
              <a:rPr lang="es-MX" sz="2400" dirty="0"/>
              <a:t>Criterio 20 Lugares donde se efectúa el </a:t>
            </a:r>
            <a:r>
              <a:rPr lang="es-MX" sz="2400" dirty="0" smtClean="0"/>
              <a:t>pago</a:t>
            </a:r>
          </a:p>
          <a:p>
            <a:r>
              <a:rPr lang="es-MX" sz="2400" dirty="0" smtClean="0"/>
              <a:t>Criterio </a:t>
            </a:r>
            <a:r>
              <a:rPr lang="es-MX" sz="2400" dirty="0"/>
              <a:t>21 Fundamento jurídico-administrativo del </a:t>
            </a:r>
            <a:r>
              <a:rPr lang="es-MX" sz="2400" dirty="0" smtClean="0"/>
              <a:t>servicio</a:t>
            </a:r>
          </a:p>
          <a:p>
            <a:r>
              <a:rPr lang="es-MX" sz="2400" dirty="0" smtClean="0"/>
              <a:t>Criterio 22 </a:t>
            </a:r>
            <a:r>
              <a:rPr lang="es-MX" sz="2400" dirty="0"/>
              <a:t>Derechos del usuario ante la negativa y/o falta en la prestación del </a:t>
            </a:r>
            <a:r>
              <a:rPr lang="es-MX" sz="2400" dirty="0" smtClean="0"/>
              <a:t>servicio</a:t>
            </a:r>
          </a:p>
          <a:p>
            <a:r>
              <a:rPr lang="es-MX" sz="2400" dirty="0"/>
              <a:t>Respecto de lugares para reportar presuntas anomalías en la prestación del </a:t>
            </a:r>
            <a:r>
              <a:rPr lang="es-MX" sz="2400" dirty="0" smtClean="0"/>
              <a:t>servicio:</a:t>
            </a:r>
          </a:p>
          <a:p>
            <a:r>
              <a:rPr lang="es-MX" sz="2400" dirty="0" smtClean="0"/>
              <a:t>Criterio </a:t>
            </a:r>
            <a:r>
              <a:rPr lang="es-MX" sz="2400" dirty="0"/>
              <a:t>23 Teléfono y, en su caso, </a:t>
            </a:r>
            <a:r>
              <a:rPr lang="es-MX" sz="2400" dirty="0" smtClean="0"/>
              <a:t>extensión</a:t>
            </a:r>
          </a:p>
          <a:p>
            <a:r>
              <a:rPr lang="es-MX" sz="2400" dirty="0" smtClean="0"/>
              <a:t>Criterio </a:t>
            </a:r>
            <a:r>
              <a:rPr lang="es-MX" sz="2400" dirty="0"/>
              <a:t>24 Correo electrónico </a:t>
            </a:r>
            <a:endParaRPr lang="es-ES_tradnl" sz="2400" dirty="0"/>
          </a:p>
        </p:txBody>
      </p:sp>
    </p:spTree>
    <p:extLst>
      <p:ext uri="{BB962C8B-B14F-4D97-AF65-F5344CB8AC3E}">
        <p14:creationId xmlns:p14="http://schemas.microsoft.com/office/powerpoint/2010/main" val="227260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34888" y="620688"/>
            <a:ext cx="8229600" cy="5184576"/>
          </a:xfrm>
        </p:spPr>
        <p:txBody>
          <a:bodyPr/>
          <a:lstStyle/>
          <a:p>
            <a:r>
              <a:rPr lang="es-MX" sz="2400" b="1" dirty="0">
                <a:solidFill>
                  <a:srgbClr val="FF9900"/>
                </a:solidFill>
                <a:cs typeface="Arial" panose="020B0604020202020204" pitchFamily="34" charset="0"/>
              </a:rPr>
              <a:t>Criterios sustantivos de contenido</a:t>
            </a:r>
          </a:p>
          <a:p>
            <a:r>
              <a:rPr lang="es-MX" sz="2400" dirty="0">
                <a:cs typeface="Arial" panose="020B0604020202020204" pitchFamily="34" charset="0"/>
              </a:rPr>
              <a:t>Criterio 25 </a:t>
            </a:r>
            <a:r>
              <a:rPr lang="es-MX" sz="2400" dirty="0" smtClean="0">
                <a:cs typeface="Arial" panose="020B0604020202020204" pitchFamily="34" charset="0"/>
              </a:rPr>
              <a:t>Domicilio </a:t>
            </a:r>
            <a:r>
              <a:rPr lang="es-MX" sz="2400" dirty="0">
                <a:cs typeface="Arial" panose="020B0604020202020204" pitchFamily="34" charset="0"/>
              </a:rPr>
              <a:t>(tipo de vialidad [catálogo], nombre de vialidad [calle], número exterior, número interior [en su caso], tipo de asentamiento humano [catálogo], nombre de asentamiento humano [colonia], clave de la localidad, nombre de la localidad, clave del municipio, nombre del municipio o delegación, clave de la entidad federativa, nombre de la entidad federativa [catálogo], código postal) Criterio 26 Domicilio en el extranjero. En caso de que el servicio se lleve a cabo en otro país, se deberá incluir el domicilio el cual deberá incluir por lo menos: país, ciudad, calle y </a:t>
            </a:r>
            <a:r>
              <a:rPr lang="es-MX" sz="2400" dirty="0" smtClean="0">
                <a:cs typeface="Arial" panose="020B0604020202020204" pitchFamily="34" charset="0"/>
              </a:rPr>
              <a:t>número</a:t>
            </a:r>
          </a:p>
          <a:p>
            <a:r>
              <a:rPr lang="es-MX" sz="2400" dirty="0" smtClean="0">
                <a:cs typeface="Arial" panose="020B0604020202020204" pitchFamily="34" charset="0"/>
              </a:rPr>
              <a:t>Criterio </a:t>
            </a:r>
            <a:r>
              <a:rPr lang="es-MX" sz="2400" dirty="0">
                <a:cs typeface="Arial" panose="020B0604020202020204" pitchFamily="34" charset="0"/>
              </a:rPr>
              <a:t>27 Hipervínculo a información adicional del servicio, en su </a:t>
            </a:r>
            <a:r>
              <a:rPr lang="es-MX" sz="2400" dirty="0" smtClean="0">
                <a:cs typeface="Arial" panose="020B0604020202020204" pitchFamily="34" charset="0"/>
              </a:rPr>
              <a:t>caso</a:t>
            </a:r>
          </a:p>
          <a:p>
            <a:r>
              <a:rPr lang="es-MX" sz="2400" dirty="0" smtClean="0">
                <a:cs typeface="Arial" panose="020B0604020202020204" pitchFamily="34" charset="0"/>
              </a:rPr>
              <a:t>Criterio 28 </a:t>
            </a:r>
            <a:r>
              <a:rPr lang="es-MX" sz="2400" dirty="0">
                <a:cs typeface="Arial" panose="020B0604020202020204" pitchFamily="34" charset="0"/>
              </a:rPr>
              <a:t>Hipervínculo al catálogo, manual o sistema correspondiente, en su </a:t>
            </a:r>
            <a:r>
              <a:rPr lang="es-MX" sz="2400" dirty="0" smtClean="0">
                <a:cs typeface="Arial" panose="020B0604020202020204" pitchFamily="34" charset="0"/>
              </a:rPr>
              <a:t>caso</a:t>
            </a:r>
          </a:p>
          <a:p>
            <a:endParaRPr lang="es-ES_tradnl" sz="2400" dirty="0"/>
          </a:p>
        </p:txBody>
      </p:sp>
    </p:spTree>
    <p:extLst>
      <p:ext uri="{BB962C8B-B14F-4D97-AF65-F5344CB8AC3E}">
        <p14:creationId xmlns:p14="http://schemas.microsoft.com/office/powerpoint/2010/main" val="18983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1628800"/>
            <a:ext cx="8229600" cy="3384376"/>
          </a:xfrm>
        </p:spPr>
        <p:txBody>
          <a:bodyPr/>
          <a:lstStyle/>
          <a:p>
            <a:r>
              <a:rPr lang="es-MX" sz="2400" b="1" dirty="0">
                <a:solidFill>
                  <a:srgbClr val="FF9900"/>
                </a:solidFill>
                <a:cs typeface="Arial" panose="020B0604020202020204" pitchFamily="34" charset="0"/>
              </a:rPr>
              <a:t>Criterios </a:t>
            </a:r>
            <a:r>
              <a:rPr lang="es-MX" sz="2400" b="1" dirty="0" smtClean="0">
                <a:solidFill>
                  <a:srgbClr val="FF9900"/>
                </a:solidFill>
                <a:cs typeface="Arial" panose="020B0604020202020204" pitchFamily="34" charset="0"/>
              </a:rPr>
              <a:t>adjetivos </a:t>
            </a:r>
            <a:r>
              <a:rPr lang="es-MX" sz="2400" b="1" dirty="0">
                <a:solidFill>
                  <a:srgbClr val="FF9900"/>
                </a:solidFill>
                <a:cs typeface="Arial" panose="020B0604020202020204" pitchFamily="34" charset="0"/>
              </a:rPr>
              <a:t>de contenido</a:t>
            </a:r>
          </a:p>
          <a:p>
            <a:r>
              <a:rPr lang="es-MX" sz="2400" dirty="0">
                <a:cs typeface="Arial" panose="020B0604020202020204" pitchFamily="34" charset="0"/>
              </a:rPr>
              <a:t>Criterio 29 Periodo de actualización de la información: trimestral Criterio 30 La información publicada deberá estar actualizada al periodo que corresponde de acuerdo con la Tabla de actualización y conservación de la </a:t>
            </a:r>
            <a:r>
              <a:rPr lang="es-MX" sz="2400" dirty="0" smtClean="0">
                <a:cs typeface="Arial" panose="020B0604020202020204" pitchFamily="34" charset="0"/>
              </a:rPr>
              <a:t>información</a:t>
            </a:r>
          </a:p>
          <a:p>
            <a:r>
              <a:rPr lang="es-MX" sz="2400" dirty="0" smtClean="0">
                <a:cs typeface="Arial" panose="020B0604020202020204" pitchFamily="34" charset="0"/>
              </a:rPr>
              <a:t>Criterio </a:t>
            </a:r>
            <a:r>
              <a:rPr lang="es-MX" sz="2400" dirty="0">
                <a:cs typeface="Arial" panose="020B0604020202020204" pitchFamily="34" charset="0"/>
              </a:rPr>
              <a:t>31 Conservar en el sitio de Internet y a través de la Plataforma Nacional la información vigente de acuerdo con la Tabla de actualización y conservación de la información </a:t>
            </a:r>
            <a:endParaRPr lang="es-ES_tradnl" sz="2400" dirty="0"/>
          </a:p>
        </p:txBody>
      </p:sp>
    </p:spTree>
    <p:extLst>
      <p:ext uri="{BB962C8B-B14F-4D97-AF65-F5344CB8AC3E}">
        <p14:creationId xmlns:p14="http://schemas.microsoft.com/office/powerpoint/2010/main" val="93133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819" y="692696"/>
            <a:ext cx="9054685" cy="5090775"/>
          </a:xfrm>
          <a:prstGeom prst="rect">
            <a:avLst/>
          </a:prstGeom>
        </p:spPr>
      </p:pic>
    </p:spTree>
    <p:extLst>
      <p:ext uri="{BB962C8B-B14F-4D97-AF65-F5344CB8AC3E}">
        <p14:creationId xmlns:p14="http://schemas.microsoft.com/office/powerpoint/2010/main" val="851315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2008" y="692696"/>
            <a:ext cx="9036496" cy="5080549"/>
          </a:xfrm>
          <a:prstGeom prst="rect">
            <a:avLst/>
          </a:prstGeom>
        </p:spPr>
      </p:pic>
    </p:spTree>
    <p:extLst>
      <p:ext uri="{BB962C8B-B14F-4D97-AF65-F5344CB8AC3E}">
        <p14:creationId xmlns:p14="http://schemas.microsoft.com/office/powerpoint/2010/main" val="4011682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a:solidFill>
                  <a:srgbClr val="594228"/>
                </a:solidFill>
              </a:rPr>
              <a:t>Lic. </a:t>
            </a:r>
            <a:r>
              <a:rPr lang="es-ES" sz="3500" b="1" dirty="0" smtClean="0">
                <a:solidFill>
                  <a:srgbClr val="594228"/>
                </a:solidFill>
              </a:rPr>
              <a:t>Jesús Alejandro Sánchez Gómez</a:t>
            </a:r>
            <a:endParaRPr lang="es-ES" sz="3500" b="1" dirty="0">
              <a:solidFill>
                <a:srgbClr val="594228"/>
              </a:solidFill>
            </a:endParaRPr>
          </a:p>
          <a:p>
            <a:pPr marL="0" lvl="0" indent="0" algn="ctr">
              <a:spcBef>
                <a:spcPts val="0"/>
              </a:spcBef>
              <a:buClrTx/>
              <a:buSzTx/>
              <a:buNone/>
            </a:pPr>
            <a:r>
              <a:rPr lang="es-ES" sz="3100" dirty="0" smtClean="0">
                <a:solidFill>
                  <a:srgbClr val="594228"/>
                </a:solidFill>
              </a:rPr>
              <a:t>Director de Capacitación y Vinculación Ciudadana</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smtClean="0">
                <a:solidFill>
                  <a:srgbClr val="594228"/>
                </a:solidFill>
              </a:rPr>
              <a:t>asanchez.ivai@outlook.com</a:t>
            </a:r>
          </a:p>
          <a:p>
            <a:pPr marL="0" lvl="0" indent="0" algn="ctr">
              <a:spcBef>
                <a:spcPts val="0"/>
              </a:spcBef>
              <a:buClrTx/>
              <a:buSzTx/>
              <a:buNone/>
            </a:pPr>
            <a:r>
              <a:rPr lang="es-ES" sz="2800" dirty="0" smtClean="0">
                <a:solidFill>
                  <a:srgbClr val="594228"/>
                </a:solidFill>
              </a:rPr>
              <a:t>(228) 842 02 70 ext. 200</a:t>
            </a: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b="48971"/>
          <a:stretch/>
        </p:blipFill>
        <p:spPr>
          <a:xfrm>
            <a:off x="539553" y="3789041"/>
            <a:ext cx="8604448" cy="648072"/>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r="833"/>
          <a:stretch/>
        </p:blipFill>
        <p:spPr>
          <a:xfrm>
            <a:off x="539553" y="4980666"/>
            <a:ext cx="8568952" cy="598033"/>
          </a:xfrm>
          <a:prstGeom prst="rect">
            <a:avLst/>
          </a:prstGeom>
        </p:spPr>
      </p:pic>
    </p:spTree>
    <p:extLst>
      <p:ext uri="{BB962C8B-B14F-4D97-AF65-F5344CB8AC3E}">
        <p14:creationId xmlns:p14="http://schemas.microsoft.com/office/powerpoint/2010/main" val="35404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1115616" y="404664"/>
            <a:ext cx="7632848" cy="695648"/>
          </a:xfrm>
        </p:spPr>
        <p:txBody>
          <a:bodyPr/>
          <a:lstStyle/>
          <a:p>
            <a:pPr algn="ctr"/>
            <a:r>
              <a:rPr lang="es-MX" sz="3200" dirty="0" smtClean="0"/>
              <a:t>Obligaciones Sujetos Obligados </a:t>
            </a:r>
            <a:r>
              <a:rPr lang="es-MX" sz="1600" dirty="0" smtClean="0"/>
              <a:t>(Art. 11 LTAIPEV)</a:t>
            </a:r>
            <a:endParaRPr lang="es-MX" sz="1600" dirty="0"/>
          </a:p>
        </p:txBody>
      </p:sp>
      <p:sp>
        <p:nvSpPr>
          <p:cNvPr id="4" name="Rectángulo 3"/>
          <p:cNvSpPr/>
          <p:nvPr/>
        </p:nvSpPr>
        <p:spPr>
          <a:xfrm>
            <a:off x="755576" y="1484784"/>
            <a:ext cx="7992888" cy="4401205"/>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Constituir el </a:t>
            </a:r>
            <a:r>
              <a:rPr lang="es-MX" sz="2800" b="1" dirty="0">
                <a:solidFill>
                  <a:srgbClr val="E3AA3B"/>
                </a:solidFill>
                <a:latin typeface="Arial Narrow" panose="020B0606020202030204" pitchFamily="34" charset="0"/>
              </a:rPr>
              <a:t>Comité de Transparencia</a:t>
            </a:r>
            <a:r>
              <a:rPr lang="es-MX" sz="2800" dirty="0">
                <a:latin typeface="Arial Narrow" panose="020B0606020202030204" pitchFamily="34" charset="0"/>
                <a:cs typeface="Arial" panose="020B0604020202020204" pitchFamily="34" charset="0"/>
              </a:rPr>
              <a:t> y las </a:t>
            </a:r>
            <a:r>
              <a:rPr lang="es-MX" sz="2800" b="1" dirty="0">
                <a:solidFill>
                  <a:srgbClr val="E3AA3B"/>
                </a:solidFill>
                <a:latin typeface="Arial Narrow" panose="020B0606020202030204" pitchFamily="34" charset="0"/>
              </a:rPr>
              <a:t>Unidades de Transparencia</a:t>
            </a:r>
            <a:r>
              <a:rPr lang="es-MX" sz="2800" dirty="0">
                <a:latin typeface="Arial Narrow" panose="020B0606020202030204" pitchFamily="34" charset="0"/>
                <a:cs typeface="Arial" panose="020B0604020202020204" pitchFamily="34" charset="0"/>
              </a:rPr>
              <a:t>.</a:t>
            </a: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Designar</a:t>
            </a:r>
            <a:r>
              <a:rPr lang="es-MX" sz="2800" dirty="0">
                <a:latin typeface="Arial Narrow" panose="020B0606020202030204" pitchFamily="34" charset="0"/>
                <a:cs typeface="Arial" panose="020B0604020202020204" pitchFamily="34" charset="0"/>
              </a:rPr>
              <a:t> en las Unidades de Transparencia </a:t>
            </a:r>
            <a:r>
              <a:rPr lang="es-MX" sz="2800" b="1" dirty="0">
                <a:solidFill>
                  <a:srgbClr val="E3AA3B"/>
                </a:solidFill>
                <a:latin typeface="Arial Narrow" panose="020B0606020202030204" pitchFamily="34" charset="0"/>
              </a:rPr>
              <a:t>a los titulares </a:t>
            </a:r>
            <a:r>
              <a:rPr lang="es-MX" sz="2800" dirty="0">
                <a:latin typeface="Arial Narrow" panose="020B0606020202030204" pitchFamily="34" charset="0"/>
                <a:cs typeface="Arial" panose="020B0604020202020204" pitchFamily="34" charset="0"/>
              </a:rPr>
              <a:t>que</a:t>
            </a:r>
            <a:r>
              <a:rPr lang="es-MX" sz="2800" b="1" dirty="0">
                <a:solidFill>
                  <a:srgbClr val="E3AA3B"/>
                </a:solidFill>
                <a:latin typeface="Arial Narrow" panose="020B0606020202030204" pitchFamily="34" charset="0"/>
              </a:rPr>
              <a:t> </a:t>
            </a:r>
            <a:r>
              <a:rPr lang="es-MX" sz="2800" dirty="0">
                <a:latin typeface="Arial Narrow" panose="020B0606020202030204" pitchFamily="34" charset="0"/>
                <a:cs typeface="Arial" panose="020B0604020202020204" pitchFamily="34" charset="0"/>
              </a:rPr>
              <a:t>dependan directamente del titular del sujeto obligado</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Proporcionar capacitación</a:t>
            </a:r>
            <a:r>
              <a:rPr lang="es-MX" sz="2800" dirty="0" smtClean="0">
                <a:latin typeface="Arial Narrow" panose="020B0606020202030204" pitchFamily="34" charset="0"/>
                <a:cs typeface="Arial" panose="020B0604020202020204" pitchFamily="34" charset="0"/>
              </a:rPr>
              <a:t> </a:t>
            </a:r>
            <a:r>
              <a:rPr lang="es-MX" sz="2800" dirty="0">
                <a:latin typeface="Arial Narrow" panose="020B0606020202030204" pitchFamily="34" charset="0"/>
                <a:cs typeface="Arial" panose="020B0604020202020204" pitchFamily="34" charset="0"/>
              </a:rPr>
              <a:t>continua y especializada al personal que forme parte de los Comités y Unidades de Transparencia</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Constituir y mantener actualizados </a:t>
            </a:r>
            <a:r>
              <a:rPr lang="es-MX" sz="2800" dirty="0">
                <a:latin typeface="Arial Narrow" panose="020B0606020202030204" pitchFamily="34" charset="0"/>
                <a:cs typeface="Arial" panose="020B0604020202020204" pitchFamily="34" charset="0"/>
              </a:rPr>
              <a:t>sus sistemas de archivo y gestión documental.</a:t>
            </a:r>
          </a:p>
        </p:txBody>
      </p:sp>
    </p:spTree>
    <p:extLst>
      <p:ext uri="{BB962C8B-B14F-4D97-AF65-F5344CB8AC3E}">
        <p14:creationId xmlns:p14="http://schemas.microsoft.com/office/powerpoint/2010/main" val="22542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1115616" y="404664"/>
            <a:ext cx="7632848" cy="695648"/>
          </a:xfrm>
        </p:spPr>
        <p:txBody>
          <a:bodyPr/>
          <a:lstStyle/>
          <a:p>
            <a:pPr algn="ctr"/>
            <a:r>
              <a:rPr lang="es-MX" sz="3200" dirty="0" smtClean="0"/>
              <a:t>Obligaciones Sujetos Obligados </a:t>
            </a:r>
            <a:r>
              <a:rPr lang="es-MX" sz="1600" dirty="0" smtClean="0"/>
              <a:t>(Art. 11 LTAIPEV)</a:t>
            </a:r>
            <a:endParaRPr lang="es-MX" sz="1600" dirty="0"/>
          </a:p>
        </p:txBody>
      </p:sp>
      <p:sp>
        <p:nvSpPr>
          <p:cNvPr id="5" name="Rectángulo 4"/>
          <p:cNvSpPr/>
          <p:nvPr/>
        </p:nvSpPr>
        <p:spPr>
          <a:xfrm>
            <a:off x="755576" y="1474673"/>
            <a:ext cx="7992888" cy="4401205"/>
          </a:xfrm>
          <a:prstGeom prst="rect">
            <a:avLst/>
          </a:prstGeom>
        </p:spPr>
        <p:txBody>
          <a:bodyPr wrap="square">
            <a:spAutoFit/>
          </a:bodyPr>
          <a:lstStyle/>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Promover la generación, documentación y publicación de la información en </a:t>
            </a:r>
            <a:r>
              <a:rPr lang="es-MX" sz="2800" b="1" dirty="0">
                <a:solidFill>
                  <a:srgbClr val="E3AA3B"/>
                </a:solidFill>
                <a:latin typeface="Arial Narrow" panose="020B0606020202030204" pitchFamily="34" charset="0"/>
              </a:rPr>
              <a:t>Formatos Abiertos y Accesibles</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Proteger y resguardar la </a:t>
            </a:r>
            <a:r>
              <a:rPr lang="es-MX" sz="2800" b="1" dirty="0">
                <a:solidFill>
                  <a:srgbClr val="E3AA3B"/>
                </a:solidFill>
                <a:latin typeface="Arial Narrow" panose="020B0606020202030204" pitchFamily="34" charset="0"/>
              </a:rPr>
              <a:t>información clasificada</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Atender</a:t>
            </a:r>
            <a:r>
              <a:rPr lang="es-MX" sz="2800" dirty="0">
                <a:latin typeface="Arial Narrow" panose="020B0606020202030204" pitchFamily="34" charset="0"/>
                <a:cs typeface="Arial" panose="020B0604020202020204" pitchFamily="34" charset="0"/>
              </a:rPr>
              <a:t> los requerimientos, observaciones, recomendaciones y criterios que realicen los organismos garantes y el Sistema Nacional</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dirty="0">
                <a:latin typeface="Arial Narrow" panose="020B0606020202030204" pitchFamily="34" charset="0"/>
                <a:cs typeface="Arial" panose="020B0604020202020204" pitchFamily="34" charset="0"/>
              </a:rPr>
              <a:t>Crear y hacer </a:t>
            </a:r>
            <a:r>
              <a:rPr lang="es-MX" sz="2800" b="1" dirty="0" smtClean="0">
                <a:solidFill>
                  <a:srgbClr val="E3AA3B"/>
                </a:solidFill>
                <a:latin typeface="Arial Narrow" panose="020B0606020202030204" pitchFamily="34" charset="0"/>
              </a:rPr>
              <a:t>uso de sistemas de </a:t>
            </a:r>
            <a:r>
              <a:rPr lang="es-MX" sz="2800" b="1" dirty="0">
                <a:solidFill>
                  <a:srgbClr val="E3AA3B"/>
                </a:solidFill>
                <a:latin typeface="Arial Narrow" panose="020B0606020202030204" pitchFamily="34" charset="0"/>
              </a:rPr>
              <a:t>tecnología avanzados</a:t>
            </a:r>
            <a:r>
              <a:rPr lang="es-MX" sz="2800" dirty="0" smtClean="0">
                <a:latin typeface="Arial Narrow" panose="020B0606020202030204" pitchFamily="34" charset="0"/>
                <a:cs typeface="Arial" panose="020B0604020202020204" pitchFamily="34" charset="0"/>
              </a:rPr>
              <a:t>.</a:t>
            </a:r>
            <a:endParaRPr lang="es-MX" sz="2800" dirty="0">
              <a:latin typeface="Arial Narrow" panose="020B0606020202030204" pitchFamily="34" charset="0"/>
              <a:cs typeface="Arial" panose="020B0604020202020204" pitchFamily="34" charset="0"/>
            </a:endParaRPr>
          </a:p>
          <a:p>
            <a:pPr marL="342900" indent="-342900" algn="just">
              <a:buClr>
                <a:srgbClr val="FFC000"/>
              </a:buClr>
              <a:buFont typeface="Arial" panose="020B0604020202020204" pitchFamily="34" charset="0"/>
              <a:buChar char="•"/>
            </a:pPr>
            <a:r>
              <a:rPr lang="es-MX" sz="2800" b="1" dirty="0">
                <a:solidFill>
                  <a:srgbClr val="E3AA3B"/>
                </a:solidFill>
                <a:latin typeface="Arial Narrow" panose="020B0606020202030204" pitchFamily="34" charset="0"/>
              </a:rPr>
              <a:t>Publicar y mantener actualizada </a:t>
            </a:r>
            <a:r>
              <a:rPr lang="es-MX" sz="2800" dirty="0">
                <a:latin typeface="Arial Narrow" panose="020B0606020202030204" pitchFamily="34" charset="0"/>
                <a:cs typeface="Arial" panose="020B0604020202020204" pitchFamily="34" charset="0"/>
              </a:rPr>
              <a:t>la información relativa a Obligaciones de Transparencia. </a:t>
            </a:r>
          </a:p>
        </p:txBody>
      </p:sp>
    </p:spTree>
    <p:extLst>
      <p:ext uri="{BB962C8B-B14F-4D97-AF65-F5344CB8AC3E}">
        <p14:creationId xmlns:p14="http://schemas.microsoft.com/office/powerpoint/2010/main" val="15477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1115616" y="404664"/>
            <a:ext cx="7632848" cy="695648"/>
          </a:xfrm>
        </p:spPr>
        <p:txBody>
          <a:bodyPr/>
          <a:lstStyle/>
          <a:p>
            <a:pPr algn="ctr"/>
            <a:r>
              <a:rPr lang="es-MX" sz="3200" dirty="0" smtClean="0"/>
              <a:t>Obligaciones Sujetos Obligados </a:t>
            </a:r>
            <a:r>
              <a:rPr lang="es-MX" sz="1600" dirty="0" smtClean="0"/>
              <a:t>(Art. 52 LTAIPEV)</a:t>
            </a:r>
            <a:endParaRPr lang="es-MX" sz="1600" dirty="0"/>
          </a:p>
        </p:txBody>
      </p:sp>
      <p:sp>
        <p:nvSpPr>
          <p:cNvPr id="5" name="Rectángulo 4"/>
          <p:cNvSpPr/>
          <p:nvPr/>
        </p:nvSpPr>
        <p:spPr>
          <a:xfrm>
            <a:off x="751289" y="1463000"/>
            <a:ext cx="7992888" cy="5278368"/>
          </a:xfrm>
          <a:prstGeom prst="rect">
            <a:avLst/>
          </a:prstGeom>
        </p:spPr>
        <p:txBody>
          <a:bodyPr wrap="square">
            <a:spAutoFit/>
          </a:bodyPr>
          <a:lstStyle/>
          <a:p>
            <a:pPr algn="just">
              <a:buClr>
                <a:srgbClr val="FFC000"/>
              </a:buClr>
            </a:pPr>
            <a:r>
              <a:rPr lang="es-MX" sz="2500" dirty="0" smtClean="0">
                <a:latin typeface="Arial Narrow" panose="020B0606020202030204" pitchFamily="34" charset="0"/>
                <a:cs typeface="Arial" panose="020B0604020202020204" pitchFamily="34" charset="0"/>
              </a:rPr>
              <a:t>Cada sujeto obligado integrará un Consejo Consultivo de Gobierno Abierto, que proporcionará mejores prácticas de participación ciudadana y colaboración…</a:t>
            </a:r>
          </a:p>
          <a:p>
            <a:pPr algn="just">
              <a:buClr>
                <a:srgbClr val="FFC000"/>
              </a:buClr>
            </a:pPr>
            <a:endParaRPr lang="es-MX" sz="2800" dirty="0">
              <a:latin typeface="Arial Narrow" panose="020B0606020202030204" pitchFamily="34" charset="0"/>
              <a:cs typeface="Arial" panose="020B0604020202020204" pitchFamily="34" charset="0"/>
            </a:endParaRPr>
          </a:p>
          <a:p>
            <a:pPr algn="just">
              <a:buClr>
                <a:srgbClr val="FFC000"/>
              </a:buClr>
            </a:pPr>
            <a:r>
              <a:rPr lang="es-MX" sz="2500" dirty="0" smtClean="0">
                <a:latin typeface="Arial Narrow" panose="020B0606020202030204" pitchFamily="34" charset="0"/>
                <a:cs typeface="Arial" panose="020B0604020202020204" pitchFamily="34" charset="0"/>
              </a:rPr>
              <a:t>Estará </a:t>
            </a:r>
            <a:r>
              <a:rPr lang="es-MX" sz="2500" dirty="0">
                <a:latin typeface="Arial Narrow" panose="020B0606020202030204" pitchFamily="34" charset="0"/>
                <a:cs typeface="Arial" panose="020B0604020202020204" pitchFamily="34" charset="0"/>
              </a:rPr>
              <a:t>integrado por </a:t>
            </a:r>
            <a:r>
              <a:rPr lang="es-MX" sz="2500" b="1" dirty="0">
                <a:solidFill>
                  <a:srgbClr val="E3AA3B"/>
                </a:solidFill>
                <a:latin typeface="Arial Narrow" panose="020B0606020202030204" pitchFamily="34" charset="0"/>
              </a:rPr>
              <a:t>un Presidente</a:t>
            </a:r>
            <a:r>
              <a:rPr lang="es-MX" sz="2500" dirty="0">
                <a:latin typeface="Arial Narrow" panose="020B0606020202030204" pitchFamily="34" charset="0"/>
                <a:cs typeface="Arial" panose="020B0604020202020204" pitchFamily="34" charset="0"/>
              </a:rPr>
              <a:t>, quien será </a:t>
            </a:r>
            <a:r>
              <a:rPr lang="es-MX" sz="2500" dirty="0" smtClean="0">
                <a:latin typeface="Arial Narrow" panose="020B0606020202030204" pitchFamily="34" charset="0"/>
                <a:cs typeface="Arial" panose="020B0604020202020204" pitchFamily="34" charset="0"/>
              </a:rPr>
              <a:t>un representante </a:t>
            </a:r>
            <a:r>
              <a:rPr lang="es-MX" sz="2500" dirty="0">
                <a:latin typeface="Arial Narrow" panose="020B0606020202030204" pitchFamily="34" charset="0"/>
                <a:cs typeface="Arial" panose="020B0604020202020204" pitchFamily="34" charset="0"/>
              </a:rPr>
              <a:t>del sujeto obligado, así como por </a:t>
            </a:r>
            <a:r>
              <a:rPr lang="es-MX" sz="2500" b="1" dirty="0">
                <a:solidFill>
                  <a:srgbClr val="E3AA3B"/>
                </a:solidFill>
                <a:latin typeface="Arial Narrow" panose="020B0606020202030204" pitchFamily="34" charset="0"/>
              </a:rPr>
              <a:t>un Secretario </a:t>
            </a:r>
            <a:r>
              <a:rPr lang="es-MX" sz="2500" dirty="0" smtClean="0">
                <a:latin typeface="Arial Narrow" panose="020B0606020202030204" pitchFamily="34" charset="0"/>
                <a:cs typeface="Arial" panose="020B0604020202020204" pitchFamily="34" charset="0"/>
              </a:rPr>
              <a:t>y </a:t>
            </a:r>
            <a:r>
              <a:rPr lang="es-MX" sz="2500" b="1" dirty="0">
                <a:solidFill>
                  <a:srgbClr val="E3AA3B"/>
                </a:solidFill>
                <a:latin typeface="Arial Narrow" panose="020B0606020202030204" pitchFamily="34" charset="0"/>
              </a:rPr>
              <a:t>un Vocal</a:t>
            </a:r>
            <a:r>
              <a:rPr lang="es-MX" sz="2500" dirty="0">
                <a:latin typeface="Arial Narrow" panose="020B0606020202030204" pitchFamily="34" charset="0"/>
                <a:cs typeface="Arial" panose="020B0604020202020204" pitchFamily="34" charset="0"/>
              </a:rPr>
              <a:t>, quienes serán elegidos, mediante audiencias </a:t>
            </a:r>
            <a:r>
              <a:rPr lang="es-MX" sz="2500" dirty="0" smtClean="0">
                <a:latin typeface="Arial Narrow" panose="020B0606020202030204" pitchFamily="34" charset="0"/>
                <a:cs typeface="Arial" panose="020B0604020202020204" pitchFamily="34" charset="0"/>
              </a:rPr>
              <a:t>públicas para </a:t>
            </a:r>
            <a:r>
              <a:rPr lang="es-MX" sz="2500" dirty="0">
                <a:latin typeface="Arial Narrow" panose="020B0606020202030204" pitchFamily="34" charset="0"/>
                <a:cs typeface="Arial" panose="020B0604020202020204" pitchFamily="34" charset="0"/>
              </a:rPr>
              <a:t>tal efecto, por el Comité de Transparencia</a:t>
            </a:r>
            <a:r>
              <a:rPr lang="es-MX" sz="2500" dirty="0" smtClean="0">
                <a:latin typeface="Arial Narrow" panose="020B0606020202030204" pitchFamily="34" charset="0"/>
                <a:cs typeface="Arial" panose="020B0604020202020204" pitchFamily="34" charset="0"/>
              </a:rPr>
              <a:t>.</a:t>
            </a:r>
          </a:p>
          <a:p>
            <a:pPr algn="just"/>
            <a:r>
              <a:rPr lang="es-MX" sz="2500" dirty="0">
                <a:latin typeface="Arial Narrow" panose="020B0606020202030204" pitchFamily="34" charset="0"/>
                <a:cs typeface="Arial" panose="020B0604020202020204" pitchFamily="34" charset="0"/>
              </a:rPr>
              <a:t>El Comité de Transparencia emitirá una convocatoria estableciendo un procedimiento democrático de consulta ciudadana para la recepción y audiencia de aquellos ciudadanos que quieran participar. El proceso de audiencia y selección durará </a:t>
            </a:r>
            <a:r>
              <a:rPr lang="es-MX" sz="2500" dirty="0" smtClean="0">
                <a:latin typeface="Arial Narrow" panose="020B0606020202030204" pitchFamily="34" charset="0"/>
                <a:cs typeface="Arial" panose="020B0604020202020204" pitchFamily="34" charset="0"/>
              </a:rPr>
              <a:t>un periodo </a:t>
            </a:r>
            <a:r>
              <a:rPr lang="es-MX" sz="2500" dirty="0">
                <a:latin typeface="Arial Narrow" panose="020B0606020202030204" pitchFamily="34" charset="0"/>
                <a:cs typeface="Arial" panose="020B0604020202020204" pitchFamily="34" charset="0"/>
              </a:rPr>
              <a:t>de hasta cuarenta días </a:t>
            </a:r>
            <a:r>
              <a:rPr lang="es-MX" sz="2500" dirty="0" smtClean="0">
                <a:latin typeface="Arial Narrow" panose="020B0606020202030204" pitchFamily="34" charset="0"/>
                <a:cs typeface="Arial" panose="020B0604020202020204" pitchFamily="34" charset="0"/>
              </a:rPr>
              <a:t>hábiles.</a:t>
            </a:r>
            <a:endParaRPr lang="es-MX" sz="25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946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1877</TotalTime>
  <Words>4620</Words>
  <Application>Microsoft Office PowerPoint</Application>
  <PresentationFormat>Presentación en pantalla (4:3)</PresentationFormat>
  <Paragraphs>329</Paragraphs>
  <Slides>68</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68</vt:i4>
      </vt:variant>
    </vt:vector>
  </HeadingPairs>
  <TitlesOfParts>
    <vt:vector size="77" baseType="lpstr">
      <vt:lpstr>Arial</vt:lpstr>
      <vt:lpstr>Arial Narrow</vt:lpstr>
      <vt:lpstr>Calibri</vt:lpstr>
      <vt:lpstr>Lucida Sans Unicode</vt:lpstr>
      <vt:lpstr>Verdana</vt:lpstr>
      <vt:lpstr>Wingdings</vt:lpstr>
      <vt:lpstr>Wingdings 2</vt:lpstr>
      <vt:lpstr>Wingdings 3</vt: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EN LA RED</dc:title>
  <dc:creator>Yolli Garcia Alvarez</dc:creator>
  <cp:lastModifiedBy>Capacitacion01</cp:lastModifiedBy>
  <cp:revision>237</cp:revision>
  <dcterms:created xsi:type="dcterms:W3CDTF">2015-01-28T20:36:05Z</dcterms:created>
  <dcterms:modified xsi:type="dcterms:W3CDTF">2019-01-10T08:22:21Z</dcterms:modified>
</cp:coreProperties>
</file>