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306" r:id="rId3"/>
    <p:sldId id="307" r:id="rId4"/>
    <p:sldId id="295" r:id="rId5"/>
    <p:sldId id="257" r:id="rId6"/>
    <p:sldId id="336" r:id="rId7"/>
    <p:sldId id="326" r:id="rId8"/>
    <p:sldId id="262" r:id="rId9"/>
    <p:sldId id="263" r:id="rId10"/>
    <p:sldId id="296" r:id="rId11"/>
    <p:sldId id="325" r:id="rId12"/>
    <p:sldId id="327" r:id="rId13"/>
    <p:sldId id="328" r:id="rId14"/>
    <p:sldId id="329" r:id="rId15"/>
    <p:sldId id="331" r:id="rId16"/>
    <p:sldId id="332" r:id="rId17"/>
    <p:sldId id="334" r:id="rId18"/>
    <p:sldId id="333" r:id="rId19"/>
    <p:sldId id="335" r:id="rId20"/>
    <p:sldId id="289" r:id="rId21"/>
    <p:sldId id="297" r:id="rId22"/>
    <p:sldId id="298" r:id="rId23"/>
    <p:sldId id="292" r:id="rId24"/>
    <p:sldId id="300" r:id="rId25"/>
    <p:sldId id="299" r:id="rId26"/>
    <p:sldId id="342" r:id="rId27"/>
    <p:sldId id="341" r:id="rId28"/>
    <p:sldId id="291" r:id="rId29"/>
    <p:sldId id="302" r:id="rId30"/>
    <p:sldId id="343" r:id="rId31"/>
    <p:sldId id="303" r:id="rId32"/>
    <p:sldId id="301" r:id="rId33"/>
    <p:sldId id="304" r:id="rId34"/>
    <p:sldId id="308" r:id="rId35"/>
    <p:sldId id="310" r:id="rId36"/>
    <p:sldId id="309" r:id="rId37"/>
    <p:sldId id="311" r:id="rId38"/>
    <p:sldId id="337" r:id="rId39"/>
    <p:sldId id="338" r:id="rId40"/>
    <p:sldId id="339" r:id="rId41"/>
    <p:sldId id="340" r:id="rId42"/>
    <p:sldId id="278" r:id="rId43"/>
  </p:sldIdLst>
  <p:sldSz cx="9144000" cy="6858000" type="screen4x3"/>
  <p:notesSz cx="6881813" cy="9296400"/>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B46"/>
    <a:srgbClr val="008356"/>
    <a:srgbClr val="000000"/>
    <a:srgbClr val="8B0000"/>
    <a:srgbClr val="FF81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4660"/>
  </p:normalViewPr>
  <p:slideViewPr>
    <p:cSldViewPr snapToGrid="0" snapToObjects="1">
      <p:cViewPr varScale="1">
        <p:scale>
          <a:sx n="104" d="100"/>
          <a:sy n="104" d="100"/>
        </p:scale>
        <p:origin x="996"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dPt>
            <c:idx val="0"/>
            <c:invertIfNegative val="0"/>
            <c:bubble3D val="0"/>
            <c:spPr>
              <a:solidFill>
                <a:srgbClr val="FF810A"/>
              </a:solidFill>
              <a:ln>
                <a:noFill/>
              </a:ln>
              <a:effectLst/>
            </c:spPr>
            <c:extLst>
              <c:ext xmlns:c16="http://schemas.microsoft.com/office/drawing/2014/chart" uri="{C3380CC4-5D6E-409C-BE32-E72D297353CC}">
                <c16:uniqueId val="{00000001-E6EE-45EE-B732-481815D5E41F}"/>
              </c:ext>
            </c:extLst>
          </c:dPt>
          <c:dPt>
            <c:idx val="2"/>
            <c:invertIfNegative val="0"/>
            <c:bubble3D val="0"/>
            <c:spPr>
              <a:solidFill>
                <a:srgbClr val="9966FF"/>
              </a:solidFill>
              <a:ln>
                <a:noFill/>
              </a:ln>
              <a:effectLst/>
            </c:spPr>
            <c:extLst>
              <c:ext xmlns:c16="http://schemas.microsoft.com/office/drawing/2014/chart" uri="{C3380CC4-5D6E-409C-BE32-E72D297353CC}">
                <c16:uniqueId val="{00000003-E6EE-45EE-B732-481815D5E41F}"/>
              </c:ext>
            </c:extLst>
          </c:dPt>
          <c:cat>
            <c:strRef>
              <c:f>Hoja1!$A$2:$A$4</c:f>
              <c:strCache>
                <c:ptCount val="3"/>
                <c:pt idx="0">
                  <c:v>Categoría 1</c:v>
                </c:pt>
                <c:pt idx="2">
                  <c:v>Categoría 3</c:v>
                </c:pt>
              </c:strCache>
            </c:strRef>
          </c:cat>
          <c:val>
            <c:numRef>
              <c:f>Hoja1!$B$2:$B$4</c:f>
              <c:numCache>
                <c:formatCode>General</c:formatCode>
                <c:ptCount val="3"/>
                <c:pt idx="0">
                  <c:v>2686</c:v>
                </c:pt>
                <c:pt idx="2">
                  <c:v>7149</c:v>
                </c:pt>
              </c:numCache>
            </c:numRef>
          </c:val>
          <c:extLst>
            <c:ext xmlns:c16="http://schemas.microsoft.com/office/drawing/2014/chart" uri="{C3380CC4-5D6E-409C-BE32-E72D297353CC}">
              <c16:uniqueId val="{00000004-E6EE-45EE-B732-481815D5E41F}"/>
            </c:ext>
          </c:extLst>
        </c:ser>
        <c:dLbls>
          <c:showLegendKey val="0"/>
          <c:showVal val="0"/>
          <c:showCatName val="0"/>
          <c:showSerName val="0"/>
          <c:showPercent val="0"/>
          <c:showBubbleSize val="0"/>
        </c:dLbls>
        <c:gapWidth val="219"/>
        <c:overlap val="-27"/>
        <c:axId val="301548552"/>
        <c:axId val="278056840"/>
      </c:barChart>
      <c:catAx>
        <c:axId val="301548552"/>
        <c:scaling>
          <c:orientation val="minMax"/>
        </c:scaling>
        <c:delete val="1"/>
        <c:axPos val="b"/>
        <c:numFmt formatCode="General" sourceLinked="1"/>
        <c:majorTickMark val="none"/>
        <c:minorTickMark val="none"/>
        <c:tickLblPos val="nextTo"/>
        <c:crossAx val="278056840"/>
        <c:crosses val="autoZero"/>
        <c:auto val="1"/>
        <c:lblAlgn val="ctr"/>
        <c:lblOffset val="100"/>
        <c:noMultiLvlLbl val="0"/>
      </c:catAx>
      <c:valAx>
        <c:axId val="278056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s-ES" sz="1400" b="0" i="0" u="none" strike="noStrike" kern="1200" baseline="0">
                <a:solidFill>
                  <a:schemeClr val="tx1">
                    <a:lumMod val="65000"/>
                    <a:lumOff val="35000"/>
                  </a:schemeClr>
                </a:solidFill>
                <a:latin typeface="+mn-lt"/>
                <a:ea typeface="+mn-ea"/>
                <a:cs typeface="+mn-cs"/>
              </a:defRPr>
            </a:pPr>
            <a:endParaRPr lang="es-MX"/>
          </a:p>
        </c:txPr>
        <c:crossAx val="301548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0"/>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
          <c:y val="4.9467297053066399E-2"/>
          <c:w val="1"/>
          <c:h val="0.78779981360354201"/>
        </c:manualLayout>
      </c:layout>
      <c:bar3DChart>
        <c:barDir val="col"/>
        <c:grouping val="clustered"/>
        <c:varyColors val="0"/>
        <c:ser>
          <c:idx val="0"/>
          <c:order val="0"/>
          <c:tx>
            <c:strRef>
              <c:f>Hoja1!$B$1</c:f>
              <c:strCache>
                <c:ptCount val="1"/>
                <c:pt idx="0">
                  <c:v>Total nacional de solicitudes de información</c:v>
                </c:pt>
              </c:strCache>
            </c:strRef>
          </c:tx>
          <c:spPr>
            <a:solidFill>
              <a:srgbClr val="009999"/>
            </a:solidFill>
            <a:scene3d>
              <a:camera prst="orthographicFront"/>
              <a:lightRig rig="threePt" dir="t"/>
            </a:scene3d>
            <a:sp3d prstMaterial="plastic">
              <a:bevelT w="63500" h="57150" prst="coolSlant"/>
              <a:bevelB w="63500" h="57150" prst="coolSlant"/>
            </a:sp3d>
          </c:spPr>
          <c:invertIfNegative val="0"/>
          <c:dPt>
            <c:idx val="0"/>
            <c:invertIfNegative val="0"/>
            <c:bubble3D val="0"/>
            <c:spPr>
              <a:solidFill>
                <a:srgbClr val="009999"/>
              </a:solidFill>
              <a:scene3d>
                <a:camera prst="orthographicFront"/>
                <a:lightRig rig="threePt" dir="t"/>
              </a:scene3d>
              <a:sp3d prstMaterial="plastic">
                <a:bevelT w="63500" h="57150" prst="coolSlant"/>
                <a:bevelB w="63500" h="57150" prst="coolSlant"/>
              </a:sp3d>
            </c:spPr>
            <c:extLst>
              <c:ext xmlns:c16="http://schemas.microsoft.com/office/drawing/2014/chart" uri="{C3380CC4-5D6E-409C-BE32-E72D297353CC}">
                <c16:uniqueId val="{00000001-F7D8-44CC-9F13-16F8DB1A4F8F}"/>
              </c:ext>
            </c:extLst>
          </c:dPt>
          <c:dPt>
            <c:idx val="1"/>
            <c:invertIfNegative val="0"/>
            <c:bubble3D val="0"/>
            <c:extLst>
              <c:ext xmlns:c16="http://schemas.microsoft.com/office/drawing/2014/chart" uri="{C3380CC4-5D6E-409C-BE32-E72D297353CC}">
                <c16:uniqueId val="{00000002-F7D8-44CC-9F13-16F8DB1A4F8F}"/>
              </c:ext>
            </c:extLst>
          </c:dPt>
          <c:dPt>
            <c:idx val="2"/>
            <c:invertIfNegative val="0"/>
            <c:bubble3D val="0"/>
            <c:extLst>
              <c:ext xmlns:c16="http://schemas.microsoft.com/office/drawing/2014/chart" uri="{C3380CC4-5D6E-409C-BE32-E72D297353CC}">
                <c16:uniqueId val="{00000003-F7D8-44CC-9F13-16F8DB1A4F8F}"/>
              </c:ext>
            </c:extLst>
          </c:dPt>
          <c:dPt>
            <c:idx val="3"/>
            <c:invertIfNegative val="0"/>
            <c:bubble3D val="0"/>
            <c:extLst>
              <c:ext xmlns:c16="http://schemas.microsoft.com/office/drawing/2014/chart" uri="{C3380CC4-5D6E-409C-BE32-E72D297353CC}">
                <c16:uniqueId val="{00000004-F7D8-44CC-9F13-16F8DB1A4F8F}"/>
              </c:ext>
            </c:extLst>
          </c:dPt>
          <c:dPt>
            <c:idx val="4"/>
            <c:invertIfNegative val="0"/>
            <c:bubble3D val="0"/>
            <c:extLst>
              <c:ext xmlns:c16="http://schemas.microsoft.com/office/drawing/2014/chart" uri="{C3380CC4-5D6E-409C-BE32-E72D297353CC}">
                <c16:uniqueId val="{00000005-F7D8-44CC-9F13-16F8DB1A4F8F}"/>
              </c:ext>
            </c:extLst>
          </c:dPt>
          <c:dPt>
            <c:idx val="5"/>
            <c:invertIfNegative val="0"/>
            <c:bubble3D val="0"/>
            <c:extLst>
              <c:ext xmlns:c16="http://schemas.microsoft.com/office/drawing/2014/chart" uri="{C3380CC4-5D6E-409C-BE32-E72D297353CC}">
                <c16:uniqueId val="{00000006-F7D8-44CC-9F13-16F8DB1A4F8F}"/>
              </c:ext>
            </c:extLst>
          </c:dPt>
          <c:dLbls>
            <c:dLbl>
              <c:idx val="0"/>
              <c:layout>
                <c:manualLayout>
                  <c:x val="-2.8108240185133644E-3"/>
                  <c:y val="8.99405400964838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D8-44CC-9F13-16F8DB1A4F8F}"/>
                </c:ext>
              </c:extLst>
            </c:dLbl>
            <c:dLbl>
              <c:idx val="1"/>
              <c:layout>
                <c:manualLayout>
                  <c:x val="-2.786038393802823E-3"/>
                  <c:y val="1.4630662181466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7D8-44CC-9F13-16F8DB1A4F8F}"/>
                </c:ext>
              </c:extLst>
            </c:dLbl>
            <c:dLbl>
              <c:idx val="2"/>
              <c:layout>
                <c:manualLayout>
                  <c:x val="1.3930191969013478E-3"/>
                  <c:y val="1.09729966360996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7D8-44CC-9F13-16F8DB1A4F8F}"/>
                </c:ext>
              </c:extLst>
            </c:dLbl>
            <c:dLbl>
              <c:idx val="3"/>
              <c:layout>
                <c:manualLayout>
                  <c:x val="2.8108240185133705E-3"/>
                  <c:y val="7.31533109073311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7D8-44CC-9F13-16F8DB1A4F8F}"/>
                </c:ext>
              </c:extLst>
            </c:dLbl>
            <c:dLbl>
              <c:idx val="4"/>
              <c:layout>
                <c:manualLayout>
                  <c:x val="8.4623508935321838E-4"/>
                  <c:y val="1.12730980139164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7D8-44CC-9F13-16F8DB1A4F8F}"/>
                </c:ext>
              </c:extLst>
            </c:dLbl>
            <c:dLbl>
              <c:idx val="5"/>
              <c:layout>
                <c:manualLayout>
                  <c:x val="-1.4054120092567885E-3"/>
                  <c:y val="7.31533109073314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7D8-44CC-9F13-16F8DB1A4F8F}"/>
                </c:ext>
              </c:extLst>
            </c:dLbl>
            <c:spPr>
              <a:noFill/>
              <a:ln>
                <a:noFill/>
              </a:ln>
              <a:effectLst/>
            </c:spPr>
            <c:txPr>
              <a:bodyPr/>
              <a:lstStyle/>
              <a:p>
                <a:pPr>
                  <a:defRPr sz="1200" b="1"/>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Hoja1!$B$2:$B$10</c:f>
              <c:numCache>
                <c:formatCode>#,##0</c:formatCode>
                <c:ptCount val="9"/>
                <c:pt idx="0">
                  <c:v>365644</c:v>
                </c:pt>
                <c:pt idx="1">
                  <c:v>455170</c:v>
                </c:pt>
                <c:pt idx="2">
                  <c:v>461978</c:v>
                </c:pt>
                <c:pt idx="3">
                  <c:v>504385</c:v>
                </c:pt>
                <c:pt idx="4">
                  <c:v>488060</c:v>
                </c:pt>
                <c:pt idx="5">
                  <c:v>541071</c:v>
                </c:pt>
                <c:pt idx="6">
                  <c:v>639800</c:v>
                </c:pt>
                <c:pt idx="7">
                  <c:v>619233</c:v>
                </c:pt>
                <c:pt idx="8">
                  <c:v>770496</c:v>
                </c:pt>
              </c:numCache>
            </c:numRef>
          </c:val>
          <c:extLst>
            <c:ext xmlns:c16="http://schemas.microsoft.com/office/drawing/2014/chart" uri="{C3380CC4-5D6E-409C-BE32-E72D297353CC}">
              <c16:uniqueId val="{00000007-F7D8-44CC-9F13-16F8DB1A4F8F}"/>
            </c:ext>
          </c:extLst>
        </c:ser>
        <c:dLbls>
          <c:showLegendKey val="0"/>
          <c:showVal val="0"/>
          <c:showCatName val="0"/>
          <c:showSerName val="0"/>
          <c:showPercent val="0"/>
          <c:showBubbleSize val="0"/>
        </c:dLbls>
        <c:gapWidth val="120"/>
        <c:shape val="cylinder"/>
        <c:axId val="-1791111488"/>
        <c:axId val="-1791114208"/>
        <c:axId val="0"/>
      </c:bar3DChart>
      <c:catAx>
        <c:axId val="-1791111488"/>
        <c:scaling>
          <c:orientation val="minMax"/>
        </c:scaling>
        <c:delete val="0"/>
        <c:axPos val="b"/>
        <c:numFmt formatCode="General" sourceLinked="1"/>
        <c:majorTickMark val="out"/>
        <c:minorTickMark val="none"/>
        <c:tickLblPos val="nextTo"/>
        <c:txPr>
          <a:bodyPr/>
          <a:lstStyle/>
          <a:p>
            <a:pPr>
              <a:defRPr sz="1600"/>
            </a:pPr>
            <a:endParaRPr lang="es-MX"/>
          </a:p>
        </c:txPr>
        <c:crossAx val="-1791114208"/>
        <c:crosses val="autoZero"/>
        <c:auto val="1"/>
        <c:lblAlgn val="ctr"/>
        <c:lblOffset val="100"/>
        <c:noMultiLvlLbl val="0"/>
      </c:catAx>
      <c:valAx>
        <c:axId val="-1791114208"/>
        <c:scaling>
          <c:orientation val="minMax"/>
        </c:scaling>
        <c:delete val="1"/>
        <c:axPos val="l"/>
        <c:numFmt formatCode="#,##0" sourceLinked="1"/>
        <c:majorTickMark val="out"/>
        <c:minorTickMark val="none"/>
        <c:tickLblPos val="nextTo"/>
        <c:crossAx val="-1791111488"/>
        <c:crosses val="autoZero"/>
        <c:crossBetween val="between"/>
      </c:valAx>
    </c:plotArea>
    <c:plotVisOnly val="1"/>
    <c:dispBlanksAs val="gap"/>
    <c:showDLblsOverMax val="0"/>
  </c:chart>
  <c:txPr>
    <a:bodyPr/>
    <a:lstStyle/>
    <a:p>
      <a:pPr>
        <a:defRPr sz="1800"/>
      </a:pPr>
      <a:endParaRPr lang="es-MX"/>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0"/>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
          <c:y val="0.10798983917791807"/>
          <c:w val="1"/>
          <c:h val="0.72927716464679049"/>
        </c:manualLayout>
      </c:layout>
      <c:bar3DChart>
        <c:barDir val="col"/>
        <c:grouping val="clustered"/>
        <c:varyColors val="0"/>
        <c:ser>
          <c:idx val="0"/>
          <c:order val="0"/>
          <c:tx>
            <c:strRef>
              <c:f>Hoja1!$B$1</c:f>
              <c:strCache>
                <c:ptCount val="1"/>
                <c:pt idx="0">
                  <c:v>Total nacional de solicitudes de información</c:v>
                </c:pt>
              </c:strCache>
            </c:strRef>
          </c:tx>
          <c:spPr>
            <a:solidFill>
              <a:srgbClr val="7030A0"/>
            </a:solidFill>
            <a:scene3d>
              <a:camera prst="orthographicFront"/>
              <a:lightRig rig="threePt" dir="t"/>
            </a:scene3d>
            <a:sp3d>
              <a:bevelT w="165100" prst="coolSlant"/>
              <a:bevelB w="165100" prst="coolSlant"/>
            </a:sp3d>
          </c:spPr>
          <c:invertIfNegative val="0"/>
          <c:dPt>
            <c:idx val="0"/>
            <c:invertIfNegative val="0"/>
            <c:bubble3D val="0"/>
            <c:spPr>
              <a:solidFill>
                <a:srgbClr val="7030A0"/>
              </a:solidFill>
              <a:scene3d>
                <a:camera prst="orthographicFront"/>
                <a:lightRig rig="threePt" dir="t"/>
              </a:scene3d>
              <a:sp3d>
                <a:bevelT w="165100" prst="coolSlant"/>
                <a:bevelB w="165100" prst="coolSlant"/>
              </a:sp3d>
            </c:spPr>
            <c:extLst>
              <c:ext xmlns:c16="http://schemas.microsoft.com/office/drawing/2014/chart" uri="{C3380CC4-5D6E-409C-BE32-E72D297353CC}">
                <c16:uniqueId val="{00000001-AA04-4224-A0E4-A40FE8E1E6F9}"/>
              </c:ext>
            </c:extLst>
          </c:dPt>
          <c:dPt>
            <c:idx val="1"/>
            <c:invertIfNegative val="0"/>
            <c:bubble3D val="0"/>
            <c:extLst>
              <c:ext xmlns:c16="http://schemas.microsoft.com/office/drawing/2014/chart" uri="{C3380CC4-5D6E-409C-BE32-E72D297353CC}">
                <c16:uniqueId val="{00000002-AA04-4224-A0E4-A40FE8E1E6F9}"/>
              </c:ext>
            </c:extLst>
          </c:dPt>
          <c:dPt>
            <c:idx val="2"/>
            <c:invertIfNegative val="0"/>
            <c:bubble3D val="0"/>
            <c:extLst>
              <c:ext xmlns:c16="http://schemas.microsoft.com/office/drawing/2014/chart" uri="{C3380CC4-5D6E-409C-BE32-E72D297353CC}">
                <c16:uniqueId val="{00000003-AA04-4224-A0E4-A40FE8E1E6F9}"/>
              </c:ext>
            </c:extLst>
          </c:dPt>
          <c:dPt>
            <c:idx val="3"/>
            <c:invertIfNegative val="0"/>
            <c:bubble3D val="0"/>
            <c:extLst>
              <c:ext xmlns:c16="http://schemas.microsoft.com/office/drawing/2014/chart" uri="{C3380CC4-5D6E-409C-BE32-E72D297353CC}">
                <c16:uniqueId val="{00000004-AA04-4224-A0E4-A40FE8E1E6F9}"/>
              </c:ext>
            </c:extLst>
          </c:dPt>
          <c:dPt>
            <c:idx val="4"/>
            <c:invertIfNegative val="0"/>
            <c:bubble3D val="0"/>
            <c:extLst>
              <c:ext xmlns:c16="http://schemas.microsoft.com/office/drawing/2014/chart" uri="{C3380CC4-5D6E-409C-BE32-E72D297353CC}">
                <c16:uniqueId val="{00000005-AA04-4224-A0E4-A40FE8E1E6F9}"/>
              </c:ext>
            </c:extLst>
          </c:dPt>
          <c:dPt>
            <c:idx val="5"/>
            <c:invertIfNegative val="0"/>
            <c:bubble3D val="0"/>
            <c:extLst>
              <c:ext xmlns:c16="http://schemas.microsoft.com/office/drawing/2014/chart" uri="{C3380CC4-5D6E-409C-BE32-E72D297353CC}">
                <c16:uniqueId val="{00000006-AA04-4224-A0E4-A40FE8E1E6F9}"/>
              </c:ext>
            </c:extLst>
          </c:dPt>
          <c:dLbls>
            <c:dLbl>
              <c:idx val="0"/>
              <c:layout>
                <c:manualLayout>
                  <c:x val="1.3682300363896166E-3"/>
                  <c:y val="8.99411317450802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04-4224-A0E4-A40FE8E1E6F9}"/>
                </c:ext>
              </c:extLst>
            </c:dLbl>
            <c:dLbl>
              <c:idx val="1"/>
              <c:layout>
                <c:manualLayout>
                  <c:x val="-2.786038393802823E-3"/>
                  <c:y val="1.4630662181466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04-4224-A0E4-A40FE8E1E6F9}"/>
                </c:ext>
              </c:extLst>
            </c:dLbl>
            <c:dLbl>
              <c:idx val="2"/>
              <c:layout>
                <c:manualLayout>
                  <c:x val="1.3930191969013478E-3"/>
                  <c:y val="1.09729966360996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04-4224-A0E4-A40FE8E1E6F9}"/>
                </c:ext>
              </c:extLst>
            </c:dLbl>
            <c:dLbl>
              <c:idx val="3"/>
              <c:layout>
                <c:manualLayout>
                  <c:x val="2.8108240185133705E-3"/>
                  <c:y val="7.31533109073311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A04-4224-A0E4-A40FE8E1E6F9}"/>
                </c:ext>
              </c:extLst>
            </c:dLbl>
            <c:dLbl>
              <c:idx val="4"/>
              <c:layout>
                <c:manualLayout>
                  <c:x val="8.4623508935321838E-4"/>
                  <c:y val="1.12730980139164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04-4224-A0E4-A40FE8E1E6F9}"/>
                </c:ext>
              </c:extLst>
            </c:dLbl>
            <c:dLbl>
              <c:idx val="5"/>
              <c:layout>
                <c:manualLayout>
                  <c:x val="-1.4054120092567885E-3"/>
                  <c:y val="7.31533109073314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A04-4224-A0E4-A40FE8E1E6F9}"/>
                </c:ext>
              </c:extLst>
            </c:dLbl>
            <c:spPr>
              <a:noFill/>
              <a:ln>
                <a:noFill/>
              </a:ln>
              <a:effectLst/>
            </c:spPr>
            <c:txPr>
              <a:bodyPr/>
              <a:lstStyle/>
              <a:p>
                <a:pPr>
                  <a:defRPr sz="1200" b="1"/>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Hoja1!$B$2:$B$10</c:f>
              <c:numCache>
                <c:formatCode>#,##0</c:formatCode>
                <c:ptCount val="9"/>
                <c:pt idx="0">
                  <c:v>10828</c:v>
                </c:pt>
                <c:pt idx="1">
                  <c:v>14097</c:v>
                </c:pt>
                <c:pt idx="2">
                  <c:v>23775</c:v>
                </c:pt>
                <c:pt idx="3">
                  <c:v>22136</c:v>
                </c:pt>
                <c:pt idx="4">
                  <c:v>24366</c:v>
                </c:pt>
                <c:pt idx="5">
                  <c:v>29395</c:v>
                </c:pt>
                <c:pt idx="6">
                  <c:v>21831</c:v>
                </c:pt>
                <c:pt idx="7">
                  <c:v>26010</c:v>
                </c:pt>
                <c:pt idx="8">
                  <c:v>48212</c:v>
                </c:pt>
              </c:numCache>
            </c:numRef>
          </c:val>
          <c:extLst>
            <c:ext xmlns:c16="http://schemas.microsoft.com/office/drawing/2014/chart" uri="{C3380CC4-5D6E-409C-BE32-E72D297353CC}">
              <c16:uniqueId val="{00000007-AA04-4224-A0E4-A40FE8E1E6F9}"/>
            </c:ext>
          </c:extLst>
        </c:ser>
        <c:dLbls>
          <c:showLegendKey val="0"/>
          <c:showVal val="0"/>
          <c:showCatName val="0"/>
          <c:showSerName val="0"/>
          <c:showPercent val="0"/>
          <c:showBubbleSize val="0"/>
        </c:dLbls>
        <c:gapWidth val="120"/>
        <c:shape val="cylinder"/>
        <c:axId val="-1791108224"/>
        <c:axId val="-1791107680"/>
        <c:axId val="0"/>
      </c:bar3DChart>
      <c:catAx>
        <c:axId val="-1791108224"/>
        <c:scaling>
          <c:orientation val="minMax"/>
        </c:scaling>
        <c:delete val="0"/>
        <c:axPos val="b"/>
        <c:numFmt formatCode="General" sourceLinked="1"/>
        <c:majorTickMark val="out"/>
        <c:minorTickMark val="none"/>
        <c:tickLblPos val="nextTo"/>
        <c:txPr>
          <a:bodyPr/>
          <a:lstStyle/>
          <a:p>
            <a:pPr>
              <a:defRPr sz="1600"/>
            </a:pPr>
            <a:endParaRPr lang="es-MX"/>
          </a:p>
        </c:txPr>
        <c:crossAx val="-1791107680"/>
        <c:crosses val="autoZero"/>
        <c:auto val="1"/>
        <c:lblAlgn val="ctr"/>
        <c:lblOffset val="100"/>
        <c:noMultiLvlLbl val="0"/>
      </c:catAx>
      <c:valAx>
        <c:axId val="-1791107680"/>
        <c:scaling>
          <c:orientation val="minMax"/>
        </c:scaling>
        <c:delete val="1"/>
        <c:axPos val="l"/>
        <c:numFmt formatCode="#,##0" sourceLinked="1"/>
        <c:majorTickMark val="out"/>
        <c:minorTickMark val="none"/>
        <c:tickLblPos val="nextTo"/>
        <c:crossAx val="-1791108224"/>
        <c:crosses val="autoZero"/>
        <c:crossBetween val="between"/>
      </c:valAx>
    </c:plotArea>
    <c:plotVisOnly val="1"/>
    <c:dispBlanksAs val="gap"/>
    <c:showDLblsOverMax val="0"/>
  </c:chart>
  <c:txPr>
    <a:bodyPr/>
    <a:lstStyle/>
    <a:p>
      <a:pPr>
        <a:defRPr sz="1800"/>
      </a:pPr>
      <a:endParaRPr lang="es-MX"/>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6.9335600887650659E-2"/>
          <c:y val="0.16117862842811542"/>
          <c:w val="0.90573638429293923"/>
          <c:h val="0.72923669467787111"/>
        </c:manualLayout>
      </c:layout>
      <c:lineChart>
        <c:grouping val="standard"/>
        <c:varyColors val="0"/>
        <c:ser>
          <c:idx val="0"/>
          <c:order val="0"/>
          <c:tx>
            <c:strRef>
              <c:f>Hoja1!$B$1</c:f>
              <c:strCache>
                <c:ptCount val="1"/>
                <c:pt idx="0">
                  <c:v>Promedio nacional</c:v>
                </c:pt>
              </c:strCache>
            </c:strRef>
          </c:tx>
          <c:spPr>
            <a:ln w="38100">
              <a:solidFill>
                <a:srgbClr val="C00000"/>
              </a:solidFill>
            </a:ln>
          </c:spPr>
          <c:marker>
            <c:spPr>
              <a:solidFill>
                <a:srgbClr val="C00000"/>
              </a:solidFill>
            </c:spPr>
          </c:marker>
          <c:dLbls>
            <c:dLbl>
              <c:idx val="3"/>
              <c:layout>
                <c:manualLayout>
                  <c:x val="-2.6876220761086481E-2"/>
                  <c:y val="3.24331476776757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F0-4C95-BB35-6E417EF65331}"/>
                </c:ext>
              </c:extLst>
            </c:dLbl>
            <c:dLbl>
              <c:idx val="4"/>
              <c:layout>
                <c:manualLayout>
                  <c:x val="-2.6876220761086481E-2"/>
                  <c:y val="-3.47856002866262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F0-4C95-BB35-6E417EF65331}"/>
                </c:ext>
              </c:extLst>
            </c:dLbl>
            <c:dLbl>
              <c:idx val="5"/>
              <c:layout>
                <c:manualLayout>
                  <c:x val="-2.8339866340346586E-2"/>
                  <c:y val="-3.22002638264608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F0-4C95-BB35-6E417EF65331}"/>
                </c:ext>
              </c:extLst>
            </c:dLbl>
            <c:spPr>
              <a:noFill/>
              <a:ln>
                <a:noFill/>
              </a:ln>
              <a:effectLst/>
            </c:spPr>
            <c:txPr>
              <a:bodyPr/>
              <a:lstStyle/>
              <a:p>
                <a:pPr>
                  <a:defRPr sz="1400"/>
                </a:pPr>
                <a:endParaRPr lang="es-MX"/>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Hoja1!$B$2:$B$10</c:f>
              <c:numCache>
                <c:formatCode>#,##0.0</c:formatCode>
                <c:ptCount val="9"/>
                <c:pt idx="0">
                  <c:v>3</c:v>
                </c:pt>
                <c:pt idx="1">
                  <c:v>3.1</c:v>
                </c:pt>
                <c:pt idx="2">
                  <c:v>5.0999999999999996</c:v>
                </c:pt>
                <c:pt idx="3">
                  <c:v>4.4000000000000004</c:v>
                </c:pt>
                <c:pt idx="4">
                  <c:v>5</c:v>
                </c:pt>
                <c:pt idx="5">
                  <c:v>5.4</c:v>
                </c:pt>
                <c:pt idx="6">
                  <c:v>3.4</c:v>
                </c:pt>
                <c:pt idx="7">
                  <c:v>4.2</c:v>
                </c:pt>
                <c:pt idx="8">
                  <c:v>5.4</c:v>
                </c:pt>
              </c:numCache>
            </c:numRef>
          </c:val>
          <c:smooth val="0"/>
          <c:extLst>
            <c:ext xmlns:c16="http://schemas.microsoft.com/office/drawing/2014/chart" uri="{C3380CC4-5D6E-409C-BE32-E72D297353CC}">
              <c16:uniqueId val="{00000003-E5F0-4C95-BB35-6E417EF65331}"/>
            </c:ext>
          </c:extLst>
        </c:ser>
        <c:dLbls>
          <c:dLblPos val="t"/>
          <c:showLegendKey val="0"/>
          <c:showVal val="1"/>
          <c:showCatName val="0"/>
          <c:showSerName val="0"/>
          <c:showPercent val="0"/>
          <c:showBubbleSize val="0"/>
        </c:dLbls>
        <c:marker val="1"/>
        <c:smooth val="0"/>
        <c:axId val="-2145556208"/>
        <c:axId val="-1795415600"/>
      </c:lineChart>
      <c:catAx>
        <c:axId val="-2145556208"/>
        <c:scaling>
          <c:orientation val="minMax"/>
        </c:scaling>
        <c:delete val="0"/>
        <c:axPos val="b"/>
        <c:numFmt formatCode="General" sourceLinked="1"/>
        <c:majorTickMark val="out"/>
        <c:minorTickMark val="none"/>
        <c:tickLblPos val="nextTo"/>
        <c:txPr>
          <a:bodyPr/>
          <a:lstStyle/>
          <a:p>
            <a:pPr>
              <a:defRPr sz="1600" b="1"/>
            </a:pPr>
            <a:endParaRPr lang="es-MX"/>
          </a:p>
        </c:txPr>
        <c:crossAx val="-1795415600"/>
        <c:crosses val="autoZero"/>
        <c:auto val="1"/>
        <c:lblAlgn val="ctr"/>
        <c:lblOffset val="100"/>
        <c:noMultiLvlLbl val="0"/>
      </c:catAx>
      <c:valAx>
        <c:axId val="-1795415600"/>
        <c:scaling>
          <c:orientation val="minMax"/>
        </c:scaling>
        <c:delete val="0"/>
        <c:axPos val="l"/>
        <c:majorGridlines/>
        <c:numFmt formatCode="#,##0.0" sourceLinked="1"/>
        <c:majorTickMark val="out"/>
        <c:minorTickMark val="none"/>
        <c:tickLblPos val="nextTo"/>
        <c:txPr>
          <a:bodyPr/>
          <a:lstStyle/>
          <a:p>
            <a:pPr>
              <a:defRPr sz="1400" b="1"/>
            </a:pPr>
            <a:endParaRPr lang="es-MX"/>
          </a:p>
        </c:txPr>
        <c:crossAx val="-2145556208"/>
        <c:crosses val="autoZero"/>
        <c:crossBetween val="between"/>
      </c:valAx>
    </c:plotArea>
    <c:plotVisOnly val="1"/>
    <c:dispBlanksAs val="gap"/>
    <c:showDLblsOverMax val="0"/>
  </c:chart>
  <c:txPr>
    <a:bodyPr/>
    <a:lstStyle/>
    <a:p>
      <a:pPr>
        <a:defRPr sz="1800"/>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754062506977685E-2"/>
          <c:y val="4.0125068430905894E-2"/>
          <c:w val="0.98424593749302236"/>
          <c:h val="0.7586268897126448"/>
        </c:manualLayout>
      </c:layout>
      <c:lineChart>
        <c:grouping val="standard"/>
        <c:varyColors val="0"/>
        <c:ser>
          <c:idx val="0"/>
          <c:order val="0"/>
          <c:tx>
            <c:strRef>
              <c:f>Hoja1!$B$1</c:f>
              <c:strCache>
                <c:ptCount val="1"/>
                <c:pt idx="0">
                  <c:v>Nacional</c:v>
                </c:pt>
              </c:strCache>
            </c:strRef>
          </c:tx>
          <c:spPr>
            <a:ln w="34925" cap="rnd">
              <a:solidFill>
                <a:srgbClr val="C00000"/>
              </a:solidFill>
              <a:round/>
            </a:ln>
            <a:effectLst/>
          </c:spPr>
          <c:marker>
            <c:symbol val="triangle"/>
            <c:size val="8"/>
            <c:spPr>
              <a:solidFill>
                <a:schemeClr val="accent2">
                  <a:lumMod val="60000"/>
                  <a:lumOff val="40000"/>
                </a:schemeClr>
              </a:solidFill>
              <a:ln w="9525">
                <a:solidFill>
                  <a:schemeClr val="accent2">
                    <a:lumMod val="20000"/>
                    <a:lumOff val="80000"/>
                  </a:schemeClr>
                </a:solidFill>
              </a:ln>
              <a:effectLst/>
            </c:spPr>
          </c:marker>
          <c:dLbls>
            <c:dLbl>
              <c:idx val="2"/>
              <c:layout>
                <c:manualLayout>
                  <c:x val="-6.3095245488288002E-2"/>
                  <c:y val="-6.35070401256428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BE-48E2-A5A0-05DF854F7707}"/>
                </c:ext>
              </c:extLst>
            </c:dLbl>
            <c:dLbl>
              <c:idx val="8"/>
              <c:layout>
                <c:manualLayout>
                  <c:x val="-6.2386087527631633E-2"/>
                  <c:y val="-5.43877063913460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9D-4D7E-BDA3-BD1C34C34241}"/>
                </c:ext>
              </c:extLst>
            </c:dLbl>
            <c:dLbl>
              <c:idx val="9"/>
              <c:layout>
                <c:manualLayout>
                  <c:x val="-1.1481181845635301E-3"/>
                  <c:y val="-5.43877063913460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99D-4D7E-BDA3-BD1C34C34241}"/>
                </c:ext>
              </c:extLst>
            </c:dLbl>
            <c:spPr>
              <a:noFill/>
              <a:ln>
                <a:noFill/>
              </a:ln>
              <a:effectLst/>
            </c:spPr>
            <c:txPr>
              <a:bodyPr rot="0" spcFirstLastPara="1" vertOverflow="ellipsis" vert="horz" wrap="square" lIns="38100" tIns="19050" rIns="38100" bIns="19050" anchor="ctr" anchorCtr="1">
                <a:spAutoFit/>
              </a:bodyPr>
              <a:lstStyle/>
              <a:p>
                <a:pPr>
                  <a:defRPr lang="es-ES" sz="1200" b="0" i="0" u="none" strike="noStrike" kern="1200" baseline="0">
                    <a:solidFill>
                      <a:srgbClr val="C00000"/>
                    </a:solidFill>
                    <a:latin typeface="+mn-lt"/>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Sept-2016</c:v>
                </c:pt>
                <c:pt idx="1">
                  <c:v>Mar-2017</c:v>
                </c:pt>
                <c:pt idx="2">
                  <c:v>May-2017</c:v>
                </c:pt>
                <c:pt idx="3">
                  <c:v>Jul-2017</c:v>
                </c:pt>
                <c:pt idx="4">
                  <c:v>Sept-2017</c:v>
                </c:pt>
                <c:pt idx="5">
                  <c:v>Nov-2017</c:v>
                </c:pt>
                <c:pt idx="6">
                  <c:v>Dic-2017</c:v>
                </c:pt>
                <c:pt idx="7">
                  <c:v>Feb-2018</c:v>
                </c:pt>
              </c:strCache>
            </c:strRef>
          </c:cat>
          <c:val>
            <c:numRef>
              <c:f>Hoja1!$B$2:$B$9</c:f>
              <c:numCache>
                <c:formatCode>#,##0</c:formatCode>
                <c:ptCount val="8"/>
                <c:pt idx="0" formatCode="_-* #,##0_-;\-* #,##0_-;_-* &quot;-&quot;??_-;_-@_-">
                  <c:v>8873376</c:v>
                </c:pt>
                <c:pt idx="1">
                  <c:v>25398040</c:v>
                </c:pt>
                <c:pt idx="2">
                  <c:v>90246405</c:v>
                </c:pt>
                <c:pt idx="3">
                  <c:v>136313239</c:v>
                </c:pt>
                <c:pt idx="4">
                  <c:v>150441015</c:v>
                </c:pt>
                <c:pt idx="5">
                  <c:v>227898787</c:v>
                </c:pt>
                <c:pt idx="6">
                  <c:v>279089394</c:v>
                </c:pt>
                <c:pt idx="7">
                  <c:v>328076674</c:v>
                </c:pt>
              </c:numCache>
            </c:numRef>
          </c:val>
          <c:smooth val="0"/>
          <c:extLst>
            <c:ext xmlns:c16="http://schemas.microsoft.com/office/drawing/2014/chart" uri="{C3380CC4-5D6E-409C-BE32-E72D297353CC}">
              <c16:uniqueId val="{00000000-5ABE-48E2-A5A0-05DF854F7707}"/>
            </c:ext>
          </c:extLst>
        </c:ser>
        <c:ser>
          <c:idx val="1"/>
          <c:order val="1"/>
          <c:tx>
            <c:strRef>
              <c:f>Hoja1!$C$1</c:f>
              <c:strCache>
                <c:ptCount val="1"/>
                <c:pt idx="0">
                  <c:v>Estados</c:v>
                </c:pt>
              </c:strCache>
            </c:strRef>
          </c:tx>
          <c:spPr>
            <a:ln w="34925" cap="rnd">
              <a:solidFill>
                <a:schemeClr val="tx2">
                  <a:lumMod val="75000"/>
                </a:schemeClr>
              </a:solidFill>
              <a:round/>
            </a:ln>
            <a:effectLst/>
          </c:spPr>
          <c:marker>
            <c:symbol val="diamond"/>
            <c:size val="8"/>
            <c:spPr>
              <a:solidFill>
                <a:schemeClr val="tx2">
                  <a:lumMod val="40000"/>
                  <a:lumOff val="60000"/>
                </a:schemeClr>
              </a:solidFill>
              <a:ln w="9525" cap="sq">
                <a:solidFill>
                  <a:schemeClr val="accent1"/>
                </a:solidFill>
                <a:round/>
              </a:ln>
              <a:effectLst/>
            </c:spPr>
          </c:marker>
          <c:dLbls>
            <c:dLbl>
              <c:idx val="0"/>
              <c:layout>
                <c:manualLayout>
                  <c:x val="-8.4713639472445507E-2"/>
                  <c:y val="-1.677489615091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BE-48E2-A5A0-05DF854F7707}"/>
                </c:ext>
              </c:extLst>
            </c:dLbl>
            <c:dLbl>
              <c:idx val="1"/>
              <c:layout>
                <c:manualLayout>
                  <c:x val="-4.8214291363691798E-2"/>
                  <c:y val="-2.70297051884558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BE-48E2-A5A0-05DF854F7707}"/>
                </c:ext>
              </c:extLst>
            </c:dLbl>
            <c:dLbl>
              <c:idx val="2"/>
              <c:layout>
                <c:manualLayout>
                  <c:x val="-4.1390218768332279E-2"/>
                  <c:y val="-5.07399728976273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5CD-4776-90D9-EAC36D832AA4}"/>
                </c:ext>
              </c:extLst>
            </c:dLbl>
            <c:dLbl>
              <c:idx val="5"/>
              <c:layout>
                <c:manualLayout>
                  <c:x val="-4.8064212521288285E-2"/>
                  <c:y val="4.77488314327780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5CD-4776-90D9-EAC36D832AA4}"/>
                </c:ext>
              </c:extLst>
            </c:dLbl>
            <c:dLbl>
              <c:idx val="6"/>
              <c:layout>
                <c:manualLayout>
                  <c:x val="-5.2360775023191392E-2"/>
                  <c:y val="4.77488314327780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5CD-4776-90D9-EAC36D832AA4}"/>
                </c:ext>
              </c:extLst>
            </c:dLbl>
            <c:dLbl>
              <c:idx val="7"/>
              <c:layout>
                <c:manualLayout>
                  <c:x val="-1.9179922670896618E-2"/>
                  <c:y val="3.68056309516218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5CD-4776-90D9-EAC36D832AA4}"/>
                </c:ext>
              </c:extLst>
            </c:dLbl>
            <c:dLbl>
              <c:idx val="9"/>
              <c:layout>
                <c:manualLayout>
                  <c:x val="-1.1481181845635301E-3"/>
                  <c:y val="4.77488314327780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9D-4D7E-BDA3-BD1C34C34241}"/>
                </c:ext>
              </c:extLst>
            </c:dLbl>
            <c:spPr>
              <a:noFill/>
              <a:ln>
                <a:noFill/>
              </a:ln>
              <a:effectLst/>
            </c:spPr>
            <c:txPr>
              <a:bodyPr rot="0" spcFirstLastPara="1" vertOverflow="ellipsis" vert="horz" wrap="square" lIns="38100" tIns="19050" rIns="38100" bIns="19050" anchor="ctr" anchorCtr="1">
                <a:spAutoFit/>
              </a:bodyPr>
              <a:lstStyle/>
              <a:p>
                <a:pPr>
                  <a:defRPr lang="es-ES" sz="1200" b="0" i="0" u="none" strike="noStrike" kern="1200" baseline="0">
                    <a:solidFill>
                      <a:schemeClr val="tx2">
                        <a:lumMod val="75000"/>
                      </a:schemeClr>
                    </a:solidFill>
                    <a:latin typeface="+mn-lt"/>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Sept-2016</c:v>
                </c:pt>
                <c:pt idx="1">
                  <c:v>Mar-2017</c:v>
                </c:pt>
                <c:pt idx="2">
                  <c:v>May-2017</c:v>
                </c:pt>
                <c:pt idx="3">
                  <c:v>Jul-2017</c:v>
                </c:pt>
                <c:pt idx="4">
                  <c:v>Sept-2017</c:v>
                </c:pt>
                <c:pt idx="5">
                  <c:v>Nov-2017</c:v>
                </c:pt>
                <c:pt idx="6">
                  <c:v>Dic-2017</c:v>
                </c:pt>
                <c:pt idx="7">
                  <c:v>Feb-2018</c:v>
                </c:pt>
              </c:strCache>
            </c:strRef>
          </c:cat>
          <c:val>
            <c:numRef>
              <c:f>Hoja1!$C$2:$C$9</c:f>
              <c:numCache>
                <c:formatCode>#,##0</c:formatCode>
                <c:ptCount val="8"/>
                <c:pt idx="0" formatCode="_-* #,##0_-;\-* #,##0_-;_-* &quot;-&quot;??_-;_-@_-">
                  <c:v>4098068</c:v>
                </c:pt>
                <c:pt idx="1">
                  <c:v>14226866</c:v>
                </c:pt>
                <c:pt idx="2">
                  <c:v>49266382</c:v>
                </c:pt>
                <c:pt idx="3">
                  <c:v>77061966</c:v>
                </c:pt>
                <c:pt idx="4">
                  <c:v>89856410</c:v>
                </c:pt>
                <c:pt idx="5">
                  <c:v>109347879</c:v>
                </c:pt>
                <c:pt idx="6">
                  <c:v>119712334</c:v>
                </c:pt>
                <c:pt idx="7">
                  <c:v>150470128</c:v>
                </c:pt>
              </c:numCache>
            </c:numRef>
          </c:val>
          <c:smooth val="0"/>
          <c:extLst>
            <c:ext xmlns:c16="http://schemas.microsoft.com/office/drawing/2014/chart" uri="{C3380CC4-5D6E-409C-BE32-E72D297353CC}">
              <c16:uniqueId val="{00000001-5ABE-48E2-A5A0-05DF854F7707}"/>
            </c:ext>
          </c:extLst>
        </c:ser>
        <c:ser>
          <c:idx val="2"/>
          <c:order val="2"/>
          <c:tx>
            <c:strRef>
              <c:f>Hoja1!$D$1</c:f>
              <c:strCache>
                <c:ptCount val="1"/>
                <c:pt idx="0">
                  <c:v>Federación</c:v>
                </c:pt>
              </c:strCache>
            </c:strRef>
          </c:tx>
          <c:spPr>
            <a:ln w="34925" cap="rnd">
              <a:solidFill>
                <a:schemeClr val="accent3">
                  <a:lumMod val="50000"/>
                </a:schemeClr>
              </a:solidFill>
              <a:round/>
            </a:ln>
            <a:effectLst/>
          </c:spPr>
          <c:marker>
            <c:symbol val="square"/>
            <c:size val="6"/>
            <c:spPr>
              <a:solidFill>
                <a:schemeClr val="accent3"/>
              </a:solidFill>
              <a:ln w="9525">
                <a:solidFill>
                  <a:schemeClr val="accent3"/>
                </a:solidFill>
              </a:ln>
              <a:effectLst/>
            </c:spPr>
          </c:marker>
          <c:dLbls>
            <c:dLbl>
              <c:idx val="0"/>
              <c:layout>
                <c:manualLayout>
                  <c:x val="-4.3046967923576103E-2"/>
                  <c:y val="3.79729056696119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ABE-48E2-A5A0-05DF854F7707}"/>
                </c:ext>
              </c:extLst>
            </c:dLbl>
            <c:dLbl>
              <c:idx val="1"/>
              <c:layout>
                <c:manualLayout>
                  <c:x val="-4.6726195951232202E-2"/>
                  <c:y val="3.06774386821743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BE-48E2-A5A0-05DF854F7707}"/>
                </c:ext>
              </c:extLst>
            </c:dLbl>
            <c:dLbl>
              <c:idx val="5"/>
              <c:layout>
                <c:manualLayout>
                  <c:x val="-5.2360775023191287E-2"/>
                  <c:y val="-5.13965649264968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5CD-4776-90D9-EAC36D832AA4}"/>
                </c:ext>
              </c:extLst>
            </c:dLbl>
            <c:dLbl>
              <c:idx val="6"/>
              <c:layout>
                <c:manualLayout>
                  <c:x val="-5.0928587522557058E-2"/>
                  <c:y val="-4.77488314327780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CD-4776-90D9-EAC36D832AA4}"/>
                </c:ext>
              </c:extLst>
            </c:dLbl>
            <c:dLbl>
              <c:idx val="7"/>
              <c:layout>
                <c:manualLayout>
                  <c:x val="-1.9179922670896618E-2"/>
                  <c:y val="-4.04533644453405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CD-4776-90D9-EAC36D832AA4}"/>
                </c:ext>
              </c:extLst>
            </c:dLbl>
            <c:dLbl>
              <c:idx val="9"/>
              <c:layout>
                <c:manualLayout>
                  <c:x val="-1.1481181845635301E-3"/>
                  <c:y val="-5.13965649264968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9D-4D7E-BDA3-BD1C34C34241}"/>
                </c:ext>
              </c:extLst>
            </c:dLbl>
            <c:spPr>
              <a:noFill/>
              <a:ln>
                <a:noFill/>
              </a:ln>
              <a:effectLst/>
            </c:spPr>
            <c:txPr>
              <a:bodyPr rot="0" spcFirstLastPara="1" vertOverflow="ellipsis" vert="horz" wrap="square" lIns="38100" tIns="19050" rIns="38100" bIns="19050" anchor="ctr" anchorCtr="1">
                <a:spAutoFit/>
              </a:bodyPr>
              <a:lstStyle/>
              <a:p>
                <a:pPr>
                  <a:defRPr lang="es-ES" sz="1200" b="0" i="0" u="none" strike="noStrike" kern="1200" baseline="0">
                    <a:solidFill>
                      <a:srgbClr val="008000"/>
                    </a:solidFill>
                    <a:latin typeface="+mn-lt"/>
                    <a:ea typeface="+mn-ea"/>
                    <a:cs typeface="+mn-cs"/>
                  </a:defRPr>
                </a:pPr>
                <a:endParaRPr lang="es-MX"/>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Sept-2016</c:v>
                </c:pt>
                <c:pt idx="1">
                  <c:v>Mar-2017</c:v>
                </c:pt>
                <c:pt idx="2">
                  <c:v>May-2017</c:v>
                </c:pt>
                <c:pt idx="3">
                  <c:v>Jul-2017</c:v>
                </c:pt>
                <c:pt idx="4">
                  <c:v>Sept-2017</c:v>
                </c:pt>
                <c:pt idx="5">
                  <c:v>Nov-2017</c:v>
                </c:pt>
                <c:pt idx="6">
                  <c:v>Dic-2017</c:v>
                </c:pt>
                <c:pt idx="7">
                  <c:v>Feb-2018</c:v>
                </c:pt>
              </c:strCache>
            </c:strRef>
          </c:cat>
          <c:val>
            <c:numRef>
              <c:f>Hoja1!$D$2:$D$9</c:f>
              <c:numCache>
                <c:formatCode>#,##0</c:formatCode>
                <c:ptCount val="8"/>
                <c:pt idx="0" formatCode="_-* #,##0_-;\-* #,##0_-;_-* &quot;-&quot;??_-;_-@_-">
                  <c:v>4775308</c:v>
                </c:pt>
                <c:pt idx="1">
                  <c:v>11171174</c:v>
                </c:pt>
                <c:pt idx="2">
                  <c:v>40980023</c:v>
                </c:pt>
                <c:pt idx="3">
                  <c:v>59251273</c:v>
                </c:pt>
                <c:pt idx="4">
                  <c:v>60584605</c:v>
                </c:pt>
                <c:pt idx="5">
                  <c:v>118550908</c:v>
                </c:pt>
                <c:pt idx="6">
                  <c:v>159377060</c:v>
                </c:pt>
                <c:pt idx="7">
                  <c:v>177606546</c:v>
                </c:pt>
              </c:numCache>
            </c:numRef>
          </c:val>
          <c:smooth val="0"/>
          <c:extLst>
            <c:ext xmlns:c16="http://schemas.microsoft.com/office/drawing/2014/chart" uri="{C3380CC4-5D6E-409C-BE32-E72D297353CC}">
              <c16:uniqueId val="{00000002-5ABE-48E2-A5A0-05DF854F7707}"/>
            </c:ext>
          </c:extLst>
        </c:ser>
        <c:dLbls>
          <c:showLegendKey val="0"/>
          <c:showVal val="0"/>
          <c:showCatName val="0"/>
          <c:showSerName val="0"/>
          <c:showPercent val="0"/>
          <c:showBubbleSize val="0"/>
        </c:dLbls>
        <c:marker val="1"/>
        <c:smooth val="0"/>
        <c:axId val="451625016"/>
        <c:axId val="451650312"/>
      </c:lineChart>
      <c:catAx>
        <c:axId val="451625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1197" b="0" i="0" u="none" strike="noStrike" kern="1200" baseline="0">
                <a:solidFill>
                  <a:schemeClr val="tx1">
                    <a:lumMod val="65000"/>
                    <a:lumOff val="35000"/>
                  </a:schemeClr>
                </a:solidFill>
                <a:latin typeface="+mn-lt"/>
                <a:ea typeface="+mn-ea"/>
                <a:cs typeface="+mn-cs"/>
              </a:defRPr>
            </a:pPr>
            <a:endParaRPr lang="es-MX"/>
          </a:p>
        </c:txPr>
        <c:crossAx val="451650312"/>
        <c:crosses val="autoZero"/>
        <c:auto val="1"/>
        <c:lblAlgn val="ctr"/>
        <c:lblOffset val="100"/>
        <c:noMultiLvlLbl val="0"/>
      </c:catAx>
      <c:valAx>
        <c:axId val="451650312"/>
        <c:scaling>
          <c:orientation val="minMax"/>
        </c:scaling>
        <c:delete val="1"/>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crossAx val="451625016"/>
        <c:crosses val="autoZero"/>
        <c:crossBetween val="between"/>
      </c:valAx>
      <c:spPr>
        <a:noFill/>
        <a:ln>
          <a:noFill/>
        </a:ln>
        <a:effectLst/>
      </c:spPr>
    </c:plotArea>
    <c:legend>
      <c:legendPos val="b"/>
      <c:layout>
        <c:manualLayout>
          <c:xMode val="edge"/>
          <c:yMode val="edge"/>
          <c:x val="0.26115645870326809"/>
          <c:y val="0.910617604363953"/>
          <c:w val="0.50346634483421249"/>
          <c:h val="7.4791461661172093E-2"/>
        </c:manualLayout>
      </c:layout>
      <c:overlay val="0"/>
      <c:spPr>
        <a:noFill/>
        <a:ln>
          <a:noFill/>
        </a:ln>
        <a:effectLst/>
      </c:spPr>
      <c:txPr>
        <a:bodyPr rot="0" spcFirstLastPara="1" vertOverflow="ellipsis" vert="horz" wrap="square" anchor="ctr" anchorCtr="1"/>
        <a:lstStyle/>
        <a:p>
          <a:pPr>
            <a:defRPr lang="es-ES" sz="1600" b="0" i="0" u="none" strike="noStrike" kern="1200" baseline="0">
              <a:solidFill>
                <a:schemeClr val="tx1">
                  <a:lumMod val="65000"/>
                  <a:lumOff val="35000"/>
                </a:schemeClr>
              </a:solidFill>
              <a:latin typeface="+mn-lt"/>
              <a:ea typeface="+mn-ea"/>
              <a:cs typeface="+mn-cs"/>
            </a:defRPr>
          </a:pPr>
          <a:endParaRPr lang="es-MX"/>
        </a:p>
      </c:txPr>
    </c:legend>
    <c:plotVisOnly val="1"/>
    <c:dispBlanksAs val="zero"/>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0.49424</cdr:x>
      <cdr:y>0.36516</cdr:y>
    </cdr:from>
    <cdr:to>
      <cdr:x>0.69778</cdr:x>
      <cdr:y>0.71953</cdr:y>
    </cdr:to>
    <cdr:sp macro="" textlink="">
      <cdr:nvSpPr>
        <cdr:cNvPr id="2" name="CuadroTexto 1"/>
        <cdr:cNvSpPr txBox="1"/>
      </cdr:nvSpPr>
      <cdr:spPr>
        <a:xfrm xmlns:a="http://schemas.openxmlformats.org/drawingml/2006/main">
          <a:off x="2490664" y="731340"/>
          <a:ext cx="1025715" cy="7097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sz="1800" b="1" dirty="0"/>
            <a:t>2.5 veces más sujetos obligados</a:t>
          </a:r>
        </a:p>
        <a:p xmlns:a="http://schemas.openxmlformats.org/drawingml/2006/main">
          <a:pPr algn="ctr"/>
          <a:r>
            <a:rPr lang="es-MX" sz="1800" b="1" dirty="0"/>
            <a:t>en la PNT</a:t>
          </a:r>
        </a:p>
      </cdr:txBody>
    </cdr:sp>
  </cdr:relSizeAnchor>
</c:userShapes>
</file>

<file path=ppt/drawings/drawing2.xml><?xml version="1.0" encoding="utf-8"?>
<c:userShapes xmlns:c="http://schemas.openxmlformats.org/drawingml/2006/chart">
  <cdr:relSizeAnchor xmlns:cdr="http://schemas.openxmlformats.org/drawingml/2006/chartDrawing">
    <cdr:from>
      <cdr:x>0.072</cdr:x>
      <cdr:y>0.01501</cdr:y>
    </cdr:from>
    <cdr:to>
      <cdr:x>0.072</cdr:x>
      <cdr:y>0.30883</cdr:y>
    </cdr:to>
    <cdr:cxnSp macro="">
      <cdr:nvCxnSpPr>
        <cdr:cNvPr id="8" name="Conector recto 7">
          <a:extLst xmlns:a="http://schemas.openxmlformats.org/drawingml/2006/main">
            <a:ext uri="{FF2B5EF4-FFF2-40B4-BE49-F238E27FC236}">
              <a16:creationId xmlns:a16="http://schemas.microsoft.com/office/drawing/2014/main" id="{7354A64E-5B90-410C-B371-A480CDC93226}"/>
            </a:ext>
          </a:extLst>
        </cdr:cNvPr>
        <cdr:cNvCxnSpPr/>
      </cdr:nvCxnSpPr>
      <cdr:spPr>
        <a:xfrm xmlns:a="http://schemas.openxmlformats.org/drawingml/2006/main" flipV="1">
          <a:off x="656416" y="52122"/>
          <a:ext cx="0" cy="1020190"/>
        </a:xfrm>
        <a:prstGeom xmlns:a="http://schemas.openxmlformats.org/drawingml/2006/main" prst="line">
          <a:avLst/>
        </a:prstGeom>
        <a:ln xmlns:a="http://schemas.openxmlformats.org/drawingml/2006/main" w="19050">
          <a:solidFill>
            <a:srgbClr val="FF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0.06787</cdr:x>
      <cdr:y>0.05689</cdr:y>
    </cdr:from>
    <cdr:to>
      <cdr:x>0.06882</cdr:x>
      <cdr:y>0.41832</cdr:y>
    </cdr:to>
    <cdr:cxnSp macro="">
      <cdr:nvCxnSpPr>
        <cdr:cNvPr id="3" name="Conector recto 2">
          <a:extLst xmlns:a="http://schemas.openxmlformats.org/drawingml/2006/main">
            <a:ext uri="{FF2B5EF4-FFF2-40B4-BE49-F238E27FC236}">
              <a16:creationId xmlns:a16="http://schemas.microsoft.com/office/drawing/2014/main" id="{997D4757-915A-47E4-A6BA-2E03C9AF924A}"/>
            </a:ext>
          </a:extLst>
        </cdr:cNvPr>
        <cdr:cNvCxnSpPr/>
      </cdr:nvCxnSpPr>
      <cdr:spPr>
        <a:xfrm xmlns:a="http://schemas.openxmlformats.org/drawingml/2006/main" flipV="1">
          <a:off x="618762" y="197532"/>
          <a:ext cx="8626" cy="1254942"/>
        </a:xfrm>
        <a:prstGeom xmlns:a="http://schemas.openxmlformats.org/drawingml/2006/main" prst="line">
          <a:avLst/>
        </a:prstGeom>
        <a:ln xmlns:a="http://schemas.openxmlformats.org/drawingml/2006/main" w="19050">
          <a:solidFill>
            <a:srgbClr val="FF0000"/>
          </a:solidFill>
          <a:prstDash val="sysDash"/>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0.06655</cdr:x>
      <cdr:y>0.05221</cdr:y>
    </cdr:from>
    <cdr:to>
      <cdr:x>0.92854</cdr:x>
      <cdr:y>0.05221</cdr:y>
    </cdr:to>
    <cdr:cxnSp macro="">
      <cdr:nvCxnSpPr>
        <cdr:cNvPr id="5" name="Conector recto 4">
          <a:extLst xmlns:a="http://schemas.openxmlformats.org/drawingml/2006/main">
            <a:ext uri="{FF2B5EF4-FFF2-40B4-BE49-F238E27FC236}">
              <a16:creationId xmlns:a16="http://schemas.microsoft.com/office/drawing/2014/main" id="{CD5804F2-6E8E-4159-9E3C-3351713DC005}"/>
            </a:ext>
          </a:extLst>
        </cdr:cNvPr>
        <cdr:cNvCxnSpPr/>
      </cdr:nvCxnSpPr>
      <cdr:spPr>
        <a:xfrm xmlns:a="http://schemas.openxmlformats.org/drawingml/2006/main">
          <a:off x="606718" y="181285"/>
          <a:ext cx="7858664" cy="0"/>
        </a:xfrm>
        <a:prstGeom xmlns:a="http://schemas.openxmlformats.org/drawingml/2006/main" prst="line">
          <a:avLst/>
        </a:prstGeom>
        <a:ln xmlns:a="http://schemas.openxmlformats.org/drawingml/2006/main" w="19050">
          <a:solidFill>
            <a:srgbClr val="FF0000"/>
          </a:solidFill>
          <a:prstDash val="sysDash"/>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s-ES_tradnl"/>
          </a:p>
        </p:txBody>
      </p:sp>
      <p:sp>
        <p:nvSpPr>
          <p:cNvPr id="3" name="Marcador de fecha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348EC9A4-A577-674D-8CE1-5085E872DC0F}" type="datetimeFigureOut">
              <a:rPr lang="es-ES_tradnl" smtClean="0"/>
              <a:pPr/>
              <a:t>06/03/2018</a:t>
            </a:fld>
            <a:endParaRPr lang="es-ES_tradnl"/>
          </a:p>
        </p:txBody>
      </p:sp>
      <p:sp>
        <p:nvSpPr>
          <p:cNvPr id="4" name="Marcador de imagen de diapositiva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s-ES_tradnl"/>
          </a:p>
        </p:txBody>
      </p:sp>
      <p:sp>
        <p:nvSpPr>
          <p:cNvPr id="5" name="Marcador de notas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B51FB39A-F886-844C-97C1-4A93FA8D9EF3}" type="slidenum">
              <a:rPr lang="es-ES_tradnl" smtClean="0"/>
              <a:pPr/>
              <a:t>‹Nº›</a:t>
            </a:fld>
            <a:endParaRPr lang="es-ES_tradnl"/>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endParaRPr lang="es-ES_tradnl" dirty="0"/>
          </a:p>
        </p:txBody>
      </p:sp>
      <p:sp>
        <p:nvSpPr>
          <p:cNvPr id="4" name="Marcador de número de diapositiva 3"/>
          <p:cNvSpPr>
            <a:spLocks noGrp="1"/>
          </p:cNvSpPr>
          <p:nvPr>
            <p:ph type="sldNum" sz="quarter" idx="10"/>
          </p:nvPr>
        </p:nvSpPr>
        <p:spPr/>
        <p:txBody>
          <a:bodyPr/>
          <a:lstStyle/>
          <a:p>
            <a:fld id="{B51FB39A-F886-844C-97C1-4A93FA8D9EF3}" type="slidenum">
              <a:rPr lang="es-ES_tradnl" smtClean="0"/>
              <a:pPr/>
              <a:t>4</a:t>
            </a:fld>
            <a:endParaRPr lang="es-ES_tradnl"/>
          </a:p>
        </p:txBody>
      </p:sp>
    </p:spTree>
    <p:extLst>
      <p:ext uri="{BB962C8B-B14F-4D97-AF65-F5344CB8AC3E}">
        <p14:creationId xmlns:p14="http://schemas.microsoft.com/office/powerpoint/2010/main" val="3699716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endParaRPr lang="es-ES_tradnl" dirty="0"/>
          </a:p>
        </p:txBody>
      </p:sp>
      <p:sp>
        <p:nvSpPr>
          <p:cNvPr id="4" name="Marcador de número de diapositiva 3"/>
          <p:cNvSpPr>
            <a:spLocks noGrp="1"/>
          </p:cNvSpPr>
          <p:nvPr>
            <p:ph type="sldNum" sz="quarter" idx="10"/>
          </p:nvPr>
        </p:nvSpPr>
        <p:spPr/>
        <p:txBody>
          <a:bodyPr/>
          <a:lstStyle/>
          <a:p>
            <a:fld id="{B51FB39A-F886-844C-97C1-4A93FA8D9EF3}" type="slidenum">
              <a:rPr lang="es-ES_tradnl" smtClean="0"/>
              <a:pPr/>
              <a:t>5</a:t>
            </a:fld>
            <a:endParaRPr lang="es-ES_trad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endParaRPr lang="es-ES_tradnl" dirty="0"/>
          </a:p>
        </p:txBody>
      </p:sp>
      <p:sp>
        <p:nvSpPr>
          <p:cNvPr id="4" name="Marcador de número de diapositiva 3"/>
          <p:cNvSpPr>
            <a:spLocks noGrp="1"/>
          </p:cNvSpPr>
          <p:nvPr>
            <p:ph type="sldNum" sz="quarter" idx="10"/>
          </p:nvPr>
        </p:nvSpPr>
        <p:spPr/>
        <p:txBody>
          <a:bodyPr/>
          <a:lstStyle/>
          <a:p>
            <a:fld id="{B51FB39A-F886-844C-97C1-4A93FA8D9EF3}" type="slidenum">
              <a:rPr lang="es-ES_tradnl" smtClean="0"/>
              <a:pPr/>
              <a:t>6</a:t>
            </a:fld>
            <a:endParaRPr lang="es-ES_tradnl"/>
          </a:p>
        </p:txBody>
      </p:sp>
    </p:spTree>
    <p:extLst>
      <p:ext uri="{BB962C8B-B14F-4D97-AF65-F5344CB8AC3E}">
        <p14:creationId xmlns:p14="http://schemas.microsoft.com/office/powerpoint/2010/main" val="3930548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51FB39A-F886-844C-97C1-4A93FA8D9EF3}" type="slidenum">
              <a:rPr lang="es-ES_tradnl" smtClean="0"/>
              <a:pPr/>
              <a:t>7</a:t>
            </a:fld>
            <a:endParaRPr lang="es-ES_tradnl"/>
          </a:p>
        </p:txBody>
      </p:sp>
    </p:spTree>
    <p:extLst>
      <p:ext uri="{BB962C8B-B14F-4D97-AF65-F5344CB8AC3E}">
        <p14:creationId xmlns:p14="http://schemas.microsoft.com/office/powerpoint/2010/main" val="2222878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743F9476-27BA-9B4E-BD3D-AC2872F253C5}" type="datetimeFigureOut">
              <a:rPr lang="es-ES_tradnl" smtClean="0"/>
              <a:pPr/>
              <a:t>06/03/2018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D645C789-2406-BC40-B8C3-7EE30E7E516D}" type="slidenum">
              <a:rPr lang="es-ES_tradnl" smtClean="0"/>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743F9476-27BA-9B4E-BD3D-AC2872F253C5}" type="datetimeFigureOut">
              <a:rPr lang="es-ES_tradnl" smtClean="0"/>
              <a:pPr/>
              <a:t>06/03/2018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D645C789-2406-BC40-B8C3-7EE30E7E516D}" type="slidenum">
              <a:rPr lang="es-ES_tradnl" smtClean="0"/>
              <a:pPr/>
              <a:t>‹Nº›</a:t>
            </a:fld>
            <a:endParaRPr lang="es-ES_tradnl"/>
          </a:p>
        </p:txBody>
      </p:sp>
      <p:pic>
        <p:nvPicPr>
          <p:cNvPr id="7" name="Imagen 6" descr="CEURPO-PP-1.jpg"/>
          <p:cNvPicPr>
            <a:picLocks noChangeAspect="1"/>
          </p:cNvPicPr>
          <p:nvPr userDrawn="1"/>
        </p:nvPicPr>
        <p:blipFill>
          <a:blip r:embed="rId2">
            <a:alphaModFix amt="80000"/>
          </a:blip>
          <a:stretch>
            <a:fillRect/>
          </a:stretch>
        </p:blipFill>
        <p:spPr>
          <a:xfrm>
            <a:off x="0" y="-9244"/>
            <a:ext cx="9144000" cy="6858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743F9476-27BA-9B4E-BD3D-AC2872F253C5}" type="datetimeFigureOut">
              <a:rPr lang="es-ES_tradnl" smtClean="0"/>
              <a:pPr/>
              <a:t>06/03/2018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D645C789-2406-BC40-B8C3-7EE30E7E516D}" type="slidenum">
              <a:rPr lang="es-ES_tradnl" smtClean="0"/>
              <a:pPr/>
              <a:t>‹Nº›</a:t>
            </a:fld>
            <a:endParaRPr lang="es-ES_tradnl"/>
          </a:p>
        </p:txBody>
      </p:sp>
      <p:pic>
        <p:nvPicPr>
          <p:cNvPr id="7" name="Imagen 6" descr="CEURPO-PP-1.jpg"/>
          <p:cNvPicPr>
            <a:picLocks noChangeAspect="1"/>
          </p:cNvPicPr>
          <p:nvPr userDrawn="1"/>
        </p:nvPicPr>
        <p:blipFill>
          <a:blip r:embed="rId2">
            <a:alphaModFix amt="80000"/>
          </a:blip>
          <a:stretch>
            <a:fillRect/>
          </a:stretch>
        </p:blipFill>
        <p:spPr>
          <a:xfrm>
            <a:off x="0" y="-9244"/>
            <a:ext cx="9144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743F9476-27BA-9B4E-BD3D-AC2872F253C5}" type="datetimeFigureOut">
              <a:rPr lang="es-ES_tradnl" smtClean="0"/>
              <a:pPr/>
              <a:t>06/03/2018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D645C789-2406-BC40-B8C3-7EE30E7E516D}" type="slidenum">
              <a:rPr lang="es-ES_tradnl" smtClean="0"/>
              <a:pPr/>
              <a:t>‹Nº›</a:t>
            </a:fld>
            <a:endParaRPr lang="es-ES_tradnl"/>
          </a:p>
        </p:txBody>
      </p:sp>
      <p:pic>
        <p:nvPicPr>
          <p:cNvPr id="7" name="Imagen 6" descr="CEURPO-PP-1.jpg"/>
          <p:cNvPicPr>
            <a:picLocks noChangeAspect="1"/>
          </p:cNvPicPr>
          <p:nvPr userDrawn="1"/>
        </p:nvPicPr>
        <p:blipFill>
          <a:blip r:embed="rId2">
            <a:alphaModFix amt="30000"/>
          </a:blip>
          <a:stretch>
            <a:fillRect/>
          </a:stretch>
        </p:blipFill>
        <p:spPr>
          <a:xfrm>
            <a:off x="0" y="-9244"/>
            <a:ext cx="9144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743F9476-27BA-9B4E-BD3D-AC2872F253C5}" type="datetimeFigureOut">
              <a:rPr lang="es-ES_tradnl" smtClean="0"/>
              <a:pPr/>
              <a:t>06/03/2018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D645C789-2406-BC40-B8C3-7EE30E7E516D}" type="slidenum">
              <a:rPr lang="es-ES_tradnl" smtClean="0"/>
              <a:pPr/>
              <a:t>‹Nº›</a:t>
            </a:fld>
            <a:endParaRPr lang="es-ES_tradnl"/>
          </a:p>
        </p:txBody>
      </p:sp>
      <p:pic>
        <p:nvPicPr>
          <p:cNvPr id="7" name="Imagen 6" descr="CEURPO-PP-1.jpg"/>
          <p:cNvPicPr>
            <a:picLocks noChangeAspect="1"/>
          </p:cNvPicPr>
          <p:nvPr userDrawn="1"/>
        </p:nvPicPr>
        <p:blipFill>
          <a:blip r:embed="rId2">
            <a:alphaModFix amt="80000"/>
          </a:blip>
          <a:stretch>
            <a:fillRect/>
          </a:stretch>
        </p:blipFill>
        <p:spPr>
          <a:xfrm>
            <a:off x="0" y="-9244"/>
            <a:ext cx="9144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743F9476-27BA-9B4E-BD3D-AC2872F253C5}" type="datetimeFigureOut">
              <a:rPr lang="es-ES_tradnl" smtClean="0"/>
              <a:pPr/>
              <a:t>06/03/2018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D645C789-2406-BC40-B8C3-7EE30E7E516D}" type="slidenum">
              <a:rPr lang="es-ES_tradnl" smtClean="0"/>
              <a:pPr/>
              <a:t>‹Nº›</a:t>
            </a:fld>
            <a:endParaRPr lang="es-ES_tradnl"/>
          </a:p>
        </p:txBody>
      </p:sp>
      <p:pic>
        <p:nvPicPr>
          <p:cNvPr id="8" name="Imagen 7" descr="CEURPO-PP-1.jpg"/>
          <p:cNvPicPr>
            <a:picLocks noChangeAspect="1"/>
          </p:cNvPicPr>
          <p:nvPr userDrawn="1"/>
        </p:nvPicPr>
        <p:blipFill>
          <a:blip r:embed="rId2">
            <a:alphaModFix amt="80000"/>
          </a:blip>
          <a:stretch>
            <a:fillRect/>
          </a:stretch>
        </p:blipFill>
        <p:spPr>
          <a:xfrm>
            <a:off x="0" y="-9244"/>
            <a:ext cx="9144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743F9476-27BA-9B4E-BD3D-AC2872F253C5}" type="datetimeFigureOut">
              <a:rPr lang="es-ES_tradnl" smtClean="0"/>
              <a:pPr/>
              <a:t>06/03/2018</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D645C789-2406-BC40-B8C3-7EE30E7E516D}" type="slidenum">
              <a:rPr lang="es-ES_tradnl" smtClean="0"/>
              <a:pPr/>
              <a:t>‹Nº›</a:t>
            </a:fld>
            <a:endParaRPr lang="es-ES_tradnl"/>
          </a:p>
        </p:txBody>
      </p:sp>
      <p:pic>
        <p:nvPicPr>
          <p:cNvPr id="10" name="Imagen 9" descr="CEURPO-PP-1.jpg"/>
          <p:cNvPicPr>
            <a:picLocks noChangeAspect="1"/>
          </p:cNvPicPr>
          <p:nvPr userDrawn="1"/>
        </p:nvPicPr>
        <p:blipFill>
          <a:blip r:embed="rId2">
            <a:alphaModFix amt="80000"/>
          </a:blip>
          <a:stretch>
            <a:fillRect/>
          </a:stretch>
        </p:blipFill>
        <p:spPr>
          <a:xfrm>
            <a:off x="0" y="-9244"/>
            <a:ext cx="9144000"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743F9476-27BA-9B4E-BD3D-AC2872F253C5}" type="datetimeFigureOut">
              <a:rPr lang="es-ES_tradnl" smtClean="0"/>
              <a:pPr/>
              <a:t>06/03/2018</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D645C789-2406-BC40-B8C3-7EE30E7E516D}" type="slidenum">
              <a:rPr lang="es-ES_tradnl" smtClean="0"/>
              <a:pPr/>
              <a:t>‹Nº›</a:t>
            </a:fld>
            <a:endParaRPr lang="es-ES_tradnl"/>
          </a:p>
        </p:txBody>
      </p:sp>
      <p:pic>
        <p:nvPicPr>
          <p:cNvPr id="6" name="Imagen 5" descr="CEURPO-PP-1.jpg"/>
          <p:cNvPicPr>
            <a:picLocks noChangeAspect="1"/>
          </p:cNvPicPr>
          <p:nvPr userDrawn="1"/>
        </p:nvPicPr>
        <p:blipFill>
          <a:blip r:embed="rId2">
            <a:alphaModFix amt="80000"/>
          </a:blip>
          <a:stretch>
            <a:fillRect/>
          </a:stretch>
        </p:blipFill>
        <p:spPr>
          <a:xfrm>
            <a:off x="0" y="-9244"/>
            <a:ext cx="9144000"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43F9476-27BA-9B4E-BD3D-AC2872F253C5}" type="datetimeFigureOut">
              <a:rPr lang="es-ES_tradnl" smtClean="0"/>
              <a:pPr/>
              <a:t>06/03/2018</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D645C789-2406-BC40-B8C3-7EE30E7E516D}" type="slidenum">
              <a:rPr lang="es-ES_tradnl" smtClean="0"/>
              <a:pPr/>
              <a:t>‹Nº›</a:t>
            </a:fld>
            <a:endParaRPr lang="es-ES_tradnl"/>
          </a:p>
        </p:txBody>
      </p:sp>
      <p:pic>
        <p:nvPicPr>
          <p:cNvPr id="5" name="Imagen 4" descr="CEURPO-PP-1.jpg"/>
          <p:cNvPicPr>
            <a:picLocks noChangeAspect="1"/>
          </p:cNvPicPr>
          <p:nvPr userDrawn="1"/>
        </p:nvPicPr>
        <p:blipFill>
          <a:blip r:embed="rId2">
            <a:alphaModFix amt="80000"/>
          </a:blip>
          <a:stretch>
            <a:fillRect/>
          </a:stretch>
        </p:blipFill>
        <p:spPr>
          <a:xfrm>
            <a:off x="0" y="-9244"/>
            <a:ext cx="9144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743F9476-27BA-9B4E-BD3D-AC2872F253C5}" type="datetimeFigureOut">
              <a:rPr lang="es-ES_tradnl" smtClean="0"/>
              <a:pPr/>
              <a:t>06/03/2018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D645C789-2406-BC40-B8C3-7EE30E7E516D}" type="slidenum">
              <a:rPr lang="es-ES_tradnl" smtClean="0"/>
              <a:pPr/>
              <a:t>‹Nº›</a:t>
            </a:fld>
            <a:endParaRPr lang="es-ES_tradnl"/>
          </a:p>
        </p:txBody>
      </p:sp>
      <p:pic>
        <p:nvPicPr>
          <p:cNvPr id="8" name="Imagen 7" descr="CEURPO-PP-1.jpg"/>
          <p:cNvPicPr>
            <a:picLocks noChangeAspect="1"/>
          </p:cNvPicPr>
          <p:nvPr userDrawn="1"/>
        </p:nvPicPr>
        <p:blipFill>
          <a:blip r:embed="rId2">
            <a:alphaModFix amt="80000"/>
          </a:blip>
          <a:stretch>
            <a:fillRect/>
          </a:stretch>
        </p:blipFill>
        <p:spPr>
          <a:xfrm>
            <a:off x="0" y="-9244"/>
            <a:ext cx="9144000"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743F9476-27BA-9B4E-BD3D-AC2872F253C5}" type="datetimeFigureOut">
              <a:rPr lang="es-ES_tradnl" smtClean="0"/>
              <a:pPr/>
              <a:t>06/03/2018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D645C789-2406-BC40-B8C3-7EE30E7E516D}" type="slidenum">
              <a:rPr lang="es-ES_tradnl" smtClean="0"/>
              <a:pPr/>
              <a:t>‹Nº›</a:t>
            </a:fld>
            <a:endParaRPr lang="es-ES_tradnl"/>
          </a:p>
        </p:txBody>
      </p:sp>
      <p:pic>
        <p:nvPicPr>
          <p:cNvPr id="8" name="Imagen 7" descr="CEURPO-PP-1.jpg"/>
          <p:cNvPicPr>
            <a:picLocks noChangeAspect="1"/>
          </p:cNvPicPr>
          <p:nvPr userDrawn="1"/>
        </p:nvPicPr>
        <p:blipFill>
          <a:blip r:embed="rId2">
            <a:alphaModFix amt="80000"/>
          </a:blip>
          <a:stretch>
            <a:fillRect/>
          </a:stretch>
        </p:blipFill>
        <p:spPr>
          <a:xfrm>
            <a:off x="0" y="-9244"/>
            <a:ext cx="9144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3F9476-27BA-9B4E-BD3D-AC2872F253C5}" type="datetimeFigureOut">
              <a:rPr lang="es-ES_tradnl" smtClean="0"/>
              <a:pPr/>
              <a:t>06/03/2018</a:t>
            </a:fld>
            <a:endParaRPr lang="es-ES_tradnl"/>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5C789-2406-BC40-B8C3-7EE30E7E516D}" type="slidenum">
              <a:rPr lang="es-ES_tradnl" smtClean="0"/>
              <a:pPr/>
              <a:t>‹Nº›</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mp"/><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18" Type="http://schemas.openxmlformats.org/officeDocument/2006/relationships/image" Target="../media/image44.png"/><Relationship Id="rId3" Type="http://schemas.microsoft.com/office/2007/relationships/hdphoto" Target="../media/hdphoto1.wdp"/><Relationship Id="rId21" Type="http://schemas.openxmlformats.org/officeDocument/2006/relationships/image" Target="../media/image47.svg"/><Relationship Id="rId7" Type="http://schemas.openxmlformats.org/officeDocument/2006/relationships/image" Target="../media/image33.svg"/><Relationship Id="rId12" Type="http://schemas.openxmlformats.org/officeDocument/2006/relationships/image" Target="../media/image38.png"/><Relationship Id="rId17" Type="http://schemas.openxmlformats.org/officeDocument/2006/relationships/image" Target="../media/image43.svg"/><Relationship Id="rId2" Type="http://schemas.openxmlformats.org/officeDocument/2006/relationships/image" Target="../media/image29.png"/><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5" Type="http://schemas.openxmlformats.org/officeDocument/2006/relationships/image" Target="../media/image41.svg"/><Relationship Id="rId23" Type="http://schemas.openxmlformats.org/officeDocument/2006/relationships/image" Target="../media/image49.svg"/><Relationship Id="rId10" Type="http://schemas.openxmlformats.org/officeDocument/2006/relationships/image" Target="../media/image36.png"/><Relationship Id="rId19" Type="http://schemas.openxmlformats.org/officeDocument/2006/relationships/image" Target="../media/image45.svg"/><Relationship Id="rId4" Type="http://schemas.openxmlformats.org/officeDocument/2006/relationships/image" Target="../media/image30.png"/><Relationship Id="rId9" Type="http://schemas.openxmlformats.org/officeDocument/2006/relationships/image" Target="../media/image35.svg"/><Relationship Id="rId14" Type="http://schemas.openxmlformats.org/officeDocument/2006/relationships/image" Target="../media/image40.png"/><Relationship Id="rId22" Type="http://schemas.openxmlformats.org/officeDocument/2006/relationships/image" Target="../media/image48.png"/></Relationships>
</file>

<file path=ppt/slides/_rels/slide3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gif"/></Relationships>
</file>

<file path=ppt/slides/_rels/slide4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mailto:oscar.guerra@inai.org.mx" TargetMode="External"/><Relationship Id="rId5" Type="http://schemas.openxmlformats.org/officeDocument/2006/relationships/hyperlink" Target="https://twitter.com/oscarguerraford?lang=es" TargetMode="External"/><Relationship Id="rId4" Type="http://schemas.openxmlformats.org/officeDocument/2006/relationships/hyperlink" Target="http://www.inai.org.m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descr="Plantila-PP-1.1.jpg"/>
          <p:cNvPicPr>
            <a:picLocks noChangeAspect="1"/>
          </p:cNvPicPr>
          <p:nvPr/>
        </p:nvPicPr>
        <p:blipFill>
          <a:blip r:embed="rId2"/>
          <a:stretch>
            <a:fillRect/>
          </a:stretch>
        </p:blipFill>
        <p:spPr>
          <a:xfrm rot="10800000">
            <a:off x="-1" y="0"/>
            <a:ext cx="9144001" cy="6858000"/>
          </a:xfrm>
          <a:prstGeom prst="rect">
            <a:avLst/>
          </a:prstGeom>
        </p:spPr>
      </p:pic>
      <p:pic>
        <p:nvPicPr>
          <p:cNvPr id="5" name="Imagen 4"/>
          <p:cNvPicPr>
            <a:picLocks noChangeAspect="1"/>
          </p:cNvPicPr>
          <p:nvPr/>
        </p:nvPicPr>
        <p:blipFill>
          <a:blip r:embed="rId3"/>
          <a:stretch>
            <a:fillRect/>
          </a:stretch>
        </p:blipFill>
        <p:spPr>
          <a:xfrm>
            <a:off x="3001818" y="1859041"/>
            <a:ext cx="3128362" cy="1847223"/>
          </a:xfrm>
          <a:prstGeom prst="rect">
            <a:avLst/>
          </a:prstGeom>
        </p:spPr>
      </p:pic>
      <p:pic>
        <p:nvPicPr>
          <p:cNvPr id="7" name="Imagen 6" descr=" logo inai.png"/>
          <p:cNvPicPr>
            <a:picLocks noChangeAspect="1"/>
          </p:cNvPicPr>
          <p:nvPr/>
        </p:nvPicPr>
        <p:blipFill>
          <a:blip r:embed="rId4"/>
          <a:stretch>
            <a:fillRect/>
          </a:stretch>
        </p:blipFill>
        <p:spPr>
          <a:xfrm>
            <a:off x="161336" y="217364"/>
            <a:ext cx="2544236" cy="1264167"/>
          </a:xfrm>
          <a:prstGeom prst="rect">
            <a:avLst/>
          </a:prstGeom>
          <a:effectLst>
            <a:outerShdw blurRad="50800" dist="38100" dir="2700000" algn="tl" rotWithShape="0">
              <a:srgbClr val="000000">
                <a:alpha val="0"/>
              </a:srgbClr>
            </a:outerShdw>
          </a:effectLst>
        </p:spPr>
      </p:pic>
      <p:sp>
        <p:nvSpPr>
          <p:cNvPr id="2" name="CuadroTexto 1"/>
          <p:cNvSpPr txBox="1"/>
          <p:nvPr/>
        </p:nvSpPr>
        <p:spPr>
          <a:xfrm>
            <a:off x="858982" y="3870043"/>
            <a:ext cx="7453746" cy="1938992"/>
          </a:xfrm>
          <a:prstGeom prst="rect">
            <a:avLst/>
          </a:prstGeom>
          <a:noFill/>
        </p:spPr>
        <p:txBody>
          <a:bodyPr wrap="square" rtlCol="0">
            <a:spAutoFit/>
          </a:bodyPr>
          <a:lstStyle/>
          <a:p>
            <a:pPr algn="ctr"/>
            <a:r>
              <a:rPr lang="es-MX" sz="4000" b="1" cap="small" dirty="0">
                <a:solidFill>
                  <a:schemeClr val="bg1"/>
                </a:solidFill>
              </a:rPr>
              <a:t>La Plataforma nacional de Transparencia y sus Beneficios Sociales </a:t>
            </a:r>
          </a:p>
        </p:txBody>
      </p:sp>
      <p:pic>
        <p:nvPicPr>
          <p:cNvPr id="1026" name="Picture 2" descr="Resultado de imagen para iva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2203" y="69588"/>
            <a:ext cx="953470" cy="193470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5911273" y="6197600"/>
            <a:ext cx="3029527" cy="461665"/>
          </a:xfrm>
          <a:prstGeom prst="rect">
            <a:avLst/>
          </a:prstGeom>
          <a:noFill/>
        </p:spPr>
        <p:txBody>
          <a:bodyPr wrap="square" rtlCol="0">
            <a:spAutoFit/>
          </a:bodyPr>
          <a:lstStyle/>
          <a:p>
            <a:pPr algn="r"/>
            <a:r>
              <a:rPr lang="es-MX" sz="2400" b="1" dirty="0">
                <a:solidFill>
                  <a:schemeClr val="bg1"/>
                </a:solidFill>
              </a:rPr>
              <a:t>Marzo de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A6BF311-E9B2-41D8-AB74-6307A05FA435}"/>
              </a:ext>
            </a:extLst>
          </p:cNvPr>
          <p:cNvSpPr txBox="1"/>
          <p:nvPr/>
        </p:nvSpPr>
        <p:spPr>
          <a:xfrm>
            <a:off x="239889" y="147676"/>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_tradnl" sz="3200" dirty="0">
                <a:ln>
                  <a:solidFill>
                    <a:schemeClr val="accent5">
                      <a:lumMod val="50000"/>
                      <a:alpha val="22000"/>
                    </a:schemeClr>
                  </a:solidFill>
                </a:ln>
                <a:solidFill>
                  <a:schemeClr val="bg1"/>
                </a:solidFill>
                <a:effectLst>
                  <a:outerShdw blurRad="50800" dist="38100" dir="2700000" algn="tl" rotWithShape="0">
                    <a:srgbClr val="000000">
                      <a:alpha val="43000"/>
                    </a:srgbClr>
                  </a:outerShdw>
                </a:effectLst>
                <a:latin typeface="+mj-lt"/>
              </a:rPr>
              <a:t>PORTALES DE INFORMACIÓN DE OFICIO</a:t>
            </a:r>
          </a:p>
        </p:txBody>
      </p:sp>
      <p:pic>
        <p:nvPicPr>
          <p:cNvPr id="16" name="Imagen 15" descr="Recorte de pantalla">
            <a:extLst>
              <a:ext uri="{FF2B5EF4-FFF2-40B4-BE49-F238E27FC236}">
                <a16:creationId xmlns:a16="http://schemas.microsoft.com/office/drawing/2014/main" id="{07D0F47A-234F-40AF-823C-F995DE5F7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901" y="4164368"/>
            <a:ext cx="3238956" cy="1593397"/>
          </a:xfrm>
          <a:prstGeom prst="rect">
            <a:avLst/>
          </a:prstGeom>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851B67F0-CF8F-4363-A7EF-66755A835468}"/>
              </a:ext>
            </a:extLst>
          </p:cNvPr>
          <p:cNvSpPr txBox="1"/>
          <p:nvPr/>
        </p:nvSpPr>
        <p:spPr>
          <a:xfrm>
            <a:off x="435931" y="1028987"/>
            <a:ext cx="8382004" cy="2806922"/>
          </a:xfrm>
          <a:prstGeom prst="rect">
            <a:avLst/>
          </a:prstGeom>
          <a:noFill/>
        </p:spPr>
        <p:txBody>
          <a:bodyPr wrap="square" rtlCol="0">
            <a:spAutoFit/>
          </a:bodyPr>
          <a:lstStyle/>
          <a:p>
            <a:pPr algn="just">
              <a:lnSpc>
                <a:spcPct val="120000"/>
              </a:lnSpc>
              <a:spcAft>
                <a:spcPts val="1200"/>
              </a:spcAft>
            </a:pPr>
            <a:r>
              <a:rPr lang="es-MX" sz="2000" dirty="0"/>
              <a:t>De conformidad con el mandato constitucional de 2007, los sujetos obligados debían publicar la </a:t>
            </a:r>
            <a:r>
              <a:rPr lang="es-MX" sz="2000" b="1" i="1" dirty="0"/>
              <a:t>información </a:t>
            </a:r>
            <a:r>
              <a:rPr lang="es-ES" sz="2000" b="1" i="1" dirty="0"/>
              <a:t>completa y actualizada sobre sus indicadores de gestión y el ejercicio de los recursos públicos</a:t>
            </a:r>
            <a:r>
              <a:rPr lang="es-ES" sz="2000" dirty="0"/>
              <a:t>; esto a través de medios electrónicos. </a:t>
            </a:r>
          </a:p>
          <a:p>
            <a:pPr algn="just">
              <a:lnSpc>
                <a:spcPct val="120000"/>
              </a:lnSpc>
              <a:spcAft>
                <a:spcPts val="1200"/>
              </a:spcAft>
            </a:pPr>
            <a:r>
              <a:rPr lang="es-ES" sz="2000" dirty="0"/>
              <a:t>A partir de entonces, </a:t>
            </a:r>
            <a:r>
              <a:rPr lang="es-ES" sz="2000" u="sng" dirty="0"/>
              <a:t>las leyes de transparencia federal y locales establecieron un catálogo de información</a:t>
            </a:r>
            <a:r>
              <a:rPr lang="es-ES" sz="2000" dirty="0"/>
              <a:t> que las instituciones públicas de todo el país debían publicar en una </a:t>
            </a:r>
            <a:r>
              <a:rPr lang="es-ES" sz="2000" b="1" dirty="0"/>
              <a:t>sección de transparencia de sus portales de internet.</a:t>
            </a:r>
            <a:endParaRPr lang="es-MX" sz="2000" dirty="0"/>
          </a:p>
        </p:txBody>
      </p:sp>
      <p:sp>
        <p:nvSpPr>
          <p:cNvPr id="17" name="CuadroTexto 16">
            <a:extLst>
              <a:ext uri="{FF2B5EF4-FFF2-40B4-BE49-F238E27FC236}">
                <a16:creationId xmlns:a16="http://schemas.microsoft.com/office/drawing/2014/main" id="{FC1B76CB-B067-4CB7-B1B1-42BB3DD75578}"/>
              </a:ext>
            </a:extLst>
          </p:cNvPr>
          <p:cNvSpPr txBox="1"/>
          <p:nvPr/>
        </p:nvSpPr>
        <p:spPr>
          <a:xfrm>
            <a:off x="4008475" y="4263553"/>
            <a:ext cx="4809460" cy="2308324"/>
          </a:xfrm>
          <a:prstGeom prst="rect">
            <a:avLst/>
          </a:prstGeom>
          <a:noFill/>
        </p:spPr>
        <p:txBody>
          <a:bodyPr wrap="square" rtlCol="0">
            <a:spAutoFit/>
          </a:bodyPr>
          <a:lstStyle/>
          <a:p>
            <a:pPr algn="just">
              <a:lnSpc>
                <a:spcPct val="120000"/>
              </a:lnSpc>
              <a:spcAft>
                <a:spcPts val="600"/>
              </a:spcAft>
            </a:pPr>
            <a:r>
              <a:rPr lang="es-ES" sz="2000" dirty="0"/>
              <a:t>No obstante, la información publicada tenía notables </a:t>
            </a:r>
            <a:r>
              <a:rPr lang="es-ES" sz="2000" b="1" dirty="0"/>
              <a:t>asimetrías en la calidad de la información</a:t>
            </a:r>
            <a:r>
              <a:rPr lang="es-ES" sz="2000" dirty="0"/>
              <a:t>; los documentos electrónicos </a:t>
            </a:r>
            <a:r>
              <a:rPr lang="es-ES" sz="2000" b="1" dirty="0"/>
              <a:t>no permitían la explotación y reutilización</a:t>
            </a:r>
            <a:r>
              <a:rPr lang="es-ES" sz="2000" dirty="0"/>
              <a:t> de los datos; y la </a:t>
            </a:r>
            <a:r>
              <a:rPr lang="es-ES" sz="2000" b="1" dirty="0"/>
              <a:t>oferta informativa no atendía las demandas de información</a:t>
            </a:r>
            <a:r>
              <a:rPr lang="es-ES" sz="2000" dirty="0"/>
              <a:t>.</a:t>
            </a:r>
            <a:endParaRPr lang="es-MX" sz="2000" dirty="0"/>
          </a:p>
        </p:txBody>
      </p:sp>
      <p:pic>
        <p:nvPicPr>
          <p:cNvPr id="18" name="Picture 2">
            <a:extLst>
              <a:ext uri="{FF2B5EF4-FFF2-40B4-BE49-F238E27FC236}">
                <a16:creationId xmlns:a16="http://schemas.microsoft.com/office/drawing/2014/main" id="{6C65FD0F-1167-496B-B6A9-64618E313BE6}"/>
              </a:ext>
            </a:extLst>
          </p:cNvPr>
          <p:cNvPicPr>
            <a:picLocks noChangeAspect="1" noChangeArrowheads="1"/>
          </p:cNvPicPr>
          <p:nvPr/>
        </p:nvPicPr>
        <p:blipFill>
          <a:blip r:embed="rId3" cstate="print"/>
          <a:srcRect l="11341" t="18329" r="12838" b="8829"/>
          <a:stretch>
            <a:fillRect/>
          </a:stretch>
        </p:blipFill>
        <p:spPr bwMode="auto">
          <a:xfrm>
            <a:off x="1875341" y="5440760"/>
            <a:ext cx="2026804" cy="1094770"/>
          </a:xfrm>
          <a:prstGeom prst="rect">
            <a:avLst/>
          </a:prstGeom>
          <a:noFill/>
          <a:ln w="9525">
            <a:noFill/>
            <a:miter lim="800000"/>
            <a:headEnd/>
            <a:tailEnd/>
          </a:ln>
        </p:spPr>
      </p:pic>
      <p:pic>
        <p:nvPicPr>
          <p:cNvPr id="19" name="Picture 3">
            <a:extLst>
              <a:ext uri="{FF2B5EF4-FFF2-40B4-BE49-F238E27FC236}">
                <a16:creationId xmlns:a16="http://schemas.microsoft.com/office/drawing/2014/main" id="{82735732-4C2C-4C52-83BA-20CC2F71876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401" t="5422" r="23135" b="13648"/>
          <a:stretch/>
        </p:blipFill>
        <p:spPr bwMode="auto">
          <a:xfrm>
            <a:off x="134671" y="5106462"/>
            <a:ext cx="1709404" cy="1455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3 Marcador de número de diapositiva">
            <a:extLst>
              <a:ext uri="{FF2B5EF4-FFF2-40B4-BE49-F238E27FC236}">
                <a16:creationId xmlns:a16="http://schemas.microsoft.com/office/drawing/2014/main" id="{9554BC3E-BA42-48E3-B13B-B9A1AF574BFF}"/>
              </a:ext>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10</a:t>
            </a:fld>
            <a:endParaRPr lang="es-MX"/>
          </a:p>
        </p:txBody>
      </p:sp>
    </p:spTree>
    <p:extLst>
      <p:ext uri="{BB962C8B-B14F-4D97-AF65-F5344CB8AC3E}">
        <p14:creationId xmlns:p14="http://schemas.microsoft.com/office/powerpoint/2010/main" val="4106088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p:cNvPr>
          <p:cNvSpPr txBox="1"/>
          <p:nvPr/>
        </p:nvSpPr>
        <p:spPr>
          <a:xfrm>
            <a:off x="239889" y="147676"/>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_tradnl" sz="3200" dirty="0">
                <a:ln>
                  <a:solidFill>
                    <a:schemeClr val="accent5">
                      <a:lumMod val="50000"/>
                      <a:alpha val="22000"/>
                    </a:schemeClr>
                  </a:solidFill>
                </a:ln>
                <a:solidFill>
                  <a:schemeClr val="bg1"/>
                </a:solidFill>
                <a:effectLst>
                  <a:outerShdw blurRad="50800" dist="38100" dir="2700000" algn="tl" rotWithShape="0">
                    <a:srgbClr val="000000">
                      <a:alpha val="43000"/>
                    </a:srgbClr>
                  </a:outerShdw>
                </a:effectLst>
                <a:latin typeface="+mj-lt"/>
              </a:rPr>
              <a:t>PRINCIPALES RESULTADOS DE LAS MÉTRICAS</a:t>
            </a:r>
          </a:p>
        </p:txBody>
      </p:sp>
      <p:graphicFrame>
        <p:nvGraphicFramePr>
          <p:cNvPr id="6" name="7 Tabla"/>
          <p:cNvGraphicFramePr>
            <a:graphicFrameLocks noGrp="1"/>
          </p:cNvGraphicFramePr>
          <p:nvPr>
            <p:extLst>
              <p:ext uri="{D42A27DB-BD31-4B8C-83A1-F6EECF244321}">
                <p14:modId xmlns:p14="http://schemas.microsoft.com/office/powerpoint/2010/main" val="2873115010"/>
              </p:ext>
            </p:extLst>
          </p:nvPr>
        </p:nvGraphicFramePr>
        <p:xfrm>
          <a:off x="324195" y="2650736"/>
          <a:ext cx="8534189" cy="3264817"/>
        </p:xfrm>
        <a:graphic>
          <a:graphicData uri="http://schemas.openxmlformats.org/drawingml/2006/table">
            <a:tbl>
              <a:tblPr/>
              <a:tblGrid>
                <a:gridCol w="663450">
                  <a:extLst>
                    <a:ext uri="{9D8B030D-6E8A-4147-A177-3AD203B41FA5}">
                      <a16:colId xmlns:a16="http://schemas.microsoft.com/office/drawing/2014/main" val="20000"/>
                    </a:ext>
                  </a:extLst>
                </a:gridCol>
                <a:gridCol w="663450">
                  <a:extLst>
                    <a:ext uri="{9D8B030D-6E8A-4147-A177-3AD203B41FA5}">
                      <a16:colId xmlns:a16="http://schemas.microsoft.com/office/drawing/2014/main" val="20001"/>
                    </a:ext>
                  </a:extLst>
                </a:gridCol>
                <a:gridCol w="663450">
                  <a:extLst>
                    <a:ext uri="{9D8B030D-6E8A-4147-A177-3AD203B41FA5}">
                      <a16:colId xmlns:a16="http://schemas.microsoft.com/office/drawing/2014/main" val="20002"/>
                    </a:ext>
                  </a:extLst>
                </a:gridCol>
                <a:gridCol w="663450">
                  <a:extLst>
                    <a:ext uri="{9D8B030D-6E8A-4147-A177-3AD203B41FA5}">
                      <a16:colId xmlns:a16="http://schemas.microsoft.com/office/drawing/2014/main" val="20003"/>
                    </a:ext>
                  </a:extLst>
                </a:gridCol>
                <a:gridCol w="663450">
                  <a:extLst>
                    <a:ext uri="{9D8B030D-6E8A-4147-A177-3AD203B41FA5}">
                      <a16:colId xmlns:a16="http://schemas.microsoft.com/office/drawing/2014/main" val="20004"/>
                    </a:ext>
                  </a:extLst>
                </a:gridCol>
                <a:gridCol w="663450">
                  <a:extLst>
                    <a:ext uri="{9D8B030D-6E8A-4147-A177-3AD203B41FA5}">
                      <a16:colId xmlns:a16="http://schemas.microsoft.com/office/drawing/2014/main" val="20005"/>
                    </a:ext>
                  </a:extLst>
                </a:gridCol>
                <a:gridCol w="807198">
                  <a:extLst>
                    <a:ext uri="{9D8B030D-6E8A-4147-A177-3AD203B41FA5}">
                      <a16:colId xmlns:a16="http://schemas.microsoft.com/office/drawing/2014/main" val="20006"/>
                    </a:ext>
                  </a:extLst>
                </a:gridCol>
                <a:gridCol w="807198">
                  <a:extLst>
                    <a:ext uri="{9D8B030D-6E8A-4147-A177-3AD203B41FA5}">
                      <a16:colId xmlns:a16="http://schemas.microsoft.com/office/drawing/2014/main" val="20007"/>
                    </a:ext>
                  </a:extLst>
                </a:gridCol>
                <a:gridCol w="807198">
                  <a:extLst>
                    <a:ext uri="{9D8B030D-6E8A-4147-A177-3AD203B41FA5}">
                      <a16:colId xmlns:a16="http://schemas.microsoft.com/office/drawing/2014/main" val="20008"/>
                    </a:ext>
                  </a:extLst>
                </a:gridCol>
                <a:gridCol w="663450">
                  <a:extLst>
                    <a:ext uri="{9D8B030D-6E8A-4147-A177-3AD203B41FA5}">
                      <a16:colId xmlns:a16="http://schemas.microsoft.com/office/drawing/2014/main" val="20009"/>
                    </a:ext>
                  </a:extLst>
                </a:gridCol>
                <a:gridCol w="663450">
                  <a:extLst>
                    <a:ext uri="{9D8B030D-6E8A-4147-A177-3AD203B41FA5}">
                      <a16:colId xmlns:a16="http://schemas.microsoft.com/office/drawing/2014/main" val="20010"/>
                    </a:ext>
                  </a:extLst>
                </a:gridCol>
                <a:gridCol w="804995">
                  <a:extLst>
                    <a:ext uri="{9D8B030D-6E8A-4147-A177-3AD203B41FA5}">
                      <a16:colId xmlns:a16="http://schemas.microsoft.com/office/drawing/2014/main" val="20011"/>
                    </a:ext>
                  </a:extLst>
                </a:gridCol>
              </a:tblGrid>
              <a:tr h="597462">
                <a:tc rowSpan="2">
                  <a:txBody>
                    <a:bodyPr/>
                    <a:lstStyle/>
                    <a:p>
                      <a:pPr algn="ctr" rtl="0" fontAlgn="ctr"/>
                      <a:r>
                        <a:rPr lang="es-ES" sz="1200" b="1" i="0" u="none" strike="noStrike" dirty="0">
                          <a:solidFill>
                            <a:srgbClr val="FFFFFF"/>
                          </a:solidFill>
                          <a:latin typeface="Calibri"/>
                        </a:rPr>
                        <a:t>Posición entidad</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538DD5"/>
                    </a:solidFill>
                  </a:tcPr>
                </a:tc>
                <a:tc gridSpan="2">
                  <a:txBody>
                    <a:bodyPr/>
                    <a:lstStyle/>
                    <a:p>
                      <a:pPr algn="ctr" rtl="0" fontAlgn="ctr"/>
                      <a:r>
                        <a:rPr lang="es-ES" sz="1200" b="1" i="0" u="none" strike="noStrike">
                          <a:solidFill>
                            <a:srgbClr val="FFFFFF"/>
                          </a:solidFill>
                          <a:latin typeface="Calibri"/>
                        </a:rPr>
                        <a:t>Calidad normativa</a:t>
                      </a:r>
                    </a:p>
                  </a:txBody>
                  <a:tcPr marL="6129" marR="6129" marT="612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38DD5"/>
                    </a:solidFill>
                  </a:tcPr>
                </a:tc>
                <a:tc hMerge="1">
                  <a:txBody>
                    <a:bodyPr/>
                    <a:lstStyle/>
                    <a:p>
                      <a:endParaRPr lang="es-ES"/>
                    </a:p>
                  </a:txBody>
                  <a:tcPr/>
                </a:tc>
                <a:tc gridSpan="2">
                  <a:txBody>
                    <a:bodyPr/>
                    <a:lstStyle/>
                    <a:p>
                      <a:pPr algn="ctr" rtl="0" fontAlgn="ctr"/>
                      <a:r>
                        <a:rPr lang="es-ES" sz="1200" b="1" i="0" u="none" strike="noStrike" dirty="0">
                          <a:solidFill>
                            <a:srgbClr val="FFFFFF"/>
                          </a:solidFill>
                          <a:latin typeface="Calibri"/>
                        </a:rPr>
                        <a:t>Portales</a:t>
                      </a:r>
                    </a:p>
                  </a:txBody>
                  <a:tcPr marL="6129" marR="6129" marT="612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38DD5"/>
                    </a:solidFill>
                  </a:tcPr>
                </a:tc>
                <a:tc hMerge="1">
                  <a:txBody>
                    <a:bodyPr/>
                    <a:lstStyle/>
                    <a:p>
                      <a:endParaRPr lang="es-ES"/>
                    </a:p>
                  </a:txBody>
                  <a:tcPr/>
                </a:tc>
                <a:tc gridSpan="2">
                  <a:txBody>
                    <a:bodyPr/>
                    <a:lstStyle/>
                    <a:p>
                      <a:pPr algn="ctr" rtl="0" fontAlgn="ctr"/>
                      <a:r>
                        <a:rPr lang="es-ES" sz="1200" b="1" i="0" u="none" strike="noStrike" dirty="0">
                          <a:solidFill>
                            <a:srgbClr val="FFFFFF"/>
                          </a:solidFill>
                          <a:latin typeface="Calibri"/>
                        </a:rPr>
                        <a:t>Usuario simulado</a:t>
                      </a:r>
                    </a:p>
                  </a:txBody>
                  <a:tcPr marL="6129" marR="6129" marT="612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38DD5"/>
                    </a:solidFill>
                  </a:tcPr>
                </a:tc>
                <a:tc hMerge="1">
                  <a:txBody>
                    <a:bodyPr/>
                    <a:lstStyle/>
                    <a:p>
                      <a:endParaRPr lang="es-ES"/>
                    </a:p>
                  </a:txBody>
                  <a:tcPr/>
                </a:tc>
                <a:tc gridSpan="2">
                  <a:txBody>
                    <a:bodyPr/>
                    <a:lstStyle/>
                    <a:p>
                      <a:pPr algn="ctr" rtl="0" fontAlgn="ctr"/>
                      <a:r>
                        <a:rPr lang="es-ES" sz="1200" b="1" i="0" u="none" strike="noStrike">
                          <a:solidFill>
                            <a:srgbClr val="FFFFFF"/>
                          </a:solidFill>
                          <a:latin typeface="Calibri"/>
                        </a:rPr>
                        <a:t>Capacidades institucionales</a:t>
                      </a:r>
                    </a:p>
                  </a:txBody>
                  <a:tcPr marL="6129" marR="6129" marT="612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38DD5"/>
                    </a:solidFill>
                  </a:tcPr>
                </a:tc>
                <a:tc hMerge="1">
                  <a:txBody>
                    <a:bodyPr/>
                    <a:lstStyle/>
                    <a:p>
                      <a:endParaRPr lang="es-ES"/>
                    </a:p>
                  </a:txBody>
                  <a:tcPr/>
                </a:tc>
                <a:tc gridSpan="2">
                  <a:txBody>
                    <a:bodyPr/>
                    <a:lstStyle/>
                    <a:p>
                      <a:pPr algn="ctr" rtl="0" fontAlgn="ctr"/>
                      <a:r>
                        <a:rPr lang="es-ES" sz="1200" b="1" i="0" u="none" strike="noStrike">
                          <a:solidFill>
                            <a:srgbClr val="FFFFFF"/>
                          </a:solidFill>
                          <a:latin typeface="Calibri"/>
                        </a:rPr>
                        <a:t>Promedio general</a:t>
                      </a:r>
                    </a:p>
                  </a:txBody>
                  <a:tcPr marL="6129" marR="6129" marT="612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38DD5"/>
                    </a:solidFill>
                  </a:tcPr>
                </a:tc>
                <a:tc hMerge="1">
                  <a:txBody>
                    <a:bodyPr/>
                    <a:lstStyle/>
                    <a:p>
                      <a:endParaRPr lang="es-ES"/>
                    </a:p>
                  </a:txBody>
                  <a:tcPr/>
                </a:tc>
                <a:tc rowSpan="2">
                  <a:txBody>
                    <a:bodyPr/>
                    <a:lstStyle/>
                    <a:p>
                      <a:pPr algn="ctr" rtl="0" fontAlgn="ctr"/>
                      <a:r>
                        <a:rPr lang="es-ES" sz="1200" b="1" i="0" u="none" strike="noStrike">
                          <a:solidFill>
                            <a:srgbClr val="FFFFFF"/>
                          </a:solidFill>
                          <a:latin typeface="Calibri"/>
                        </a:rPr>
                        <a:t>Variación en promedio general</a:t>
                      </a:r>
                    </a:p>
                  </a:txBody>
                  <a:tcPr marL="6129" marR="6129" marT="6129" marB="0" anchor="ctr">
                    <a:lnL w="6350" cap="flat" cmpd="sng" algn="ctr">
                      <a:solidFill>
                        <a:srgbClr val="FFFFFF"/>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538DD5"/>
                    </a:solidFill>
                  </a:tcPr>
                </a:tc>
                <a:extLst>
                  <a:ext uri="{0D108BD9-81ED-4DB2-BD59-A6C34878D82A}">
                    <a16:rowId xmlns:a16="http://schemas.microsoft.com/office/drawing/2014/main" val="10000"/>
                  </a:ext>
                </a:extLst>
              </a:tr>
              <a:tr h="502001">
                <a:tc vMerge="1">
                  <a:txBody>
                    <a:bodyPr/>
                    <a:lstStyle/>
                    <a:p>
                      <a:endParaRPr lang="es-ES"/>
                    </a:p>
                  </a:txBody>
                  <a:tcPr/>
                </a:tc>
                <a:tc>
                  <a:txBody>
                    <a:bodyPr/>
                    <a:lstStyle/>
                    <a:p>
                      <a:pPr algn="ctr" rtl="0" fontAlgn="ctr"/>
                      <a:r>
                        <a:rPr lang="es-ES" sz="1200" b="1" i="0" u="none" strike="noStrike">
                          <a:solidFill>
                            <a:srgbClr val="FFFFFF"/>
                          </a:solidFill>
                          <a:latin typeface="Calibri"/>
                        </a:rPr>
                        <a:t>2010</a:t>
                      </a:r>
                    </a:p>
                  </a:txBody>
                  <a:tcPr marL="6129" marR="6129" marT="612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538DD5"/>
                    </a:solidFill>
                  </a:tcPr>
                </a:tc>
                <a:tc>
                  <a:txBody>
                    <a:bodyPr/>
                    <a:lstStyle/>
                    <a:p>
                      <a:pPr algn="ctr" rtl="0" fontAlgn="ctr"/>
                      <a:r>
                        <a:rPr lang="es-ES" sz="1200" b="1" i="0" u="none" strike="noStrike">
                          <a:solidFill>
                            <a:srgbClr val="FFFFFF"/>
                          </a:solidFill>
                          <a:latin typeface="Calibri"/>
                        </a:rPr>
                        <a:t>2014</a:t>
                      </a:r>
                    </a:p>
                  </a:txBody>
                  <a:tcPr marL="6129" marR="6129" marT="612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538DD5"/>
                    </a:solidFill>
                  </a:tcPr>
                </a:tc>
                <a:tc>
                  <a:txBody>
                    <a:bodyPr/>
                    <a:lstStyle/>
                    <a:p>
                      <a:pPr algn="ctr" rtl="0" fontAlgn="ctr"/>
                      <a:r>
                        <a:rPr lang="es-ES" sz="1200" b="1" i="0" u="none" strike="noStrike">
                          <a:solidFill>
                            <a:srgbClr val="FFFFFF"/>
                          </a:solidFill>
                          <a:latin typeface="Calibri"/>
                        </a:rPr>
                        <a:t>2010</a:t>
                      </a:r>
                    </a:p>
                  </a:txBody>
                  <a:tcPr marL="6129" marR="6129" marT="612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538DD5"/>
                    </a:solidFill>
                  </a:tcPr>
                </a:tc>
                <a:tc>
                  <a:txBody>
                    <a:bodyPr/>
                    <a:lstStyle/>
                    <a:p>
                      <a:pPr algn="ctr" rtl="0" fontAlgn="ctr"/>
                      <a:r>
                        <a:rPr lang="es-ES" sz="1200" b="1" i="0" u="none" strike="noStrike">
                          <a:solidFill>
                            <a:srgbClr val="FFFFFF"/>
                          </a:solidFill>
                          <a:latin typeface="Calibri"/>
                        </a:rPr>
                        <a:t>2014</a:t>
                      </a:r>
                    </a:p>
                  </a:txBody>
                  <a:tcPr marL="6129" marR="6129" marT="612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538DD5"/>
                    </a:solidFill>
                  </a:tcPr>
                </a:tc>
                <a:tc>
                  <a:txBody>
                    <a:bodyPr/>
                    <a:lstStyle/>
                    <a:p>
                      <a:pPr algn="ctr" rtl="0" fontAlgn="ctr"/>
                      <a:r>
                        <a:rPr lang="es-ES" sz="1200" b="1" i="0" u="none" strike="noStrike">
                          <a:solidFill>
                            <a:srgbClr val="FFFFFF"/>
                          </a:solidFill>
                          <a:latin typeface="Calibri"/>
                        </a:rPr>
                        <a:t>2010</a:t>
                      </a:r>
                    </a:p>
                  </a:txBody>
                  <a:tcPr marL="6129" marR="6129" marT="612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538DD5"/>
                    </a:solidFill>
                  </a:tcPr>
                </a:tc>
                <a:tc>
                  <a:txBody>
                    <a:bodyPr/>
                    <a:lstStyle/>
                    <a:p>
                      <a:pPr algn="ctr" rtl="0" fontAlgn="ctr"/>
                      <a:r>
                        <a:rPr lang="es-ES" sz="1200" b="1" i="0" u="none" strike="noStrike" dirty="0">
                          <a:solidFill>
                            <a:srgbClr val="FFFFFF"/>
                          </a:solidFill>
                          <a:latin typeface="Calibri"/>
                        </a:rPr>
                        <a:t>2014</a:t>
                      </a:r>
                    </a:p>
                  </a:txBody>
                  <a:tcPr marL="6129" marR="6129" marT="612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538DD5"/>
                    </a:solidFill>
                  </a:tcPr>
                </a:tc>
                <a:tc>
                  <a:txBody>
                    <a:bodyPr/>
                    <a:lstStyle/>
                    <a:p>
                      <a:pPr algn="ctr" rtl="0" fontAlgn="ctr"/>
                      <a:r>
                        <a:rPr lang="es-ES" sz="1200" b="1" i="0" u="none" strike="noStrike">
                          <a:solidFill>
                            <a:srgbClr val="FFFFFF"/>
                          </a:solidFill>
                          <a:latin typeface="Calibri"/>
                        </a:rPr>
                        <a:t>2010</a:t>
                      </a:r>
                    </a:p>
                  </a:txBody>
                  <a:tcPr marL="6129" marR="6129" marT="612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538DD5"/>
                    </a:solidFill>
                  </a:tcPr>
                </a:tc>
                <a:tc>
                  <a:txBody>
                    <a:bodyPr/>
                    <a:lstStyle/>
                    <a:p>
                      <a:pPr algn="ctr" rtl="0" fontAlgn="ctr"/>
                      <a:r>
                        <a:rPr lang="es-ES" sz="1200" b="1" i="0" u="none" strike="noStrike">
                          <a:solidFill>
                            <a:srgbClr val="FFFFFF"/>
                          </a:solidFill>
                          <a:latin typeface="Calibri"/>
                        </a:rPr>
                        <a:t>2014</a:t>
                      </a:r>
                    </a:p>
                  </a:txBody>
                  <a:tcPr marL="6129" marR="6129" marT="612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538DD5"/>
                    </a:solidFill>
                  </a:tcPr>
                </a:tc>
                <a:tc>
                  <a:txBody>
                    <a:bodyPr/>
                    <a:lstStyle/>
                    <a:p>
                      <a:pPr algn="ctr" rtl="0" fontAlgn="ctr"/>
                      <a:r>
                        <a:rPr lang="es-ES" sz="1200" b="1" i="0" u="none" strike="noStrike">
                          <a:solidFill>
                            <a:srgbClr val="FFFFFF"/>
                          </a:solidFill>
                          <a:latin typeface="Calibri"/>
                        </a:rPr>
                        <a:t>2010</a:t>
                      </a:r>
                    </a:p>
                  </a:txBody>
                  <a:tcPr marL="6129" marR="6129" marT="612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538DD5"/>
                    </a:solidFill>
                  </a:tcPr>
                </a:tc>
                <a:tc>
                  <a:txBody>
                    <a:bodyPr/>
                    <a:lstStyle/>
                    <a:p>
                      <a:pPr algn="ctr" rtl="0" fontAlgn="ctr"/>
                      <a:r>
                        <a:rPr lang="es-ES" sz="1200" b="1" i="0" u="none" strike="noStrike">
                          <a:solidFill>
                            <a:srgbClr val="FFFFFF"/>
                          </a:solidFill>
                          <a:latin typeface="Calibri"/>
                        </a:rPr>
                        <a:t>2014</a:t>
                      </a:r>
                    </a:p>
                  </a:txBody>
                  <a:tcPr marL="6129" marR="6129" marT="612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538DD5"/>
                    </a:solidFill>
                  </a:tcPr>
                </a:tc>
                <a:tc vMerge="1">
                  <a:txBody>
                    <a:bodyPr/>
                    <a:lstStyle/>
                    <a:p>
                      <a:endParaRPr lang="es-ES"/>
                    </a:p>
                  </a:txBody>
                  <a:tcPr/>
                </a:tc>
                <a:extLst>
                  <a:ext uri="{0D108BD9-81ED-4DB2-BD59-A6C34878D82A}">
                    <a16:rowId xmlns:a16="http://schemas.microsoft.com/office/drawing/2014/main" val="10001"/>
                  </a:ext>
                </a:extLst>
              </a:tr>
              <a:tr h="282335">
                <a:tc>
                  <a:txBody>
                    <a:bodyPr/>
                    <a:lstStyle/>
                    <a:p>
                      <a:pPr algn="ctr" rtl="0" fontAlgn="ctr"/>
                      <a:r>
                        <a:rPr lang="es-ES" sz="1200" b="1" i="0" u="none" strike="noStrike" dirty="0">
                          <a:solidFill>
                            <a:srgbClr val="000000"/>
                          </a:solidFill>
                          <a:latin typeface="Calibri"/>
                        </a:rPr>
                        <a:t>1</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3">
                        <a:lumMod val="20000"/>
                        <a:lumOff val="80000"/>
                      </a:schemeClr>
                    </a:solidFill>
                  </a:tcPr>
                </a:tc>
                <a:tc>
                  <a:txBody>
                    <a:bodyPr/>
                    <a:lstStyle/>
                    <a:p>
                      <a:pPr algn="ctr" rtl="0" fontAlgn="ctr"/>
                      <a:r>
                        <a:rPr lang="es-ES" sz="1200" b="1" i="0" u="none" strike="noStrike">
                          <a:solidFill>
                            <a:srgbClr val="000000"/>
                          </a:solidFill>
                          <a:latin typeface="Calibri"/>
                        </a:rPr>
                        <a:t>0.94</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3">
                        <a:lumMod val="20000"/>
                        <a:lumOff val="80000"/>
                      </a:schemeClr>
                    </a:solidFill>
                  </a:tcPr>
                </a:tc>
                <a:tc>
                  <a:txBody>
                    <a:bodyPr/>
                    <a:lstStyle/>
                    <a:p>
                      <a:pPr algn="ctr" rtl="0" fontAlgn="ctr"/>
                      <a:r>
                        <a:rPr lang="es-ES" sz="1200" b="1" i="0" u="none" strike="noStrike">
                          <a:solidFill>
                            <a:srgbClr val="000000"/>
                          </a:solidFill>
                          <a:latin typeface="Calibri"/>
                        </a:rPr>
                        <a:t>0.95</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3">
                        <a:lumMod val="20000"/>
                        <a:lumOff val="80000"/>
                      </a:schemeClr>
                    </a:solidFill>
                  </a:tcPr>
                </a:tc>
                <a:tc>
                  <a:txBody>
                    <a:bodyPr/>
                    <a:lstStyle/>
                    <a:p>
                      <a:pPr algn="ctr" rtl="0" fontAlgn="b"/>
                      <a:r>
                        <a:rPr lang="es-ES" sz="1200" b="1" i="0" u="none" strike="noStrike">
                          <a:solidFill>
                            <a:srgbClr val="000000"/>
                          </a:solidFill>
                          <a:latin typeface="Calibri"/>
                        </a:rPr>
                        <a:t>0.98</a:t>
                      </a:r>
                    </a:p>
                  </a:txBody>
                  <a:tcPr marL="6129" marR="6129" marT="6129" marB="0" anchor="b">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3">
                        <a:lumMod val="20000"/>
                        <a:lumOff val="80000"/>
                      </a:schemeClr>
                    </a:solidFill>
                  </a:tcPr>
                </a:tc>
                <a:tc>
                  <a:txBody>
                    <a:bodyPr/>
                    <a:lstStyle/>
                    <a:p>
                      <a:pPr algn="ctr" rtl="0" fontAlgn="b"/>
                      <a:r>
                        <a:rPr lang="es-ES" sz="1200" b="1" i="0" u="none" strike="noStrike">
                          <a:solidFill>
                            <a:srgbClr val="000000"/>
                          </a:solidFill>
                          <a:latin typeface="Calibri"/>
                        </a:rPr>
                        <a:t>0.98</a:t>
                      </a:r>
                    </a:p>
                  </a:txBody>
                  <a:tcPr marL="6129" marR="6129" marT="6129" marB="0" anchor="b">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3">
                        <a:lumMod val="20000"/>
                        <a:lumOff val="80000"/>
                      </a:schemeClr>
                    </a:solidFill>
                  </a:tcPr>
                </a:tc>
                <a:tc>
                  <a:txBody>
                    <a:bodyPr/>
                    <a:lstStyle/>
                    <a:p>
                      <a:pPr algn="ctr" rtl="0" fontAlgn="ctr"/>
                      <a:r>
                        <a:rPr lang="es-ES" sz="1200" b="1" i="0" u="none" strike="noStrike">
                          <a:solidFill>
                            <a:srgbClr val="000000"/>
                          </a:solidFill>
                          <a:latin typeface="Calibri"/>
                        </a:rPr>
                        <a:t>0.98</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3">
                        <a:lumMod val="20000"/>
                        <a:lumOff val="80000"/>
                      </a:schemeClr>
                    </a:solidFill>
                  </a:tcPr>
                </a:tc>
                <a:tc>
                  <a:txBody>
                    <a:bodyPr/>
                    <a:lstStyle/>
                    <a:p>
                      <a:pPr algn="ctr" rtl="0" fontAlgn="ctr"/>
                      <a:r>
                        <a:rPr lang="es-ES" sz="1200" b="1" i="0" u="none" strike="noStrike">
                          <a:solidFill>
                            <a:srgbClr val="000000"/>
                          </a:solidFill>
                          <a:latin typeface="Calibri"/>
                        </a:rPr>
                        <a:t>0.74</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3">
                        <a:lumMod val="20000"/>
                        <a:lumOff val="80000"/>
                      </a:schemeClr>
                    </a:solidFill>
                  </a:tcPr>
                </a:tc>
                <a:tc>
                  <a:txBody>
                    <a:bodyPr/>
                    <a:lstStyle/>
                    <a:p>
                      <a:pPr algn="ctr" rtl="0" fontAlgn="ctr"/>
                      <a:r>
                        <a:rPr lang="es-ES" sz="1200" b="1" i="0" u="none" strike="noStrike">
                          <a:solidFill>
                            <a:srgbClr val="000000"/>
                          </a:solidFill>
                          <a:latin typeface="Calibri"/>
                        </a:rPr>
                        <a:t>0.81</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3">
                        <a:lumMod val="20000"/>
                        <a:lumOff val="80000"/>
                      </a:schemeClr>
                    </a:solidFill>
                  </a:tcPr>
                </a:tc>
                <a:tc>
                  <a:txBody>
                    <a:bodyPr/>
                    <a:lstStyle/>
                    <a:p>
                      <a:pPr algn="ctr" rtl="0" fontAlgn="ctr"/>
                      <a:r>
                        <a:rPr lang="es-ES" sz="1200" b="1" i="0" u="none" strike="noStrike">
                          <a:solidFill>
                            <a:srgbClr val="000000"/>
                          </a:solidFill>
                          <a:latin typeface="Calibri"/>
                        </a:rPr>
                        <a:t>0.88</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3">
                        <a:lumMod val="20000"/>
                        <a:lumOff val="80000"/>
                      </a:schemeClr>
                    </a:solidFill>
                  </a:tcPr>
                </a:tc>
                <a:tc>
                  <a:txBody>
                    <a:bodyPr/>
                    <a:lstStyle/>
                    <a:p>
                      <a:pPr algn="ctr" rtl="0" fontAlgn="ctr"/>
                      <a:r>
                        <a:rPr lang="es-ES" sz="1200" b="1" i="0" u="none" strike="noStrike">
                          <a:solidFill>
                            <a:srgbClr val="000000"/>
                          </a:solidFill>
                          <a:latin typeface="Calibri"/>
                        </a:rPr>
                        <a:t>0.92</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3">
                        <a:lumMod val="20000"/>
                        <a:lumOff val="80000"/>
                      </a:schemeClr>
                    </a:solidFill>
                  </a:tcPr>
                </a:tc>
                <a:tc>
                  <a:txBody>
                    <a:bodyPr/>
                    <a:lstStyle/>
                    <a:p>
                      <a:pPr algn="ctr" rtl="0" fontAlgn="ctr"/>
                      <a:r>
                        <a:rPr lang="es-ES" sz="1200" b="1" i="0" u="none" strike="noStrike">
                          <a:solidFill>
                            <a:srgbClr val="000000"/>
                          </a:solidFill>
                          <a:latin typeface="Calibri"/>
                        </a:rPr>
                        <a:t>0.89</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3">
                        <a:lumMod val="20000"/>
                        <a:lumOff val="80000"/>
                      </a:schemeClr>
                    </a:solidFill>
                  </a:tcPr>
                </a:tc>
                <a:tc>
                  <a:txBody>
                    <a:bodyPr/>
                    <a:lstStyle/>
                    <a:p>
                      <a:pPr algn="ctr" rtl="0" fontAlgn="ctr"/>
                      <a:r>
                        <a:rPr lang="es-ES" sz="1200" b="1" i="0" u="none" strike="noStrike">
                          <a:solidFill>
                            <a:srgbClr val="000000"/>
                          </a:solidFill>
                          <a:latin typeface="Calibri"/>
                        </a:rPr>
                        <a:t>-0.03</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282335">
                <a:tc>
                  <a:txBody>
                    <a:bodyPr/>
                    <a:lstStyle/>
                    <a:p>
                      <a:pPr algn="ctr" rtl="0" fontAlgn="ctr"/>
                      <a:r>
                        <a:rPr lang="es-ES" sz="1200" b="1" i="0" u="none" strike="noStrike">
                          <a:solidFill>
                            <a:srgbClr val="000000"/>
                          </a:solidFill>
                          <a:latin typeface="Calibri"/>
                        </a:rPr>
                        <a:t>2</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3">
                        <a:lumMod val="20000"/>
                        <a:lumOff val="80000"/>
                      </a:schemeClr>
                    </a:solidFill>
                  </a:tcPr>
                </a:tc>
                <a:tc>
                  <a:txBody>
                    <a:bodyPr/>
                    <a:lstStyle/>
                    <a:p>
                      <a:pPr algn="ctr" rtl="0" fontAlgn="ctr"/>
                      <a:r>
                        <a:rPr lang="es-ES" sz="1200" b="1" i="0" u="none" strike="noStrike">
                          <a:solidFill>
                            <a:srgbClr val="000000"/>
                          </a:solidFill>
                          <a:latin typeface="Calibri"/>
                        </a:rPr>
                        <a:t>0.94</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3">
                        <a:lumMod val="20000"/>
                        <a:lumOff val="80000"/>
                      </a:schemeClr>
                    </a:solidFill>
                  </a:tcPr>
                </a:tc>
                <a:tc>
                  <a:txBody>
                    <a:bodyPr/>
                    <a:lstStyle/>
                    <a:p>
                      <a:pPr algn="ctr" rtl="0" fontAlgn="ctr"/>
                      <a:r>
                        <a:rPr lang="es-ES" sz="1200" b="1" i="0" u="none" strike="noStrike">
                          <a:solidFill>
                            <a:srgbClr val="000000"/>
                          </a:solidFill>
                          <a:latin typeface="Calibri"/>
                        </a:rPr>
                        <a:t>0.95</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3">
                        <a:lumMod val="20000"/>
                        <a:lumOff val="80000"/>
                      </a:schemeClr>
                    </a:solidFill>
                  </a:tcPr>
                </a:tc>
                <a:tc>
                  <a:txBody>
                    <a:bodyPr/>
                    <a:lstStyle/>
                    <a:p>
                      <a:pPr algn="ctr" rtl="0" fontAlgn="b"/>
                      <a:r>
                        <a:rPr lang="es-ES" sz="1200" b="1" i="0" u="none" strike="noStrike">
                          <a:solidFill>
                            <a:srgbClr val="000000"/>
                          </a:solidFill>
                          <a:latin typeface="Calibri"/>
                        </a:rPr>
                        <a:t>0.97</a:t>
                      </a:r>
                    </a:p>
                  </a:txBody>
                  <a:tcPr marL="6129" marR="6129" marT="6129" marB="0" anchor="b">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3">
                        <a:lumMod val="20000"/>
                        <a:lumOff val="80000"/>
                      </a:schemeClr>
                    </a:solidFill>
                  </a:tcPr>
                </a:tc>
                <a:tc>
                  <a:txBody>
                    <a:bodyPr/>
                    <a:lstStyle/>
                    <a:p>
                      <a:pPr algn="ctr" rtl="0" fontAlgn="b"/>
                      <a:r>
                        <a:rPr lang="es-ES" sz="1200" b="1" i="0" u="none" strike="noStrike">
                          <a:solidFill>
                            <a:srgbClr val="000000"/>
                          </a:solidFill>
                          <a:latin typeface="Calibri"/>
                        </a:rPr>
                        <a:t>0.96</a:t>
                      </a:r>
                    </a:p>
                  </a:txBody>
                  <a:tcPr marL="6129" marR="6129" marT="6129" marB="0" anchor="b">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3">
                        <a:lumMod val="20000"/>
                        <a:lumOff val="80000"/>
                      </a:schemeClr>
                    </a:solidFill>
                  </a:tcPr>
                </a:tc>
                <a:tc>
                  <a:txBody>
                    <a:bodyPr/>
                    <a:lstStyle/>
                    <a:p>
                      <a:pPr algn="ctr" rtl="0" fontAlgn="ctr"/>
                      <a:r>
                        <a:rPr lang="es-ES" sz="1200" b="1" i="0" u="none" strike="noStrike">
                          <a:solidFill>
                            <a:srgbClr val="000000"/>
                          </a:solidFill>
                          <a:latin typeface="Calibri"/>
                        </a:rPr>
                        <a:t>0.96</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3">
                        <a:lumMod val="20000"/>
                        <a:lumOff val="80000"/>
                      </a:schemeClr>
                    </a:solidFill>
                  </a:tcPr>
                </a:tc>
                <a:tc>
                  <a:txBody>
                    <a:bodyPr/>
                    <a:lstStyle/>
                    <a:p>
                      <a:pPr algn="ctr" rtl="0" fontAlgn="ctr"/>
                      <a:r>
                        <a:rPr lang="es-ES" sz="1200" b="1" i="0" u="none" strike="noStrike">
                          <a:solidFill>
                            <a:srgbClr val="000000"/>
                          </a:solidFill>
                          <a:latin typeface="Calibri"/>
                        </a:rPr>
                        <a:t>0.73</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3">
                        <a:lumMod val="20000"/>
                        <a:lumOff val="80000"/>
                      </a:schemeClr>
                    </a:solidFill>
                  </a:tcPr>
                </a:tc>
                <a:tc>
                  <a:txBody>
                    <a:bodyPr/>
                    <a:lstStyle/>
                    <a:p>
                      <a:pPr algn="ctr" rtl="0" fontAlgn="ctr"/>
                      <a:r>
                        <a:rPr lang="es-ES" sz="1200" b="1" i="0" u="none" strike="noStrike">
                          <a:solidFill>
                            <a:srgbClr val="000000"/>
                          </a:solidFill>
                          <a:latin typeface="Calibri"/>
                        </a:rPr>
                        <a:t>0.81</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3">
                        <a:lumMod val="20000"/>
                        <a:lumOff val="80000"/>
                      </a:schemeClr>
                    </a:solidFill>
                  </a:tcPr>
                </a:tc>
                <a:tc>
                  <a:txBody>
                    <a:bodyPr/>
                    <a:lstStyle/>
                    <a:p>
                      <a:pPr algn="ctr" rtl="0" fontAlgn="ctr"/>
                      <a:r>
                        <a:rPr lang="es-ES" sz="1200" b="1" i="0" u="none" strike="noStrike">
                          <a:solidFill>
                            <a:srgbClr val="000000"/>
                          </a:solidFill>
                          <a:latin typeface="Calibri"/>
                        </a:rPr>
                        <a:t>0.85</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3">
                        <a:lumMod val="20000"/>
                        <a:lumOff val="80000"/>
                      </a:schemeClr>
                    </a:solidFill>
                  </a:tcPr>
                </a:tc>
                <a:tc>
                  <a:txBody>
                    <a:bodyPr/>
                    <a:lstStyle/>
                    <a:p>
                      <a:pPr algn="ctr" rtl="0" fontAlgn="ctr"/>
                      <a:r>
                        <a:rPr lang="es-ES" sz="1200" b="1" i="0" u="none" strike="noStrike">
                          <a:solidFill>
                            <a:srgbClr val="000000"/>
                          </a:solidFill>
                          <a:latin typeface="Calibri"/>
                        </a:rPr>
                        <a:t>0.85</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3">
                        <a:lumMod val="20000"/>
                        <a:lumOff val="80000"/>
                      </a:schemeClr>
                    </a:solidFill>
                  </a:tcPr>
                </a:tc>
                <a:tc>
                  <a:txBody>
                    <a:bodyPr/>
                    <a:lstStyle/>
                    <a:p>
                      <a:pPr algn="ctr" rtl="0" fontAlgn="ctr"/>
                      <a:r>
                        <a:rPr lang="es-ES" sz="1200" b="1" i="0" u="none" strike="noStrike">
                          <a:solidFill>
                            <a:srgbClr val="000000"/>
                          </a:solidFill>
                          <a:latin typeface="Calibri"/>
                        </a:rPr>
                        <a:t>0.87</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3">
                        <a:lumMod val="20000"/>
                        <a:lumOff val="80000"/>
                      </a:schemeClr>
                    </a:solidFill>
                  </a:tcPr>
                </a:tc>
                <a:tc>
                  <a:txBody>
                    <a:bodyPr/>
                    <a:lstStyle/>
                    <a:p>
                      <a:pPr algn="ctr" rtl="0" fontAlgn="ctr"/>
                      <a:r>
                        <a:rPr lang="es-ES" sz="1200" b="1" i="0" u="none" strike="noStrike">
                          <a:solidFill>
                            <a:srgbClr val="000000"/>
                          </a:solidFill>
                          <a:latin typeface="Calibri"/>
                        </a:rPr>
                        <a:t>0.03</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282335">
                <a:tc>
                  <a:txBody>
                    <a:bodyPr/>
                    <a:lstStyle/>
                    <a:p>
                      <a:pPr algn="ctr" rtl="0" fontAlgn="ctr"/>
                      <a:r>
                        <a:rPr lang="es-ES" sz="1200" b="1" i="0" u="none" strike="noStrike" dirty="0">
                          <a:solidFill>
                            <a:srgbClr val="000000"/>
                          </a:solidFill>
                          <a:latin typeface="Calibri"/>
                        </a:rPr>
                        <a:t>3</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3">
                        <a:lumMod val="20000"/>
                        <a:lumOff val="80000"/>
                      </a:schemeClr>
                    </a:solidFill>
                  </a:tcPr>
                </a:tc>
                <a:tc>
                  <a:txBody>
                    <a:bodyPr/>
                    <a:lstStyle/>
                    <a:p>
                      <a:pPr algn="ctr" rtl="0" fontAlgn="ctr"/>
                      <a:r>
                        <a:rPr lang="es-ES" sz="1200" b="1" i="0" u="none" strike="noStrike">
                          <a:solidFill>
                            <a:srgbClr val="000000"/>
                          </a:solidFill>
                          <a:latin typeface="Calibri"/>
                        </a:rPr>
                        <a:t>0.93</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3">
                        <a:lumMod val="20000"/>
                        <a:lumOff val="80000"/>
                      </a:schemeClr>
                    </a:solidFill>
                  </a:tcPr>
                </a:tc>
                <a:tc>
                  <a:txBody>
                    <a:bodyPr/>
                    <a:lstStyle/>
                    <a:p>
                      <a:pPr algn="ctr" rtl="0" fontAlgn="ctr"/>
                      <a:r>
                        <a:rPr lang="es-ES" sz="1200" b="1" i="0" u="none" strike="noStrike">
                          <a:solidFill>
                            <a:srgbClr val="000000"/>
                          </a:solidFill>
                          <a:latin typeface="Calibri"/>
                        </a:rPr>
                        <a:t>0.94</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3">
                        <a:lumMod val="20000"/>
                        <a:lumOff val="80000"/>
                      </a:schemeClr>
                    </a:solidFill>
                  </a:tcPr>
                </a:tc>
                <a:tc>
                  <a:txBody>
                    <a:bodyPr/>
                    <a:lstStyle/>
                    <a:p>
                      <a:pPr algn="ctr" rtl="0" fontAlgn="b"/>
                      <a:r>
                        <a:rPr lang="es-ES" sz="1200" b="1" i="0" u="none" strike="noStrike">
                          <a:solidFill>
                            <a:srgbClr val="000000"/>
                          </a:solidFill>
                          <a:latin typeface="Calibri"/>
                        </a:rPr>
                        <a:t>0.96</a:t>
                      </a:r>
                    </a:p>
                  </a:txBody>
                  <a:tcPr marL="6129" marR="6129" marT="6129" marB="0" anchor="b">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3">
                        <a:lumMod val="20000"/>
                        <a:lumOff val="80000"/>
                      </a:schemeClr>
                    </a:solidFill>
                  </a:tcPr>
                </a:tc>
                <a:tc>
                  <a:txBody>
                    <a:bodyPr/>
                    <a:lstStyle/>
                    <a:p>
                      <a:pPr algn="ctr" rtl="0" fontAlgn="b"/>
                      <a:r>
                        <a:rPr lang="es-ES" sz="1200" b="1" i="0" u="none" strike="noStrike">
                          <a:solidFill>
                            <a:srgbClr val="000000"/>
                          </a:solidFill>
                          <a:latin typeface="Calibri"/>
                        </a:rPr>
                        <a:t>0.96</a:t>
                      </a:r>
                    </a:p>
                  </a:txBody>
                  <a:tcPr marL="6129" marR="6129" marT="6129" marB="0" anchor="b">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3">
                        <a:lumMod val="20000"/>
                        <a:lumOff val="80000"/>
                      </a:schemeClr>
                    </a:solidFill>
                  </a:tcPr>
                </a:tc>
                <a:tc>
                  <a:txBody>
                    <a:bodyPr/>
                    <a:lstStyle/>
                    <a:p>
                      <a:pPr algn="ctr" rtl="0" fontAlgn="ctr"/>
                      <a:r>
                        <a:rPr lang="es-ES" sz="1200" b="1" i="0" u="none" strike="noStrike">
                          <a:solidFill>
                            <a:srgbClr val="000000"/>
                          </a:solidFill>
                          <a:latin typeface="Calibri"/>
                        </a:rPr>
                        <a:t>0.94</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3">
                        <a:lumMod val="20000"/>
                        <a:lumOff val="80000"/>
                      </a:schemeClr>
                    </a:solidFill>
                  </a:tcPr>
                </a:tc>
                <a:tc>
                  <a:txBody>
                    <a:bodyPr/>
                    <a:lstStyle/>
                    <a:p>
                      <a:pPr algn="ctr" rtl="0" fontAlgn="ctr"/>
                      <a:r>
                        <a:rPr lang="es-ES" sz="1200" b="1" i="0" u="none" strike="noStrike" dirty="0">
                          <a:solidFill>
                            <a:srgbClr val="000000"/>
                          </a:solidFill>
                          <a:latin typeface="Calibri"/>
                        </a:rPr>
                        <a:t>0.72</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3">
                        <a:lumMod val="20000"/>
                        <a:lumOff val="80000"/>
                      </a:schemeClr>
                    </a:solidFill>
                  </a:tcPr>
                </a:tc>
                <a:tc>
                  <a:txBody>
                    <a:bodyPr/>
                    <a:lstStyle/>
                    <a:p>
                      <a:pPr algn="ctr" rtl="0" fontAlgn="ctr"/>
                      <a:r>
                        <a:rPr lang="es-ES" sz="1200" b="1" i="0" u="none" strike="noStrike" dirty="0">
                          <a:solidFill>
                            <a:srgbClr val="000000"/>
                          </a:solidFill>
                          <a:latin typeface="Calibri"/>
                        </a:rPr>
                        <a:t>0.79</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3">
                        <a:lumMod val="20000"/>
                        <a:lumOff val="80000"/>
                      </a:schemeClr>
                    </a:solidFill>
                  </a:tcPr>
                </a:tc>
                <a:tc>
                  <a:txBody>
                    <a:bodyPr/>
                    <a:lstStyle/>
                    <a:p>
                      <a:pPr algn="ctr" rtl="0" fontAlgn="ctr"/>
                      <a:r>
                        <a:rPr lang="es-ES" sz="1200" b="1" i="0" u="none" strike="noStrike" dirty="0">
                          <a:solidFill>
                            <a:srgbClr val="000000"/>
                          </a:solidFill>
                          <a:latin typeface="Calibri"/>
                        </a:rPr>
                        <a:t>0.84</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3">
                        <a:lumMod val="20000"/>
                        <a:lumOff val="80000"/>
                      </a:schemeClr>
                    </a:solidFill>
                  </a:tcPr>
                </a:tc>
                <a:tc>
                  <a:txBody>
                    <a:bodyPr/>
                    <a:lstStyle/>
                    <a:p>
                      <a:pPr algn="ctr" rtl="0" fontAlgn="ctr"/>
                      <a:r>
                        <a:rPr lang="es-ES" sz="1200" b="1" i="0" u="none" strike="noStrike" dirty="0">
                          <a:solidFill>
                            <a:srgbClr val="000000"/>
                          </a:solidFill>
                          <a:latin typeface="Calibri"/>
                        </a:rPr>
                        <a:t>0.85</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3">
                        <a:lumMod val="20000"/>
                        <a:lumOff val="80000"/>
                      </a:schemeClr>
                    </a:solidFill>
                  </a:tcPr>
                </a:tc>
                <a:tc>
                  <a:txBody>
                    <a:bodyPr/>
                    <a:lstStyle/>
                    <a:p>
                      <a:pPr algn="ctr" rtl="0" fontAlgn="ctr"/>
                      <a:r>
                        <a:rPr lang="es-ES" sz="1200" b="1" i="0" u="none" strike="noStrike" dirty="0">
                          <a:solidFill>
                            <a:srgbClr val="000000"/>
                          </a:solidFill>
                          <a:latin typeface="Calibri"/>
                        </a:rPr>
                        <a:t>0.87</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3">
                        <a:lumMod val="20000"/>
                        <a:lumOff val="80000"/>
                      </a:schemeClr>
                    </a:solidFill>
                  </a:tcPr>
                </a:tc>
                <a:tc>
                  <a:txBody>
                    <a:bodyPr/>
                    <a:lstStyle/>
                    <a:p>
                      <a:pPr algn="ctr" rtl="0" fontAlgn="ctr"/>
                      <a:r>
                        <a:rPr lang="es-ES" sz="1200" b="1" i="0" u="none" strike="noStrike" dirty="0">
                          <a:solidFill>
                            <a:srgbClr val="000000"/>
                          </a:solidFill>
                          <a:latin typeface="Calibri"/>
                        </a:rPr>
                        <a:t>0.02</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4"/>
                  </a:ext>
                </a:extLst>
              </a:tr>
              <a:tr h="168760">
                <a:tc>
                  <a:txBody>
                    <a:bodyPr/>
                    <a:lstStyle/>
                    <a:p>
                      <a:pPr algn="ctr" rtl="0" fontAlgn="ctr"/>
                      <a:endParaRPr lang="es-ES" sz="1200" b="1" i="0" u="none" strike="noStrike" dirty="0">
                        <a:solidFill>
                          <a:srgbClr val="000000"/>
                        </a:solidFill>
                        <a:latin typeface="Calibri"/>
                      </a:endParaRP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4">
                        <a:lumMod val="75000"/>
                      </a:schemeClr>
                    </a:solidFill>
                  </a:tcPr>
                </a:tc>
                <a:tc>
                  <a:txBody>
                    <a:bodyPr/>
                    <a:lstStyle/>
                    <a:p>
                      <a:pPr algn="ctr" rtl="0" fontAlgn="ctr"/>
                      <a:endParaRPr lang="es-ES" sz="1200" b="1" i="0" u="none" strike="noStrike" dirty="0">
                        <a:solidFill>
                          <a:srgbClr val="000000"/>
                        </a:solidFill>
                        <a:latin typeface="Calibri"/>
                      </a:endParaRP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4">
                        <a:lumMod val="75000"/>
                      </a:schemeClr>
                    </a:solidFill>
                  </a:tcPr>
                </a:tc>
                <a:tc>
                  <a:txBody>
                    <a:bodyPr/>
                    <a:lstStyle/>
                    <a:p>
                      <a:pPr algn="ctr" rtl="0" fontAlgn="ctr"/>
                      <a:endParaRPr lang="es-ES" sz="1200" b="1" i="0" u="none" strike="noStrike" dirty="0">
                        <a:solidFill>
                          <a:srgbClr val="000000"/>
                        </a:solidFill>
                        <a:latin typeface="Calibri"/>
                      </a:endParaRP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4">
                        <a:lumMod val="75000"/>
                      </a:schemeClr>
                    </a:solidFill>
                  </a:tcPr>
                </a:tc>
                <a:tc>
                  <a:txBody>
                    <a:bodyPr/>
                    <a:lstStyle/>
                    <a:p>
                      <a:pPr algn="ctr" rtl="0" fontAlgn="b"/>
                      <a:endParaRPr lang="es-ES" sz="1200" b="1" i="0" u="none" strike="noStrike" dirty="0">
                        <a:solidFill>
                          <a:srgbClr val="000000"/>
                        </a:solidFill>
                        <a:latin typeface="Calibri"/>
                      </a:endParaRPr>
                    </a:p>
                  </a:txBody>
                  <a:tcPr marL="6129" marR="6129" marT="6129" marB="0" anchor="b">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4">
                        <a:lumMod val="75000"/>
                      </a:schemeClr>
                    </a:solidFill>
                  </a:tcPr>
                </a:tc>
                <a:tc>
                  <a:txBody>
                    <a:bodyPr/>
                    <a:lstStyle/>
                    <a:p>
                      <a:pPr algn="ctr" rtl="0" fontAlgn="b"/>
                      <a:endParaRPr lang="es-ES" sz="1200" b="1" i="0" u="none" strike="noStrike" dirty="0">
                        <a:solidFill>
                          <a:srgbClr val="000000"/>
                        </a:solidFill>
                        <a:latin typeface="Calibri"/>
                      </a:endParaRPr>
                    </a:p>
                  </a:txBody>
                  <a:tcPr marL="6129" marR="6129" marT="6129" marB="0" anchor="b">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4">
                        <a:lumMod val="75000"/>
                      </a:schemeClr>
                    </a:solidFill>
                  </a:tcPr>
                </a:tc>
                <a:tc>
                  <a:txBody>
                    <a:bodyPr/>
                    <a:lstStyle/>
                    <a:p>
                      <a:pPr algn="ctr" rtl="0" fontAlgn="ctr"/>
                      <a:endParaRPr lang="es-ES" sz="1200" b="1" i="0" u="none" strike="noStrike" dirty="0">
                        <a:solidFill>
                          <a:srgbClr val="000000"/>
                        </a:solidFill>
                        <a:latin typeface="Calibri"/>
                      </a:endParaRP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4">
                        <a:lumMod val="75000"/>
                      </a:schemeClr>
                    </a:solidFill>
                  </a:tcPr>
                </a:tc>
                <a:tc>
                  <a:txBody>
                    <a:bodyPr/>
                    <a:lstStyle/>
                    <a:p>
                      <a:pPr algn="ctr" rtl="0" fontAlgn="ctr"/>
                      <a:endParaRPr lang="es-ES" sz="1200" b="1" i="0" u="none" strike="noStrike" dirty="0">
                        <a:solidFill>
                          <a:srgbClr val="000000"/>
                        </a:solidFill>
                        <a:latin typeface="Calibri"/>
                      </a:endParaRP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4">
                        <a:lumMod val="75000"/>
                      </a:schemeClr>
                    </a:solidFill>
                  </a:tcPr>
                </a:tc>
                <a:tc>
                  <a:txBody>
                    <a:bodyPr/>
                    <a:lstStyle/>
                    <a:p>
                      <a:pPr algn="ctr" rtl="0" fontAlgn="ctr"/>
                      <a:endParaRPr lang="es-ES" sz="1200" b="1" i="0" u="none" strike="noStrike" dirty="0">
                        <a:solidFill>
                          <a:srgbClr val="000000"/>
                        </a:solidFill>
                        <a:latin typeface="Calibri"/>
                      </a:endParaRP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4">
                        <a:lumMod val="75000"/>
                      </a:schemeClr>
                    </a:solidFill>
                  </a:tcPr>
                </a:tc>
                <a:tc>
                  <a:txBody>
                    <a:bodyPr/>
                    <a:lstStyle/>
                    <a:p>
                      <a:pPr algn="ctr" rtl="0" fontAlgn="ctr"/>
                      <a:endParaRPr lang="es-ES" sz="1200" b="1" i="0" u="none" strike="noStrike">
                        <a:solidFill>
                          <a:srgbClr val="000000"/>
                        </a:solidFill>
                        <a:latin typeface="Calibri"/>
                      </a:endParaRP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4">
                        <a:lumMod val="75000"/>
                      </a:schemeClr>
                    </a:solidFill>
                  </a:tcPr>
                </a:tc>
                <a:tc>
                  <a:txBody>
                    <a:bodyPr/>
                    <a:lstStyle/>
                    <a:p>
                      <a:pPr algn="ctr" rtl="0" fontAlgn="ctr"/>
                      <a:endParaRPr lang="es-ES" sz="1200" b="1" i="0" u="none" strike="noStrike" dirty="0">
                        <a:solidFill>
                          <a:srgbClr val="000000"/>
                        </a:solidFill>
                        <a:latin typeface="Calibri"/>
                      </a:endParaRP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4">
                        <a:lumMod val="75000"/>
                      </a:schemeClr>
                    </a:solidFill>
                  </a:tcPr>
                </a:tc>
                <a:tc>
                  <a:txBody>
                    <a:bodyPr/>
                    <a:lstStyle/>
                    <a:p>
                      <a:pPr algn="ctr" rtl="0" fontAlgn="ctr"/>
                      <a:endParaRPr lang="es-ES" sz="1200" b="1" i="0" u="none" strike="noStrike" dirty="0">
                        <a:solidFill>
                          <a:srgbClr val="000000"/>
                        </a:solidFill>
                        <a:latin typeface="Calibri"/>
                      </a:endParaRP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4">
                        <a:lumMod val="75000"/>
                      </a:schemeClr>
                    </a:solidFill>
                  </a:tcPr>
                </a:tc>
                <a:tc>
                  <a:txBody>
                    <a:bodyPr/>
                    <a:lstStyle/>
                    <a:p>
                      <a:pPr algn="ctr" rtl="0" fontAlgn="ctr"/>
                      <a:endParaRPr lang="es-ES" sz="1200" b="1" i="0" u="none" strike="noStrike" dirty="0">
                        <a:solidFill>
                          <a:srgbClr val="000000"/>
                        </a:solidFill>
                        <a:latin typeface="Calibri"/>
                      </a:endParaRP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3086670243"/>
                  </a:ext>
                </a:extLst>
              </a:tr>
              <a:tr h="282335">
                <a:tc>
                  <a:txBody>
                    <a:bodyPr/>
                    <a:lstStyle/>
                    <a:p>
                      <a:pPr algn="ctr" rtl="0" fontAlgn="ctr"/>
                      <a:r>
                        <a:rPr lang="es-ES" sz="1200" b="1" i="0" u="none" strike="noStrike" dirty="0">
                          <a:solidFill>
                            <a:srgbClr val="000000"/>
                          </a:solidFill>
                          <a:latin typeface="Calibri"/>
                        </a:rPr>
                        <a:t>31</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2">
                        <a:lumMod val="20000"/>
                        <a:lumOff val="80000"/>
                      </a:schemeClr>
                    </a:solidFill>
                  </a:tcPr>
                </a:tc>
                <a:tc>
                  <a:txBody>
                    <a:bodyPr/>
                    <a:lstStyle/>
                    <a:p>
                      <a:pPr algn="ctr" rtl="0" fontAlgn="ctr"/>
                      <a:r>
                        <a:rPr lang="es-ES" sz="1200" b="1" i="0" u="none" strike="noStrike" dirty="0">
                          <a:solidFill>
                            <a:srgbClr val="000000"/>
                          </a:solidFill>
                          <a:latin typeface="Calibri"/>
                        </a:rPr>
                        <a:t>0.60</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2">
                        <a:lumMod val="20000"/>
                        <a:lumOff val="80000"/>
                      </a:schemeClr>
                    </a:solidFill>
                  </a:tcPr>
                </a:tc>
                <a:tc>
                  <a:txBody>
                    <a:bodyPr/>
                    <a:lstStyle/>
                    <a:p>
                      <a:pPr algn="ctr" rtl="0" fontAlgn="ctr"/>
                      <a:r>
                        <a:rPr lang="es-ES" sz="1200" b="1" i="0" u="none" strike="noStrike" dirty="0">
                          <a:solidFill>
                            <a:srgbClr val="000000"/>
                          </a:solidFill>
                          <a:latin typeface="Calibri"/>
                        </a:rPr>
                        <a:t>0.68</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2">
                        <a:lumMod val="20000"/>
                        <a:lumOff val="80000"/>
                      </a:schemeClr>
                    </a:solidFill>
                  </a:tcPr>
                </a:tc>
                <a:tc>
                  <a:txBody>
                    <a:bodyPr/>
                    <a:lstStyle/>
                    <a:p>
                      <a:pPr algn="ctr" rtl="0" fontAlgn="b"/>
                      <a:r>
                        <a:rPr lang="es-ES" sz="1200" b="1" i="0" u="none" strike="noStrike" dirty="0">
                          <a:solidFill>
                            <a:srgbClr val="000000"/>
                          </a:solidFill>
                          <a:latin typeface="Calibri"/>
                        </a:rPr>
                        <a:t>0.58</a:t>
                      </a:r>
                    </a:p>
                  </a:txBody>
                  <a:tcPr marL="6129" marR="6129" marT="6129" marB="0" anchor="b">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2">
                        <a:lumMod val="20000"/>
                        <a:lumOff val="80000"/>
                      </a:schemeClr>
                    </a:solidFill>
                  </a:tcPr>
                </a:tc>
                <a:tc>
                  <a:txBody>
                    <a:bodyPr/>
                    <a:lstStyle/>
                    <a:p>
                      <a:pPr algn="ctr" rtl="0" fontAlgn="b"/>
                      <a:r>
                        <a:rPr lang="es-ES" sz="1200" b="1" i="0" u="none" strike="noStrike" dirty="0">
                          <a:solidFill>
                            <a:srgbClr val="000000"/>
                          </a:solidFill>
                          <a:latin typeface="Calibri"/>
                        </a:rPr>
                        <a:t>0.72</a:t>
                      </a:r>
                    </a:p>
                  </a:txBody>
                  <a:tcPr marL="6129" marR="6129" marT="6129" marB="0" anchor="b">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2">
                        <a:lumMod val="20000"/>
                        <a:lumOff val="80000"/>
                      </a:schemeClr>
                    </a:solidFill>
                  </a:tcPr>
                </a:tc>
                <a:tc>
                  <a:txBody>
                    <a:bodyPr/>
                    <a:lstStyle/>
                    <a:p>
                      <a:pPr algn="ctr" rtl="0" fontAlgn="ctr"/>
                      <a:r>
                        <a:rPr lang="es-ES" sz="1200" b="1" i="0" u="none" strike="noStrike">
                          <a:solidFill>
                            <a:srgbClr val="000000"/>
                          </a:solidFill>
                          <a:latin typeface="Calibri"/>
                        </a:rPr>
                        <a:t>0.57</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2">
                        <a:lumMod val="20000"/>
                        <a:lumOff val="80000"/>
                      </a:schemeClr>
                    </a:solidFill>
                  </a:tcPr>
                </a:tc>
                <a:tc>
                  <a:txBody>
                    <a:bodyPr/>
                    <a:lstStyle/>
                    <a:p>
                      <a:pPr algn="ctr" rtl="0" fontAlgn="ctr"/>
                      <a:r>
                        <a:rPr lang="es-ES" sz="1200" b="1" i="0" u="none" strike="noStrike">
                          <a:solidFill>
                            <a:srgbClr val="000000"/>
                          </a:solidFill>
                          <a:latin typeface="Calibri"/>
                        </a:rPr>
                        <a:t>0.43</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2">
                        <a:lumMod val="20000"/>
                        <a:lumOff val="80000"/>
                      </a:schemeClr>
                    </a:solidFill>
                  </a:tcPr>
                </a:tc>
                <a:tc>
                  <a:txBody>
                    <a:bodyPr/>
                    <a:lstStyle/>
                    <a:p>
                      <a:pPr algn="ctr" rtl="0" fontAlgn="ctr"/>
                      <a:r>
                        <a:rPr lang="es-ES" sz="1200" b="1" i="0" u="none" strike="noStrike" dirty="0">
                          <a:solidFill>
                            <a:srgbClr val="000000"/>
                          </a:solidFill>
                          <a:latin typeface="Calibri"/>
                        </a:rPr>
                        <a:t>0.28</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2">
                        <a:lumMod val="20000"/>
                        <a:lumOff val="80000"/>
                      </a:schemeClr>
                    </a:solidFill>
                  </a:tcPr>
                </a:tc>
                <a:tc>
                  <a:txBody>
                    <a:bodyPr/>
                    <a:lstStyle/>
                    <a:p>
                      <a:pPr algn="ctr" rtl="0" fontAlgn="ctr"/>
                      <a:r>
                        <a:rPr lang="es-ES" sz="1200" b="1" i="0" u="none" strike="noStrike" dirty="0">
                          <a:solidFill>
                            <a:srgbClr val="000000"/>
                          </a:solidFill>
                          <a:latin typeface="Calibri"/>
                        </a:rPr>
                        <a:t>0.52</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2">
                        <a:lumMod val="20000"/>
                        <a:lumOff val="80000"/>
                      </a:schemeClr>
                    </a:solidFill>
                  </a:tcPr>
                </a:tc>
                <a:tc>
                  <a:txBody>
                    <a:bodyPr/>
                    <a:lstStyle/>
                    <a:p>
                      <a:pPr algn="ctr" rtl="0" fontAlgn="ctr"/>
                      <a:r>
                        <a:rPr lang="es-ES" sz="1200" b="1" i="0" u="none" strike="noStrike" dirty="0">
                          <a:solidFill>
                            <a:srgbClr val="000000"/>
                          </a:solidFill>
                          <a:latin typeface="Calibri"/>
                        </a:rPr>
                        <a:t>0.58</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2">
                        <a:lumMod val="20000"/>
                        <a:lumOff val="80000"/>
                      </a:schemeClr>
                    </a:solidFill>
                  </a:tcPr>
                </a:tc>
                <a:tc>
                  <a:txBody>
                    <a:bodyPr/>
                    <a:lstStyle/>
                    <a:p>
                      <a:pPr algn="ctr" rtl="0" fontAlgn="ctr"/>
                      <a:r>
                        <a:rPr lang="es-ES" sz="1200" b="1" i="0" u="none" strike="noStrike" dirty="0">
                          <a:solidFill>
                            <a:srgbClr val="000000"/>
                          </a:solidFill>
                          <a:latin typeface="Calibri"/>
                        </a:rPr>
                        <a:t>0.59</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2">
                        <a:lumMod val="20000"/>
                        <a:lumOff val="80000"/>
                      </a:schemeClr>
                    </a:solidFill>
                  </a:tcPr>
                </a:tc>
                <a:tc>
                  <a:txBody>
                    <a:bodyPr/>
                    <a:lstStyle/>
                    <a:p>
                      <a:pPr algn="ctr" rtl="0" fontAlgn="ctr"/>
                      <a:r>
                        <a:rPr lang="es-ES" sz="1200" b="1" i="0" u="none" strike="noStrike" dirty="0">
                          <a:solidFill>
                            <a:srgbClr val="000000"/>
                          </a:solidFill>
                          <a:latin typeface="Calibri"/>
                        </a:rPr>
                        <a:t>0.01</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282335">
                <a:tc>
                  <a:txBody>
                    <a:bodyPr/>
                    <a:lstStyle/>
                    <a:p>
                      <a:pPr algn="ctr" rtl="0" fontAlgn="ctr"/>
                      <a:r>
                        <a:rPr lang="es-ES" sz="1200" b="1" i="0" u="none" strike="noStrike">
                          <a:solidFill>
                            <a:srgbClr val="000000"/>
                          </a:solidFill>
                          <a:latin typeface="Calibri"/>
                        </a:rPr>
                        <a:t>32</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2">
                        <a:lumMod val="20000"/>
                        <a:lumOff val="80000"/>
                      </a:schemeClr>
                    </a:solidFill>
                  </a:tcPr>
                </a:tc>
                <a:tc>
                  <a:txBody>
                    <a:bodyPr/>
                    <a:lstStyle/>
                    <a:p>
                      <a:pPr algn="ctr" rtl="0" fontAlgn="ctr"/>
                      <a:r>
                        <a:rPr lang="es-ES" sz="1200" b="1" i="0" u="none" strike="noStrike" dirty="0">
                          <a:solidFill>
                            <a:srgbClr val="000000"/>
                          </a:solidFill>
                          <a:latin typeface="Calibri"/>
                        </a:rPr>
                        <a:t>0.52</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2">
                        <a:lumMod val="20000"/>
                        <a:lumOff val="80000"/>
                      </a:schemeClr>
                    </a:solidFill>
                  </a:tcPr>
                </a:tc>
                <a:tc>
                  <a:txBody>
                    <a:bodyPr/>
                    <a:lstStyle/>
                    <a:p>
                      <a:pPr algn="ctr" rtl="0" fontAlgn="ctr"/>
                      <a:r>
                        <a:rPr lang="es-ES" sz="1200" b="1" i="0" u="none" strike="noStrike" dirty="0">
                          <a:solidFill>
                            <a:srgbClr val="000000"/>
                          </a:solidFill>
                          <a:latin typeface="Calibri"/>
                        </a:rPr>
                        <a:t>0.65</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2">
                        <a:lumMod val="20000"/>
                        <a:lumOff val="80000"/>
                      </a:schemeClr>
                    </a:solidFill>
                  </a:tcPr>
                </a:tc>
                <a:tc>
                  <a:txBody>
                    <a:bodyPr/>
                    <a:lstStyle/>
                    <a:p>
                      <a:pPr algn="ctr" rtl="0" fontAlgn="b"/>
                      <a:r>
                        <a:rPr lang="es-ES" sz="1200" b="1" i="0" u="none" strike="noStrike" dirty="0">
                          <a:solidFill>
                            <a:srgbClr val="000000"/>
                          </a:solidFill>
                          <a:latin typeface="Calibri"/>
                        </a:rPr>
                        <a:t>0.53</a:t>
                      </a:r>
                    </a:p>
                  </a:txBody>
                  <a:tcPr marL="6129" marR="6129" marT="6129" marB="0" anchor="b">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2">
                        <a:lumMod val="20000"/>
                        <a:lumOff val="80000"/>
                      </a:schemeClr>
                    </a:solidFill>
                  </a:tcPr>
                </a:tc>
                <a:tc>
                  <a:txBody>
                    <a:bodyPr/>
                    <a:lstStyle/>
                    <a:p>
                      <a:pPr algn="ctr" rtl="0" fontAlgn="b"/>
                      <a:r>
                        <a:rPr lang="es-ES" sz="1200" b="1" i="0" u="none" strike="noStrike" dirty="0">
                          <a:solidFill>
                            <a:srgbClr val="000000"/>
                          </a:solidFill>
                          <a:latin typeface="Calibri"/>
                        </a:rPr>
                        <a:t>0.73</a:t>
                      </a:r>
                    </a:p>
                  </a:txBody>
                  <a:tcPr marL="6129" marR="6129" marT="6129" marB="0" anchor="b">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2">
                        <a:lumMod val="20000"/>
                        <a:lumOff val="80000"/>
                      </a:schemeClr>
                    </a:solidFill>
                  </a:tcPr>
                </a:tc>
                <a:tc>
                  <a:txBody>
                    <a:bodyPr/>
                    <a:lstStyle/>
                    <a:p>
                      <a:pPr algn="ctr" rtl="0" fontAlgn="ctr"/>
                      <a:r>
                        <a:rPr lang="es-ES" sz="1200" b="1" i="0" u="none" strike="noStrike" dirty="0">
                          <a:solidFill>
                            <a:srgbClr val="000000"/>
                          </a:solidFill>
                          <a:latin typeface="Calibri"/>
                        </a:rPr>
                        <a:t>0.38</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2">
                        <a:lumMod val="20000"/>
                        <a:lumOff val="80000"/>
                      </a:schemeClr>
                    </a:solidFill>
                  </a:tcPr>
                </a:tc>
                <a:tc>
                  <a:txBody>
                    <a:bodyPr/>
                    <a:lstStyle/>
                    <a:p>
                      <a:pPr algn="ctr" rtl="0" fontAlgn="ctr"/>
                      <a:r>
                        <a:rPr lang="es-ES" sz="1200" b="1" i="0" u="none" strike="noStrike" dirty="0">
                          <a:solidFill>
                            <a:srgbClr val="000000"/>
                          </a:solidFill>
                          <a:latin typeface="Calibri"/>
                        </a:rPr>
                        <a:t>0.42</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2">
                        <a:lumMod val="20000"/>
                        <a:lumOff val="80000"/>
                      </a:schemeClr>
                    </a:solidFill>
                  </a:tcPr>
                </a:tc>
                <a:tc>
                  <a:txBody>
                    <a:bodyPr/>
                    <a:lstStyle/>
                    <a:p>
                      <a:pPr algn="ctr" rtl="0" fontAlgn="ctr"/>
                      <a:r>
                        <a:rPr lang="es-ES" sz="1200" b="1" i="0" u="none" strike="noStrike" dirty="0">
                          <a:solidFill>
                            <a:srgbClr val="000000"/>
                          </a:solidFill>
                          <a:latin typeface="Calibri"/>
                        </a:rPr>
                        <a:t>0.28</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2">
                        <a:lumMod val="20000"/>
                        <a:lumOff val="80000"/>
                      </a:schemeClr>
                    </a:solidFill>
                  </a:tcPr>
                </a:tc>
                <a:tc>
                  <a:txBody>
                    <a:bodyPr/>
                    <a:lstStyle/>
                    <a:p>
                      <a:pPr algn="ctr" rtl="0" fontAlgn="ctr"/>
                      <a:r>
                        <a:rPr lang="es-ES" sz="1200" b="1" i="0" u="none" strike="noStrike" dirty="0">
                          <a:solidFill>
                            <a:srgbClr val="000000"/>
                          </a:solidFill>
                          <a:latin typeface="Calibri"/>
                        </a:rPr>
                        <a:t>0.50</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2">
                        <a:lumMod val="20000"/>
                        <a:lumOff val="80000"/>
                      </a:schemeClr>
                    </a:solidFill>
                  </a:tcPr>
                </a:tc>
                <a:tc>
                  <a:txBody>
                    <a:bodyPr/>
                    <a:lstStyle/>
                    <a:p>
                      <a:pPr algn="ctr" rtl="0" fontAlgn="ctr"/>
                      <a:r>
                        <a:rPr lang="es-ES" sz="1200" b="1" i="0" u="none" strike="noStrike" dirty="0">
                          <a:solidFill>
                            <a:srgbClr val="000000"/>
                          </a:solidFill>
                          <a:latin typeface="Calibri"/>
                        </a:rPr>
                        <a:t>0.56</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2">
                        <a:lumMod val="20000"/>
                        <a:lumOff val="80000"/>
                      </a:schemeClr>
                    </a:solidFill>
                  </a:tcPr>
                </a:tc>
                <a:tc>
                  <a:txBody>
                    <a:bodyPr/>
                    <a:lstStyle/>
                    <a:p>
                      <a:pPr algn="ctr" rtl="0" fontAlgn="ctr"/>
                      <a:r>
                        <a:rPr lang="es-ES" sz="1200" b="1" i="0" u="none" strike="noStrike" dirty="0">
                          <a:solidFill>
                            <a:srgbClr val="000000"/>
                          </a:solidFill>
                          <a:latin typeface="Calibri"/>
                        </a:rPr>
                        <a:t>0.58</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2">
                        <a:lumMod val="20000"/>
                        <a:lumOff val="80000"/>
                      </a:schemeClr>
                    </a:solidFill>
                  </a:tcPr>
                </a:tc>
                <a:tc>
                  <a:txBody>
                    <a:bodyPr/>
                    <a:lstStyle/>
                    <a:p>
                      <a:pPr algn="ctr" rtl="0" fontAlgn="ctr"/>
                      <a:r>
                        <a:rPr lang="es-ES" sz="1200" b="1" i="0" u="none" strike="noStrike" dirty="0">
                          <a:solidFill>
                            <a:srgbClr val="000000"/>
                          </a:solidFill>
                          <a:latin typeface="Calibri"/>
                        </a:rPr>
                        <a:t>0.01</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r h="282335">
                <a:tc>
                  <a:txBody>
                    <a:bodyPr/>
                    <a:lstStyle/>
                    <a:p>
                      <a:pPr algn="ctr" rtl="0" fontAlgn="ctr"/>
                      <a:r>
                        <a:rPr lang="es-ES" sz="1200" b="1" i="0" u="none" strike="noStrike">
                          <a:solidFill>
                            <a:srgbClr val="000000"/>
                          </a:solidFill>
                          <a:latin typeface="Calibri"/>
                        </a:rPr>
                        <a:t>33</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2">
                        <a:lumMod val="20000"/>
                        <a:lumOff val="80000"/>
                      </a:schemeClr>
                    </a:solidFill>
                  </a:tcPr>
                </a:tc>
                <a:tc>
                  <a:txBody>
                    <a:bodyPr/>
                    <a:lstStyle/>
                    <a:p>
                      <a:pPr algn="ctr" rtl="0" fontAlgn="ctr"/>
                      <a:r>
                        <a:rPr lang="es-ES" sz="1200" b="1" i="0" u="none" strike="noStrike">
                          <a:solidFill>
                            <a:srgbClr val="000000"/>
                          </a:solidFill>
                          <a:latin typeface="Calibri"/>
                        </a:rPr>
                        <a:t>0.49</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2">
                        <a:lumMod val="20000"/>
                        <a:lumOff val="80000"/>
                      </a:schemeClr>
                    </a:solidFill>
                  </a:tcPr>
                </a:tc>
                <a:tc>
                  <a:txBody>
                    <a:bodyPr/>
                    <a:lstStyle/>
                    <a:p>
                      <a:pPr algn="ctr" rtl="0" fontAlgn="ctr"/>
                      <a:r>
                        <a:rPr lang="es-ES" sz="1200" b="1" i="0" u="none" strike="noStrike">
                          <a:solidFill>
                            <a:srgbClr val="000000"/>
                          </a:solidFill>
                          <a:latin typeface="Calibri"/>
                        </a:rPr>
                        <a:t>0.61</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2">
                        <a:lumMod val="20000"/>
                        <a:lumOff val="80000"/>
                      </a:schemeClr>
                    </a:solidFill>
                  </a:tcPr>
                </a:tc>
                <a:tc>
                  <a:txBody>
                    <a:bodyPr/>
                    <a:lstStyle/>
                    <a:p>
                      <a:pPr algn="ctr" rtl="0" fontAlgn="b"/>
                      <a:r>
                        <a:rPr lang="es-ES" sz="1200" b="1" i="0" u="none" strike="noStrike">
                          <a:solidFill>
                            <a:srgbClr val="000000"/>
                          </a:solidFill>
                          <a:latin typeface="Calibri"/>
                        </a:rPr>
                        <a:t>0.52</a:t>
                      </a:r>
                    </a:p>
                  </a:txBody>
                  <a:tcPr marL="6129" marR="6129" marT="6129" marB="0" anchor="b">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2">
                        <a:lumMod val="20000"/>
                        <a:lumOff val="80000"/>
                      </a:schemeClr>
                    </a:solidFill>
                  </a:tcPr>
                </a:tc>
                <a:tc>
                  <a:txBody>
                    <a:bodyPr/>
                    <a:lstStyle/>
                    <a:p>
                      <a:pPr algn="ctr" rtl="0" fontAlgn="b"/>
                      <a:r>
                        <a:rPr lang="es-ES" sz="1200" b="1" i="0" u="none" strike="noStrike" dirty="0">
                          <a:solidFill>
                            <a:srgbClr val="000000"/>
                          </a:solidFill>
                          <a:latin typeface="Calibri"/>
                        </a:rPr>
                        <a:t>0.63</a:t>
                      </a:r>
                    </a:p>
                  </a:txBody>
                  <a:tcPr marL="6129" marR="6129" marT="6129" marB="0" anchor="b">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2">
                        <a:lumMod val="20000"/>
                        <a:lumOff val="80000"/>
                      </a:schemeClr>
                    </a:solidFill>
                  </a:tcPr>
                </a:tc>
                <a:tc>
                  <a:txBody>
                    <a:bodyPr/>
                    <a:lstStyle/>
                    <a:p>
                      <a:pPr algn="ctr" rtl="0" fontAlgn="ctr"/>
                      <a:r>
                        <a:rPr lang="es-ES" sz="1200" b="1" i="0" u="none" strike="noStrike" dirty="0">
                          <a:solidFill>
                            <a:srgbClr val="000000"/>
                          </a:solidFill>
                          <a:latin typeface="Calibri"/>
                        </a:rPr>
                        <a:t>0.33</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2">
                        <a:lumMod val="20000"/>
                        <a:lumOff val="80000"/>
                      </a:schemeClr>
                    </a:solidFill>
                  </a:tcPr>
                </a:tc>
                <a:tc>
                  <a:txBody>
                    <a:bodyPr/>
                    <a:lstStyle/>
                    <a:p>
                      <a:pPr algn="ctr" rtl="0" fontAlgn="ctr"/>
                      <a:r>
                        <a:rPr lang="es-ES" sz="1200" b="1" i="0" u="none" strike="noStrike" dirty="0">
                          <a:solidFill>
                            <a:srgbClr val="000000"/>
                          </a:solidFill>
                          <a:latin typeface="Calibri"/>
                        </a:rPr>
                        <a:t>0.38</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2">
                        <a:lumMod val="20000"/>
                        <a:lumOff val="80000"/>
                      </a:schemeClr>
                    </a:solidFill>
                  </a:tcPr>
                </a:tc>
                <a:tc>
                  <a:txBody>
                    <a:bodyPr/>
                    <a:lstStyle/>
                    <a:p>
                      <a:pPr algn="ctr" rtl="0" fontAlgn="ctr"/>
                      <a:r>
                        <a:rPr lang="es-ES" sz="1200" b="1" i="0" u="none" strike="noStrike" dirty="0">
                          <a:solidFill>
                            <a:srgbClr val="000000"/>
                          </a:solidFill>
                          <a:latin typeface="Calibri"/>
                        </a:rPr>
                        <a:t>0.15</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2">
                        <a:lumMod val="20000"/>
                        <a:lumOff val="80000"/>
                      </a:schemeClr>
                    </a:solidFill>
                  </a:tcPr>
                </a:tc>
                <a:tc>
                  <a:txBody>
                    <a:bodyPr/>
                    <a:lstStyle/>
                    <a:p>
                      <a:pPr algn="ctr" rtl="0" fontAlgn="ctr"/>
                      <a:r>
                        <a:rPr lang="es-ES" sz="1200" b="1" i="0" u="none" strike="noStrike" dirty="0">
                          <a:solidFill>
                            <a:srgbClr val="000000"/>
                          </a:solidFill>
                          <a:latin typeface="Calibri"/>
                        </a:rPr>
                        <a:t>0.42</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2">
                        <a:lumMod val="20000"/>
                        <a:lumOff val="80000"/>
                      </a:schemeClr>
                    </a:solidFill>
                  </a:tcPr>
                </a:tc>
                <a:tc>
                  <a:txBody>
                    <a:bodyPr/>
                    <a:lstStyle/>
                    <a:p>
                      <a:pPr algn="ctr" rtl="0" fontAlgn="ctr"/>
                      <a:r>
                        <a:rPr lang="es-ES" sz="1200" b="1" i="0" u="none" strike="noStrike" dirty="0">
                          <a:solidFill>
                            <a:srgbClr val="000000"/>
                          </a:solidFill>
                          <a:latin typeface="Calibri"/>
                        </a:rPr>
                        <a:t>0.51</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2">
                        <a:lumMod val="20000"/>
                        <a:lumOff val="80000"/>
                      </a:schemeClr>
                    </a:solidFill>
                  </a:tcPr>
                </a:tc>
                <a:tc>
                  <a:txBody>
                    <a:bodyPr/>
                    <a:lstStyle/>
                    <a:p>
                      <a:pPr algn="ctr" rtl="0" fontAlgn="ctr"/>
                      <a:r>
                        <a:rPr lang="es-ES" sz="1200" b="1" i="0" u="none" strike="noStrike" dirty="0">
                          <a:solidFill>
                            <a:srgbClr val="000000"/>
                          </a:solidFill>
                          <a:latin typeface="Calibri"/>
                        </a:rPr>
                        <a:t>0.51</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2">
                        <a:lumMod val="20000"/>
                        <a:lumOff val="80000"/>
                      </a:schemeClr>
                    </a:solidFill>
                  </a:tcPr>
                </a:tc>
                <a:tc>
                  <a:txBody>
                    <a:bodyPr/>
                    <a:lstStyle/>
                    <a:p>
                      <a:pPr algn="ctr" rtl="0" fontAlgn="ctr"/>
                      <a:r>
                        <a:rPr lang="es-ES" sz="1200" b="1" i="0" u="none" strike="noStrike" dirty="0">
                          <a:solidFill>
                            <a:srgbClr val="000000"/>
                          </a:solidFill>
                          <a:latin typeface="Calibri"/>
                        </a:rPr>
                        <a:t>0.00</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7"/>
                  </a:ext>
                </a:extLst>
              </a:tr>
              <a:tr h="282335">
                <a:tc>
                  <a:txBody>
                    <a:bodyPr/>
                    <a:lstStyle/>
                    <a:p>
                      <a:pPr algn="ctr" rtl="0" fontAlgn="ctr"/>
                      <a:r>
                        <a:rPr lang="es-ES" sz="1200" b="1" i="0" u="none" strike="noStrike">
                          <a:solidFill>
                            <a:srgbClr val="FFFFFF"/>
                          </a:solidFill>
                          <a:latin typeface="Calibri"/>
                        </a:rPr>
                        <a:t>Promedio</a:t>
                      </a:r>
                    </a:p>
                  </a:txBody>
                  <a:tcPr marL="6129" marR="6129" marT="6129" marB="0" anchor="ctr">
                    <a:lnL w="6350" cap="flat" cmpd="sng" algn="ctr">
                      <a:solidFill>
                        <a:srgbClr val="00B05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538DD5"/>
                    </a:solidFill>
                  </a:tcPr>
                </a:tc>
                <a:tc>
                  <a:txBody>
                    <a:bodyPr/>
                    <a:lstStyle/>
                    <a:p>
                      <a:pPr algn="ctr" rtl="0" fontAlgn="ctr"/>
                      <a:r>
                        <a:rPr lang="es-ES" sz="1200" b="1" i="0" u="none" strike="noStrike">
                          <a:solidFill>
                            <a:srgbClr val="FFFFFF"/>
                          </a:solidFill>
                          <a:latin typeface="Calibri"/>
                        </a:rPr>
                        <a:t>0.76</a:t>
                      </a:r>
                    </a:p>
                  </a:txBody>
                  <a:tcPr marL="6129" marR="6129" marT="612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538DD5"/>
                    </a:solidFill>
                  </a:tcPr>
                </a:tc>
                <a:tc>
                  <a:txBody>
                    <a:bodyPr/>
                    <a:lstStyle/>
                    <a:p>
                      <a:pPr algn="ctr" rtl="0" fontAlgn="ctr"/>
                      <a:r>
                        <a:rPr lang="es-ES" sz="1200" b="1" i="0" u="none" strike="noStrike">
                          <a:solidFill>
                            <a:srgbClr val="FFFFFF"/>
                          </a:solidFill>
                          <a:latin typeface="Calibri"/>
                        </a:rPr>
                        <a:t>0.80</a:t>
                      </a:r>
                    </a:p>
                  </a:txBody>
                  <a:tcPr marL="6129" marR="6129" marT="612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538DD5"/>
                    </a:solidFill>
                  </a:tcPr>
                </a:tc>
                <a:tc>
                  <a:txBody>
                    <a:bodyPr/>
                    <a:lstStyle/>
                    <a:p>
                      <a:pPr algn="ctr" rtl="0" fontAlgn="ctr"/>
                      <a:r>
                        <a:rPr lang="es-ES" sz="1200" b="1" i="0" u="none" strike="noStrike" dirty="0">
                          <a:solidFill>
                            <a:srgbClr val="FFFFFF"/>
                          </a:solidFill>
                          <a:latin typeface="Calibri"/>
                        </a:rPr>
                        <a:t>0.78</a:t>
                      </a:r>
                    </a:p>
                  </a:txBody>
                  <a:tcPr marL="6129" marR="6129" marT="612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538DD5"/>
                    </a:solidFill>
                  </a:tcPr>
                </a:tc>
                <a:tc>
                  <a:txBody>
                    <a:bodyPr/>
                    <a:lstStyle/>
                    <a:p>
                      <a:pPr algn="ctr" rtl="0" fontAlgn="ctr"/>
                      <a:r>
                        <a:rPr lang="es-ES" sz="1200" b="1" i="0" u="none" strike="noStrike">
                          <a:solidFill>
                            <a:srgbClr val="FFFFFF"/>
                          </a:solidFill>
                          <a:latin typeface="Calibri"/>
                        </a:rPr>
                        <a:t>0.84</a:t>
                      </a:r>
                    </a:p>
                  </a:txBody>
                  <a:tcPr marL="6129" marR="6129" marT="612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538DD5"/>
                    </a:solidFill>
                  </a:tcPr>
                </a:tc>
                <a:tc>
                  <a:txBody>
                    <a:bodyPr/>
                    <a:lstStyle/>
                    <a:p>
                      <a:pPr algn="ctr" rtl="0" fontAlgn="ctr"/>
                      <a:r>
                        <a:rPr lang="es-ES" sz="1200" b="1" i="0" u="none" strike="noStrike">
                          <a:solidFill>
                            <a:srgbClr val="FFFFFF"/>
                          </a:solidFill>
                          <a:latin typeface="Calibri"/>
                        </a:rPr>
                        <a:t>0.82</a:t>
                      </a:r>
                    </a:p>
                  </a:txBody>
                  <a:tcPr marL="6129" marR="6129" marT="612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538DD5"/>
                    </a:solidFill>
                  </a:tcPr>
                </a:tc>
                <a:tc>
                  <a:txBody>
                    <a:bodyPr/>
                    <a:lstStyle/>
                    <a:p>
                      <a:pPr algn="ctr" rtl="0" fontAlgn="ctr"/>
                      <a:r>
                        <a:rPr lang="es-ES" sz="1200" b="1" i="0" u="none" strike="noStrike">
                          <a:solidFill>
                            <a:srgbClr val="FFFFFF"/>
                          </a:solidFill>
                          <a:latin typeface="Calibri"/>
                        </a:rPr>
                        <a:t>0.61</a:t>
                      </a:r>
                    </a:p>
                  </a:txBody>
                  <a:tcPr marL="6129" marR="6129" marT="612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538DD5"/>
                    </a:solidFill>
                  </a:tcPr>
                </a:tc>
                <a:tc>
                  <a:txBody>
                    <a:bodyPr/>
                    <a:lstStyle/>
                    <a:p>
                      <a:pPr algn="ctr" rtl="0" fontAlgn="ctr"/>
                      <a:r>
                        <a:rPr lang="es-ES" sz="1200" b="1" i="0" u="none" strike="noStrike">
                          <a:solidFill>
                            <a:srgbClr val="FFFFFF"/>
                          </a:solidFill>
                          <a:latin typeface="Calibri"/>
                        </a:rPr>
                        <a:t>0.57</a:t>
                      </a:r>
                    </a:p>
                  </a:txBody>
                  <a:tcPr marL="6129" marR="6129" marT="612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538DD5"/>
                    </a:solidFill>
                  </a:tcPr>
                </a:tc>
                <a:tc>
                  <a:txBody>
                    <a:bodyPr/>
                    <a:lstStyle/>
                    <a:p>
                      <a:pPr algn="ctr" rtl="0" fontAlgn="ctr"/>
                      <a:r>
                        <a:rPr lang="es-ES" sz="1200" b="1" i="0" u="none" strike="noStrike" dirty="0">
                          <a:solidFill>
                            <a:srgbClr val="FFFFFF"/>
                          </a:solidFill>
                          <a:latin typeface="Calibri"/>
                        </a:rPr>
                        <a:t>0.65</a:t>
                      </a:r>
                    </a:p>
                  </a:txBody>
                  <a:tcPr marL="6129" marR="6129" marT="612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538DD5"/>
                    </a:solidFill>
                  </a:tcPr>
                </a:tc>
                <a:tc>
                  <a:txBody>
                    <a:bodyPr/>
                    <a:lstStyle/>
                    <a:p>
                      <a:pPr algn="ctr" rtl="0" fontAlgn="ctr"/>
                      <a:r>
                        <a:rPr lang="es-ES" sz="1200" b="1" i="0" u="none" strike="noStrike" dirty="0">
                          <a:solidFill>
                            <a:srgbClr val="FFFFFF"/>
                          </a:solidFill>
                          <a:latin typeface="Calibri"/>
                        </a:rPr>
                        <a:t>0.73</a:t>
                      </a:r>
                    </a:p>
                  </a:txBody>
                  <a:tcPr marL="6129" marR="6129" marT="612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538DD5"/>
                    </a:solidFill>
                  </a:tcPr>
                </a:tc>
                <a:tc>
                  <a:txBody>
                    <a:bodyPr/>
                    <a:lstStyle/>
                    <a:p>
                      <a:pPr algn="ctr" rtl="0" fontAlgn="ctr"/>
                      <a:r>
                        <a:rPr lang="es-ES" sz="1200" b="1" i="0" u="none" strike="noStrike" dirty="0">
                          <a:solidFill>
                            <a:srgbClr val="FFFFFF"/>
                          </a:solidFill>
                          <a:latin typeface="Calibri"/>
                        </a:rPr>
                        <a:t>0.72</a:t>
                      </a:r>
                    </a:p>
                  </a:txBody>
                  <a:tcPr marL="6129" marR="6129" marT="612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538DD5"/>
                    </a:solidFill>
                  </a:tcPr>
                </a:tc>
                <a:tc>
                  <a:txBody>
                    <a:bodyPr/>
                    <a:lstStyle/>
                    <a:p>
                      <a:pPr algn="ctr" rtl="0" fontAlgn="ctr"/>
                      <a:r>
                        <a:rPr lang="es-ES" sz="1200" b="1" i="0" u="none" strike="noStrike" dirty="0">
                          <a:solidFill>
                            <a:srgbClr val="FFFFFF"/>
                          </a:solidFill>
                          <a:latin typeface="Calibri"/>
                        </a:rPr>
                        <a:t>-0.02</a:t>
                      </a:r>
                    </a:p>
                  </a:txBody>
                  <a:tcPr marL="6129" marR="6129" marT="6129" marB="0" anchor="ctr">
                    <a:lnL w="6350" cap="flat" cmpd="sng" algn="ctr">
                      <a:solidFill>
                        <a:srgbClr val="FFFFFF"/>
                      </a:solidFill>
                      <a:prstDash val="solid"/>
                      <a:round/>
                      <a:headEnd type="none" w="med" len="med"/>
                      <a:tailEnd type="none" w="med" len="med"/>
                    </a:lnL>
                    <a:lnR w="6350" cap="flat" cmpd="sng" algn="ctr">
                      <a:solidFill>
                        <a:srgbClr val="00B050"/>
                      </a:solidFill>
                      <a:prstDash val="solid"/>
                      <a:round/>
                      <a:headEnd type="none" w="med" len="med"/>
                      <a:tailEnd type="none" w="med" len="med"/>
                    </a:lnR>
                    <a:lnT w="6350" cap="flat" cmpd="sng" algn="ctr">
                      <a:solidFill>
                        <a:srgbClr val="00B050"/>
                      </a:solidFill>
                      <a:prstDash val="solid"/>
                      <a:round/>
                      <a:headEnd type="none" w="med" len="med"/>
                      <a:tailEnd type="none" w="med" len="med"/>
                    </a:lnT>
                    <a:lnB w="6350" cap="flat" cmpd="sng" algn="ctr">
                      <a:solidFill>
                        <a:srgbClr val="00B050"/>
                      </a:solidFill>
                      <a:prstDash val="solid"/>
                      <a:round/>
                      <a:headEnd type="none" w="med" len="med"/>
                      <a:tailEnd type="none" w="med" len="med"/>
                    </a:lnB>
                    <a:solidFill>
                      <a:srgbClr val="538DD5"/>
                    </a:solidFill>
                  </a:tcPr>
                </a:tc>
                <a:extLst>
                  <a:ext uri="{0D108BD9-81ED-4DB2-BD59-A6C34878D82A}">
                    <a16:rowId xmlns:a16="http://schemas.microsoft.com/office/drawing/2014/main" val="10008"/>
                  </a:ext>
                </a:extLst>
              </a:tr>
            </a:tbl>
          </a:graphicData>
        </a:graphic>
      </p:graphicFrame>
      <p:sp>
        <p:nvSpPr>
          <p:cNvPr id="7" name="8 Rectángulo"/>
          <p:cNvSpPr/>
          <p:nvPr/>
        </p:nvSpPr>
        <p:spPr>
          <a:xfrm>
            <a:off x="496837" y="1419642"/>
            <a:ext cx="8102376" cy="806375"/>
          </a:xfrm>
          <a:prstGeom prst="rect">
            <a:avLst/>
          </a:prstGeom>
        </p:spPr>
        <p:txBody>
          <a:bodyPr wrap="square">
            <a:spAutoFit/>
          </a:bodyPr>
          <a:lstStyle/>
          <a:p>
            <a:pPr algn="ctr">
              <a:lnSpc>
                <a:spcPct val="120000"/>
              </a:lnSpc>
            </a:pPr>
            <a:r>
              <a:rPr lang="es-ES" sz="2000" b="1" dirty="0"/>
              <a:t>Índices de los tres primeros y tres últimos  lugares de la Métrica de la Transparencia 2010 y 2014 por cada dimensión evaluada</a:t>
            </a:r>
          </a:p>
        </p:txBody>
      </p:sp>
      <p:sp>
        <p:nvSpPr>
          <p:cNvPr id="8" name="3 Marcador de número de diapositiva">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11</a:t>
            </a:fld>
            <a:endParaRPr lang="es-MX"/>
          </a:p>
        </p:txBody>
      </p:sp>
    </p:spTree>
    <p:extLst>
      <p:ext uri="{BB962C8B-B14F-4D97-AF65-F5344CB8AC3E}">
        <p14:creationId xmlns:p14="http://schemas.microsoft.com/office/powerpoint/2010/main" val="2152352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p:cNvPr>
          <p:cNvSpPr txBox="1"/>
          <p:nvPr/>
        </p:nvSpPr>
        <p:spPr>
          <a:xfrm>
            <a:off x="239889" y="147676"/>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MX" sz="3200" cap="small" dirty="0">
                <a:solidFill>
                  <a:schemeClr val="bg1"/>
                </a:solidFill>
                <a:latin typeface="+mj-lt"/>
              </a:rPr>
              <a:t>SITUACIÓN DEL PAÍS ANTES DE LA REFORMA  </a:t>
            </a:r>
          </a:p>
        </p:txBody>
      </p:sp>
      <p:sp>
        <p:nvSpPr>
          <p:cNvPr id="6" name="Rectángulo 2"/>
          <p:cNvSpPr/>
          <p:nvPr/>
        </p:nvSpPr>
        <p:spPr>
          <a:xfrm>
            <a:off x="274192" y="1410333"/>
            <a:ext cx="8618288" cy="430887"/>
          </a:xfrm>
          <a:prstGeom prst="rect">
            <a:avLst/>
          </a:prstGeom>
        </p:spPr>
        <p:txBody>
          <a:bodyPr wrap="square">
            <a:spAutoFit/>
          </a:bodyPr>
          <a:lstStyle/>
          <a:p>
            <a:pPr marL="342900" lvl="0" indent="-342900" algn="just">
              <a:lnSpc>
                <a:spcPct val="110000"/>
              </a:lnSpc>
              <a:spcAft>
                <a:spcPts val="1000"/>
              </a:spcAft>
              <a:buClr>
                <a:srgbClr val="FF810A"/>
              </a:buClr>
              <a:buFont typeface="Wingdings" panose="05000000000000000000" pitchFamily="2" charset="2"/>
              <a:buChar char="Ø"/>
            </a:pPr>
            <a:r>
              <a:rPr lang="es-MX" sz="2000" b="1" dirty="0">
                <a:ea typeface="Calibri" panose="020F0502020204030204" pitchFamily="34" charset="0"/>
                <a:cs typeface="Times New Roman" panose="02020603050405020304" pitchFamily="18" charset="0"/>
              </a:rPr>
              <a:t>Plazos de respuesta </a:t>
            </a:r>
            <a:r>
              <a:rPr lang="es-MX" sz="2000" dirty="0">
                <a:ea typeface="Calibri" panose="020F0502020204030204" pitchFamily="34" charset="0"/>
                <a:cs typeface="Times New Roman" panose="02020603050405020304" pitchFamily="18" charset="0"/>
              </a:rPr>
              <a:t>a las solicitudes de información </a:t>
            </a:r>
            <a:r>
              <a:rPr lang="es-MX" sz="2000" b="1" dirty="0">
                <a:ea typeface="Calibri" panose="020F0502020204030204" pitchFamily="34" charset="0"/>
                <a:cs typeface="Times New Roman" panose="02020603050405020304" pitchFamily="18" charset="0"/>
              </a:rPr>
              <a:t>dispares:</a:t>
            </a:r>
          </a:p>
        </p:txBody>
      </p:sp>
      <p:sp>
        <p:nvSpPr>
          <p:cNvPr id="7" name="Rectángulo 2"/>
          <p:cNvSpPr/>
          <p:nvPr/>
        </p:nvSpPr>
        <p:spPr>
          <a:xfrm>
            <a:off x="683568" y="1887398"/>
            <a:ext cx="8208912" cy="1236236"/>
          </a:xfrm>
          <a:prstGeom prst="rect">
            <a:avLst/>
          </a:prstGeom>
        </p:spPr>
        <p:txBody>
          <a:bodyPr wrap="square">
            <a:spAutoFit/>
          </a:bodyPr>
          <a:lstStyle/>
          <a:p>
            <a:pPr marL="342900" lvl="0" indent="-342900" algn="just">
              <a:lnSpc>
                <a:spcPct val="110000"/>
              </a:lnSpc>
              <a:spcAft>
                <a:spcPts val="1000"/>
              </a:spcAft>
              <a:buClr>
                <a:srgbClr val="FF810A"/>
              </a:buClr>
              <a:buFont typeface="Arial" panose="020B0604020202020204" pitchFamily="34" charset="0"/>
              <a:buChar char="•"/>
            </a:pPr>
            <a:r>
              <a:rPr lang="es-MX" sz="2000" b="1" dirty="0">
                <a:ea typeface="Calibri" panose="020F0502020204030204" pitchFamily="34" charset="0"/>
                <a:cs typeface="Times New Roman" panose="02020603050405020304" pitchFamily="18" charset="0"/>
              </a:rPr>
              <a:t>Plazo normal:</a:t>
            </a:r>
            <a:r>
              <a:rPr lang="es-MX" sz="2000" dirty="0">
                <a:ea typeface="Calibri" panose="020F0502020204030204" pitchFamily="34" charset="0"/>
                <a:cs typeface="Times New Roman" panose="02020603050405020304" pitchFamily="18" charset="0"/>
              </a:rPr>
              <a:t> iba de </a:t>
            </a:r>
            <a:r>
              <a:rPr lang="es-MX" sz="2000" b="1" dirty="0">
                <a:ea typeface="Calibri" panose="020F0502020204030204" pitchFamily="34" charset="0"/>
                <a:cs typeface="Times New Roman" panose="02020603050405020304" pitchFamily="18" charset="0"/>
              </a:rPr>
              <a:t>5 días hábiles </a:t>
            </a:r>
            <a:r>
              <a:rPr lang="es-MX" sz="2000" dirty="0">
                <a:ea typeface="Calibri" panose="020F0502020204030204" pitchFamily="34" charset="0"/>
                <a:cs typeface="Times New Roman" panose="02020603050405020304" pitchFamily="18" charset="0"/>
              </a:rPr>
              <a:t>en algunos estados </a:t>
            </a:r>
            <a:r>
              <a:rPr lang="es-MX" sz="2000" b="1" dirty="0">
                <a:ea typeface="Calibri" panose="020F0502020204030204" pitchFamily="34" charset="0"/>
                <a:cs typeface="Times New Roman" panose="02020603050405020304" pitchFamily="18" charset="0"/>
              </a:rPr>
              <a:t>hasta 20 días hábiles en otros.</a:t>
            </a:r>
          </a:p>
          <a:p>
            <a:pPr marL="342900" lvl="0" indent="-342900" algn="just">
              <a:lnSpc>
                <a:spcPct val="110000"/>
              </a:lnSpc>
              <a:spcAft>
                <a:spcPts val="1000"/>
              </a:spcAft>
              <a:buClr>
                <a:srgbClr val="FF810A"/>
              </a:buClr>
              <a:buFont typeface="Arial" panose="020B0604020202020204" pitchFamily="34" charset="0"/>
              <a:buChar char="•"/>
            </a:pPr>
            <a:r>
              <a:rPr lang="es-MX" sz="2000" dirty="0">
                <a:ea typeface="Calibri" panose="020F0502020204030204" pitchFamily="34" charset="0"/>
                <a:cs typeface="Times New Roman" panose="02020603050405020304" pitchFamily="18" charset="0"/>
              </a:rPr>
              <a:t>Con </a:t>
            </a:r>
            <a:r>
              <a:rPr lang="es-MX" sz="2000" b="1" dirty="0">
                <a:ea typeface="Calibri" panose="020F0502020204030204" pitchFamily="34" charset="0"/>
                <a:cs typeface="Times New Roman" panose="02020603050405020304" pitchFamily="18" charset="0"/>
              </a:rPr>
              <a:t>prevención y ampliación de plazo</a:t>
            </a:r>
            <a:r>
              <a:rPr lang="es-MX" sz="2000" dirty="0">
                <a:ea typeface="Calibri" panose="020F0502020204030204" pitchFamily="34" charset="0"/>
                <a:cs typeface="Times New Roman" panose="02020603050405020304" pitchFamily="18" charset="0"/>
              </a:rPr>
              <a:t>: Desde </a:t>
            </a:r>
            <a:r>
              <a:rPr lang="es-MX" sz="2000" b="1" dirty="0">
                <a:ea typeface="Calibri" panose="020F0502020204030204" pitchFamily="34" charset="0"/>
                <a:cs typeface="Times New Roman" panose="02020603050405020304" pitchFamily="18" charset="0"/>
              </a:rPr>
              <a:t>10 hasta 50 días hábiles</a:t>
            </a:r>
            <a:r>
              <a:rPr lang="es-MX" sz="2000" dirty="0">
                <a:ea typeface="Calibri" panose="020F0502020204030204" pitchFamily="34" charset="0"/>
                <a:cs typeface="Times New Roman" panose="02020603050405020304" pitchFamily="18" charset="0"/>
              </a:rPr>
              <a:t>.</a:t>
            </a:r>
          </a:p>
        </p:txBody>
      </p:sp>
      <p:sp>
        <p:nvSpPr>
          <p:cNvPr id="8" name="10 CuadroTexto"/>
          <p:cNvSpPr txBox="1"/>
          <p:nvPr/>
        </p:nvSpPr>
        <p:spPr>
          <a:xfrm>
            <a:off x="598464" y="763651"/>
            <a:ext cx="7841671" cy="523220"/>
          </a:xfrm>
          <a:prstGeom prst="rect">
            <a:avLst/>
          </a:prstGeom>
        </p:spPr>
        <p:txBody>
          <a:bodyPr wrap="square">
            <a:spAutoFit/>
          </a:bodyPr>
          <a:lstStyle>
            <a:defPPr>
              <a:defRPr lang="es-ES_tradnl"/>
            </a:defPPr>
            <a:lvl1pPr marR="0" lvl="0" indent="0" algn="ctr" defTabSz="914400" fontAlgn="auto">
              <a:lnSpc>
                <a:spcPct val="100000"/>
              </a:lnSpc>
              <a:spcBef>
                <a:spcPts val="0"/>
              </a:spcBef>
              <a:spcAft>
                <a:spcPts val="0"/>
              </a:spcAft>
              <a:buClrTx/>
              <a:buSzTx/>
              <a:buFontTx/>
              <a:buNone/>
              <a:tabLst/>
              <a:defRPr sz="2800" b="1">
                <a:solidFill>
                  <a:srgbClr val="008356"/>
                </a:solidFill>
              </a:defRPr>
            </a:lvl1pPr>
          </a:lstStyle>
          <a:p>
            <a:r>
              <a:rPr lang="es-MX" cap="small" dirty="0"/>
              <a:t>Heterogeneidad de las leyes y los órganos garantes</a:t>
            </a:r>
          </a:p>
        </p:txBody>
      </p:sp>
      <p:sp>
        <p:nvSpPr>
          <p:cNvPr id="9" name="Rectángulo 2"/>
          <p:cNvSpPr/>
          <p:nvPr/>
        </p:nvSpPr>
        <p:spPr>
          <a:xfrm>
            <a:off x="274192" y="3225089"/>
            <a:ext cx="8618288" cy="413959"/>
          </a:xfrm>
          <a:prstGeom prst="rect">
            <a:avLst/>
          </a:prstGeom>
        </p:spPr>
        <p:txBody>
          <a:bodyPr wrap="square">
            <a:spAutoFit/>
          </a:bodyPr>
          <a:lstStyle/>
          <a:p>
            <a:pPr marL="342900" indent="-342900" algn="just">
              <a:lnSpc>
                <a:spcPct val="110000"/>
              </a:lnSpc>
              <a:spcAft>
                <a:spcPts val="1000"/>
              </a:spcAft>
              <a:buClr>
                <a:srgbClr val="FF810A"/>
              </a:buClr>
              <a:buFont typeface="Wingdings" panose="05000000000000000000" pitchFamily="2" charset="2"/>
              <a:buChar char="Ø"/>
            </a:pPr>
            <a:r>
              <a:rPr lang="es-MX" sz="2000" b="1" dirty="0">
                <a:ea typeface="Calibri" panose="020F0502020204030204" pitchFamily="34" charset="0"/>
                <a:cs typeface="Times New Roman" panose="02020603050405020304" pitchFamily="18" charset="0"/>
              </a:rPr>
              <a:t>Procedimiento para resolver inconformidades:</a:t>
            </a:r>
          </a:p>
        </p:txBody>
      </p:sp>
      <p:sp>
        <p:nvSpPr>
          <p:cNvPr id="10" name="Rectángulo 2"/>
          <p:cNvSpPr/>
          <p:nvPr/>
        </p:nvSpPr>
        <p:spPr>
          <a:xfrm>
            <a:off x="683568" y="3641855"/>
            <a:ext cx="8208912" cy="2169825"/>
          </a:xfrm>
          <a:prstGeom prst="rect">
            <a:avLst/>
          </a:prstGeom>
        </p:spPr>
        <p:txBody>
          <a:bodyPr wrap="square">
            <a:spAutoFit/>
          </a:bodyPr>
          <a:lstStyle/>
          <a:p>
            <a:pPr marL="342900" lvl="0" indent="-342900" algn="just">
              <a:lnSpc>
                <a:spcPct val="110000"/>
              </a:lnSpc>
              <a:spcAft>
                <a:spcPts val="1000"/>
              </a:spcAft>
              <a:buClr>
                <a:srgbClr val="FF810A"/>
              </a:buClr>
              <a:buFont typeface="Arial" panose="020B0604020202020204" pitchFamily="34" charset="0"/>
              <a:buChar char="•"/>
            </a:pPr>
            <a:r>
              <a:rPr lang="es-MX" sz="2000" dirty="0">
                <a:ea typeface="Calibri" panose="020F0502020204030204" pitchFamily="34" charset="0"/>
                <a:cs typeface="Times New Roman" panose="02020603050405020304" pitchFamily="18" charset="0"/>
              </a:rPr>
              <a:t>Sin considerar pequeñas diferencias, hasta </a:t>
            </a:r>
            <a:r>
              <a:rPr lang="es-MX" sz="2000" b="1" dirty="0">
                <a:ea typeface="Calibri" panose="020F0502020204030204" pitchFamily="34" charset="0"/>
                <a:cs typeface="Times New Roman" panose="02020603050405020304" pitchFamily="18" charset="0"/>
              </a:rPr>
              <a:t>seis formas de procedimientos disímiles. </a:t>
            </a:r>
          </a:p>
          <a:p>
            <a:pPr marL="342900" lvl="0" indent="-342900" algn="just">
              <a:lnSpc>
                <a:spcPct val="110000"/>
              </a:lnSpc>
              <a:spcAft>
                <a:spcPts val="1000"/>
              </a:spcAft>
              <a:buClr>
                <a:srgbClr val="FF810A"/>
              </a:buClr>
              <a:buFont typeface="Arial" panose="020B0604020202020204" pitchFamily="34" charset="0"/>
              <a:buChar char="•"/>
            </a:pPr>
            <a:r>
              <a:rPr lang="es-MX" sz="2000" dirty="0">
                <a:ea typeface="Calibri" panose="020F0502020204030204" pitchFamily="34" charset="0"/>
                <a:cs typeface="Times New Roman" panose="02020603050405020304" pitchFamily="18" charset="0"/>
              </a:rPr>
              <a:t>En cuando a </a:t>
            </a:r>
            <a:r>
              <a:rPr lang="es-MX" sz="2000" b="1" dirty="0">
                <a:ea typeface="Calibri" panose="020F0502020204030204" pitchFamily="34" charset="0"/>
                <a:cs typeface="Times New Roman" panose="02020603050405020304" pitchFamily="18" charset="0"/>
              </a:rPr>
              <a:t>plazos para dictar las resoluciones</a:t>
            </a:r>
            <a:r>
              <a:rPr lang="es-MX" sz="2000" dirty="0">
                <a:ea typeface="Calibri" panose="020F0502020204030204" pitchFamily="34" charset="0"/>
                <a:cs typeface="Times New Roman" panose="02020603050405020304" pitchFamily="18" charset="0"/>
              </a:rPr>
              <a:t>:</a:t>
            </a:r>
          </a:p>
          <a:p>
            <a:pPr marL="800100" lvl="1" indent="-342900" algn="just">
              <a:lnSpc>
                <a:spcPct val="110000"/>
              </a:lnSpc>
              <a:spcAft>
                <a:spcPts val="1000"/>
              </a:spcAft>
              <a:buClr>
                <a:srgbClr val="FF810A"/>
              </a:buClr>
              <a:buFont typeface="Courier New" panose="02070309020205020404" pitchFamily="49" charset="0"/>
              <a:buChar char="o"/>
            </a:pPr>
            <a:r>
              <a:rPr lang="es-MX" sz="2000" b="1" dirty="0">
                <a:ea typeface="Calibri" panose="020F0502020204030204" pitchFamily="34" charset="0"/>
                <a:cs typeface="Times New Roman" panose="02020603050405020304" pitchFamily="18" charset="0"/>
              </a:rPr>
              <a:t>Periodo normal</a:t>
            </a:r>
            <a:r>
              <a:rPr lang="es-MX" sz="2000" dirty="0">
                <a:ea typeface="Calibri" panose="020F0502020204030204" pitchFamily="34" charset="0"/>
                <a:cs typeface="Times New Roman" panose="02020603050405020304" pitchFamily="18" charset="0"/>
              </a:rPr>
              <a:t>: de </a:t>
            </a:r>
            <a:r>
              <a:rPr lang="es-MX" sz="2000" b="1" dirty="0">
                <a:ea typeface="Calibri" panose="020F0502020204030204" pitchFamily="34" charset="0"/>
                <a:cs typeface="Times New Roman" panose="02020603050405020304" pitchFamily="18" charset="0"/>
              </a:rPr>
              <a:t>7 </a:t>
            </a:r>
            <a:r>
              <a:rPr lang="es-MX" sz="2000" dirty="0">
                <a:ea typeface="Calibri" panose="020F0502020204030204" pitchFamily="34" charset="0"/>
                <a:cs typeface="Times New Roman" panose="02020603050405020304" pitchFamily="18" charset="0"/>
              </a:rPr>
              <a:t>hasta </a:t>
            </a:r>
            <a:r>
              <a:rPr lang="es-MX" sz="2000" b="1" dirty="0">
                <a:ea typeface="Calibri" panose="020F0502020204030204" pitchFamily="34" charset="0"/>
                <a:cs typeface="Times New Roman" panose="02020603050405020304" pitchFamily="18" charset="0"/>
              </a:rPr>
              <a:t>55 días hábiles.</a:t>
            </a:r>
          </a:p>
          <a:p>
            <a:pPr marL="800100" lvl="1" indent="-342900" algn="just">
              <a:lnSpc>
                <a:spcPct val="110000"/>
              </a:lnSpc>
              <a:spcAft>
                <a:spcPts val="1000"/>
              </a:spcAft>
              <a:buClr>
                <a:srgbClr val="FF810A"/>
              </a:buClr>
              <a:buFont typeface="Courier New" panose="02070309020205020404" pitchFamily="49" charset="0"/>
              <a:buChar char="o"/>
            </a:pPr>
            <a:r>
              <a:rPr lang="es-MX" sz="2000" dirty="0">
                <a:ea typeface="Calibri" panose="020F0502020204030204" pitchFamily="34" charset="0"/>
                <a:cs typeface="Times New Roman" panose="02020603050405020304" pitchFamily="18" charset="0"/>
              </a:rPr>
              <a:t>Con </a:t>
            </a:r>
            <a:r>
              <a:rPr lang="es-MX" sz="2000" b="1" dirty="0">
                <a:ea typeface="Calibri" panose="020F0502020204030204" pitchFamily="34" charset="0"/>
                <a:cs typeface="Times New Roman" panose="02020603050405020304" pitchFamily="18" charset="0"/>
              </a:rPr>
              <a:t>ampliación y prevención</a:t>
            </a:r>
            <a:r>
              <a:rPr lang="es-MX" sz="2000" dirty="0">
                <a:ea typeface="Calibri" panose="020F0502020204030204" pitchFamily="34" charset="0"/>
                <a:cs typeface="Times New Roman" panose="02020603050405020304" pitchFamily="18" charset="0"/>
              </a:rPr>
              <a:t>: desde </a:t>
            </a:r>
            <a:r>
              <a:rPr lang="es-MX" sz="2000" b="1" dirty="0">
                <a:ea typeface="Calibri" panose="020F0502020204030204" pitchFamily="34" charset="0"/>
                <a:cs typeface="Times New Roman" panose="02020603050405020304" pitchFamily="18" charset="0"/>
              </a:rPr>
              <a:t>14 </a:t>
            </a:r>
            <a:r>
              <a:rPr lang="es-MX" sz="2000" dirty="0">
                <a:ea typeface="Calibri" panose="020F0502020204030204" pitchFamily="34" charset="0"/>
                <a:cs typeface="Times New Roman" panose="02020603050405020304" pitchFamily="18" charset="0"/>
              </a:rPr>
              <a:t>hasta </a:t>
            </a:r>
            <a:r>
              <a:rPr lang="es-MX" sz="2000" b="1" dirty="0">
                <a:ea typeface="Calibri" panose="020F0502020204030204" pitchFamily="34" charset="0"/>
                <a:cs typeface="Times New Roman" panose="02020603050405020304" pitchFamily="18" charset="0"/>
              </a:rPr>
              <a:t>105 días hábiles</a:t>
            </a:r>
            <a:r>
              <a:rPr lang="es-MX" sz="2000" dirty="0">
                <a:ea typeface="Calibri" panose="020F0502020204030204" pitchFamily="34" charset="0"/>
                <a:cs typeface="Times New Roman" panose="02020603050405020304" pitchFamily="18" charset="0"/>
              </a:rPr>
              <a:t>.</a:t>
            </a:r>
          </a:p>
        </p:txBody>
      </p:sp>
      <p:sp>
        <p:nvSpPr>
          <p:cNvPr id="11" name="Rectángulo 2"/>
          <p:cNvSpPr/>
          <p:nvPr/>
        </p:nvSpPr>
        <p:spPr>
          <a:xfrm>
            <a:off x="274192" y="5848281"/>
            <a:ext cx="8618288" cy="769441"/>
          </a:xfrm>
          <a:prstGeom prst="rect">
            <a:avLst/>
          </a:prstGeom>
        </p:spPr>
        <p:txBody>
          <a:bodyPr wrap="square">
            <a:spAutoFit/>
          </a:bodyPr>
          <a:lstStyle/>
          <a:p>
            <a:pPr marL="342900" indent="-342900" algn="just">
              <a:lnSpc>
                <a:spcPct val="110000"/>
              </a:lnSpc>
              <a:spcAft>
                <a:spcPts val="1000"/>
              </a:spcAft>
              <a:buClr>
                <a:srgbClr val="FF810A"/>
              </a:buClr>
              <a:buFont typeface="Wingdings" panose="05000000000000000000" pitchFamily="2" charset="2"/>
              <a:buChar char="Ø"/>
            </a:pPr>
            <a:r>
              <a:rPr lang="es-MX" sz="2000" b="1" dirty="0">
                <a:ea typeface="Calibri" panose="020F0502020204030204" pitchFamily="34" charset="0"/>
                <a:cs typeface="Times New Roman" panose="02020603050405020304" pitchFamily="18" charset="0"/>
              </a:rPr>
              <a:t>Cuatro estados no contaban con normatividad en materia de archivos con jerarquía de ley.</a:t>
            </a:r>
          </a:p>
        </p:txBody>
      </p:sp>
      <p:sp>
        <p:nvSpPr>
          <p:cNvPr id="12" name="3 Marcador de número de diapositiva">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12</a:t>
            </a:fld>
            <a:endParaRPr lang="es-MX"/>
          </a:p>
        </p:txBody>
      </p:sp>
    </p:spTree>
    <p:extLst>
      <p:ext uri="{BB962C8B-B14F-4D97-AF65-F5344CB8AC3E}">
        <p14:creationId xmlns:p14="http://schemas.microsoft.com/office/powerpoint/2010/main" val="2775261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74192" y="980728"/>
            <a:ext cx="8618288" cy="1574790"/>
          </a:xfrm>
          <a:prstGeom prst="rect">
            <a:avLst/>
          </a:prstGeom>
        </p:spPr>
        <p:txBody>
          <a:bodyPr wrap="square">
            <a:spAutoFit/>
          </a:bodyPr>
          <a:lstStyle/>
          <a:p>
            <a:pPr marL="342900" indent="-342900" algn="just">
              <a:lnSpc>
                <a:spcPct val="110000"/>
              </a:lnSpc>
              <a:spcAft>
                <a:spcPts val="1000"/>
              </a:spcAft>
              <a:buClr>
                <a:srgbClr val="FF810A"/>
              </a:buClr>
              <a:buFont typeface="Wingdings" panose="05000000000000000000" pitchFamily="2" charset="2"/>
              <a:buChar char="Ø"/>
            </a:pPr>
            <a:r>
              <a:rPr lang="es-MX" sz="2000" b="1" dirty="0">
                <a:ea typeface="Calibri" panose="020F0502020204030204" pitchFamily="34" charset="0"/>
                <a:cs typeface="Times New Roman" panose="02020603050405020304" pitchFamily="18" charset="0"/>
              </a:rPr>
              <a:t>Obligación de publicar indicadores de gestión para todos los sujetos obligados: Únicamente el 64% de las leyes del país cumplían.</a:t>
            </a:r>
          </a:p>
          <a:p>
            <a:pPr marL="342900" indent="-342900" algn="just">
              <a:lnSpc>
                <a:spcPct val="110000"/>
              </a:lnSpc>
              <a:spcAft>
                <a:spcPts val="1000"/>
              </a:spcAft>
              <a:buClr>
                <a:srgbClr val="FF810A"/>
              </a:buClr>
              <a:buFont typeface="Wingdings" panose="05000000000000000000" pitchFamily="2" charset="2"/>
              <a:buChar char="Ø"/>
            </a:pPr>
            <a:r>
              <a:rPr lang="es-MX" sz="2000" b="1" dirty="0">
                <a:ea typeface="Calibri" panose="020F0502020204030204" pitchFamily="34" charset="0"/>
                <a:cs typeface="Times New Roman" panose="02020603050405020304" pitchFamily="18" charset="0"/>
              </a:rPr>
              <a:t>Obligación de publicar los recursos públicos otorgados a personas físicas y morales: 7 legislaciones no cumplían con este mandato constitucional.</a:t>
            </a:r>
          </a:p>
        </p:txBody>
      </p:sp>
      <p:sp>
        <p:nvSpPr>
          <p:cNvPr id="7" name="Rectángulo 1"/>
          <p:cNvSpPr/>
          <p:nvPr/>
        </p:nvSpPr>
        <p:spPr>
          <a:xfrm>
            <a:off x="274192" y="2681309"/>
            <a:ext cx="8618288" cy="413959"/>
          </a:xfrm>
          <a:prstGeom prst="rect">
            <a:avLst/>
          </a:prstGeom>
        </p:spPr>
        <p:txBody>
          <a:bodyPr wrap="square">
            <a:spAutoFit/>
          </a:bodyPr>
          <a:lstStyle/>
          <a:p>
            <a:pPr marL="342900" indent="-342900" algn="just">
              <a:lnSpc>
                <a:spcPct val="110000"/>
              </a:lnSpc>
              <a:spcAft>
                <a:spcPts val="1000"/>
              </a:spcAft>
              <a:buClr>
                <a:srgbClr val="FF810A"/>
              </a:buClr>
              <a:buFont typeface="Wingdings" panose="05000000000000000000" pitchFamily="2" charset="2"/>
              <a:buChar char="Ø"/>
            </a:pPr>
            <a:r>
              <a:rPr lang="es-MX" sz="2000" b="1" dirty="0">
                <a:ea typeface="Calibri" panose="020F0502020204030204" pitchFamily="34" charset="0"/>
                <a:cs typeface="Times New Roman" panose="02020603050405020304" pitchFamily="18" charset="0"/>
              </a:rPr>
              <a:t>Autonomía de los 33 órganos garantes:</a:t>
            </a:r>
          </a:p>
        </p:txBody>
      </p:sp>
      <p:sp>
        <p:nvSpPr>
          <p:cNvPr id="8" name="Rectángulo 1"/>
          <p:cNvSpPr/>
          <p:nvPr/>
        </p:nvSpPr>
        <p:spPr>
          <a:xfrm>
            <a:off x="683568" y="3141694"/>
            <a:ext cx="8208912" cy="1298817"/>
          </a:xfrm>
          <a:prstGeom prst="rect">
            <a:avLst/>
          </a:prstGeom>
        </p:spPr>
        <p:txBody>
          <a:bodyPr wrap="square">
            <a:spAutoFit/>
          </a:bodyPr>
          <a:lstStyle/>
          <a:p>
            <a:pPr marL="342900" lvl="0" indent="-342900" algn="just">
              <a:lnSpc>
                <a:spcPct val="114000"/>
              </a:lnSpc>
              <a:spcAft>
                <a:spcPts val="600"/>
              </a:spcAft>
              <a:buClr>
                <a:srgbClr val="FF810A"/>
              </a:buClr>
              <a:buFont typeface="Arial" panose="020B0604020202020204" pitchFamily="34" charset="0"/>
              <a:buChar char="•"/>
              <a:tabLst>
                <a:tab pos="3771900" algn="l"/>
              </a:tabLst>
            </a:pPr>
            <a:r>
              <a:rPr lang="es-MX" sz="2000" dirty="0">
                <a:ea typeface="Calibri" panose="020F0502020204030204" pitchFamily="34" charset="0"/>
                <a:cs typeface="Times New Roman" panose="02020603050405020304" pitchFamily="18" charset="0"/>
              </a:rPr>
              <a:t>Constitucional: 	20</a:t>
            </a:r>
          </a:p>
          <a:p>
            <a:pPr marL="342900" lvl="0" indent="-342900" algn="just">
              <a:lnSpc>
                <a:spcPct val="114000"/>
              </a:lnSpc>
              <a:spcAft>
                <a:spcPts val="600"/>
              </a:spcAft>
              <a:buClr>
                <a:srgbClr val="FF810A"/>
              </a:buClr>
              <a:buFont typeface="Arial" panose="020B0604020202020204" pitchFamily="34" charset="0"/>
              <a:buChar char="•"/>
              <a:tabLst>
                <a:tab pos="3771900" algn="l"/>
              </a:tabLst>
            </a:pPr>
            <a:r>
              <a:rPr lang="es-MX" sz="2000" dirty="0">
                <a:ea typeface="Calibri" panose="020F0502020204030204" pitchFamily="34" charset="0"/>
                <a:cs typeface="Times New Roman" panose="02020603050405020304" pitchFamily="18" charset="0"/>
              </a:rPr>
              <a:t>Por ley en la materia: 	9</a:t>
            </a:r>
          </a:p>
          <a:p>
            <a:pPr marL="342900" lvl="0" indent="-342900" algn="just">
              <a:lnSpc>
                <a:spcPct val="114000"/>
              </a:lnSpc>
              <a:spcAft>
                <a:spcPts val="600"/>
              </a:spcAft>
              <a:buClr>
                <a:srgbClr val="FF810A"/>
              </a:buClr>
              <a:buFont typeface="Arial" panose="020B0604020202020204" pitchFamily="34" charset="0"/>
              <a:buChar char="•"/>
              <a:tabLst>
                <a:tab pos="3771900" algn="l"/>
              </a:tabLst>
            </a:pPr>
            <a:r>
              <a:rPr lang="es-MX" sz="2000" dirty="0">
                <a:ea typeface="Calibri" panose="020F0502020204030204" pitchFamily="34" charset="0"/>
                <a:cs typeface="Times New Roman" panose="02020603050405020304" pitchFamily="18" charset="0"/>
              </a:rPr>
              <a:t>Organismos descentralizados:	4</a:t>
            </a:r>
          </a:p>
        </p:txBody>
      </p:sp>
      <p:sp>
        <p:nvSpPr>
          <p:cNvPr id="9" name="Rectángulo 1"/>
          <p:cNvSpPr/>
          <p:nvPr/>
        </p:nvSpPr>
        <p:spPr>
          <a:xfrm>
            <a:off x="274192" y="4469786"/>
            <a:ext cx="8618288" cy="413959"/>
          </a:xfrm>
          <a:prstGeom prst="rect">
            <a:avLst/>
          </a:prstGeom>
        </p:spPr>
        <p:txBody>
          <a:bodyPr wrap="square">
            <a:spAutoFit/>
          </a:bodyPr>
          <a:lstStyle/>
          <a:p>
            <a:pPr marL="342900" indent="-342900" algn="just">
              <a:lnSpc>
                <a:spcPct val="110000"/>
              </a:lnSpc>
              <a:spcAft>
                <a:spcPts val="1000"/>
              </a:spcAft>
              <a:buClr>
                <a:srgbClr val="FF810A"/>
              </a:buClr>
              <a:buFont typeface="Wingdings" panose="05000000000000000000" pitchFamily="2" charset="2"/>
              <a:buChar char="Ø"/>
            </a:pPr>
            <a:r>
              <a:rPr lang="es-MX" sz="2000" b="1" dirty="0">
                <a:ea typeface="Calibri" panose="020F0502020204030204" pitchFamily="34" charset="0"/>
                <a:cs typeface="Times New Roman" panose="02020603050405020304" pitchFamily="18" charset="0"/>
              </a:rPr>
              <a:t>Situación de los comisionados/consejeros:</a:t>
            </a:r>
          </a:p>
        </p:txBody>
      </p:sp>
      <p:sp>
        <p:nvSpPr>
          <p:cNvPr id="10" name="Rectángulo 1"/>
          <p:cNvSpPr/>
          <p:nvPr/>
        </p:nvSpPr>
        <p:spPr>
          <a:xfrm>
            <a:off x="683568" y="4995141"/>
            <a:ext cx="8208912" cy="1585562"/>
          </a:xfrm>
          <a:prstGeom prst="rect">
            <a:avLst/>
          </a:prstGeom>
        </p:spPr>
        <p:txBody>
          <a:bodyPr wrap="square">
            <a:spAutoFit/>
          </a:bodyPr>
          <a:lstStyle/>
          <a:p>
            <a:pPr marL="342900" lvl="0" indent="-342900" algn="just">
              <a:lnSpc>
                <a:spcPct val="114000"/>
              </a:lnSpc>
              <a:spcAft>
                <a:spcPts val="700"/>
              </a:spcAft>
              <a:buClr>
                <a:srgbClr val="FF810A"/>
              </a:buClr>
              <a:buFont typeface="Arial" panose="020B0604020202020204" pitchFamily="34" charset="0"/>
              <a:buChar char="•"/>
            </a:pPr>
            <a:r>
              <a:rPr lang="es-MX" sz="2000" b="1" dirty="0">
                <a:ea typeface="Calibri" panose="020F0502020204030204" pitchFamily="34" charset="0"/>
                <a:cs typeface="Times New Roman" panose="02020603050405020304" pitchFamily="18" charset="0"/>
              </a:rPr>
              <a:t>Duración en el cargo: </a:t>
            </a:r>
            <a:r>
              <a:rPr lang="es-MX" sz="2000" dirty="0">
                <a:ea typeface="Calibri" panose="020F0502020204030204" pitchFamily="34" charset="0"/>
                <a:cs typeface="Times New Roman" panose="02020603050405020304" pitchFamily="18" charset="0"/>
              </a:rPr>
              <a:t>de entre </a:t>
            </a:r>
            <a:r>
              <a:rPr lang="es-MX" sz="2000" b="1" dirty="0">
                <a:ea typeface="Calibri" panose="020F0502020204030204" pitchFamily="34" charset="0"/>
                <a:cs typeface="Times New Roman" panose="02020603050405020304" pitchFamily="18" charset="0"/>
              </a:rPr>
              <a:t>3 y 7 años</a:t>
            </a:r>
            <a:r>
              <a:rPr lang="es-MX" sz="2000" dirty="0">
                <a:ea typeface="Calibri" panose="020F0502020204030204" pitchFamily="34" charset="0"/>
                <a:cs typeface="Times New Roman" panose="02020603050405020304" pitchFamily="18" charset="0"/>
              </a:rPr>
              <a:t> (en algunos casos con posibilidad de reelección).</a:t>
            </a:r>
          </a:p>
          <a:p>
            <a:pPr marL="342900" lvl="0" indent="-342900" algn="just">
              <a:lnSpc>
                <a:spcPct val="114000"/>
              </a:lnSpc>
              <a:spcAft>
                <a:spcPts val="700"/>
              </a:spcAft>
              <a:buClr>
                <a:srgbClr val="FF810A"/>
              </a:buClr>
              <a:buFont typeface="Arial" panose="020B0604020202020204" pitchFamily="34" charset="0"/>
              <a:buChar char="•"/>
            </a:pPr>
            <a:r>
              <a:rPr lang="es-MX" sz="2000" dirty="0">
                <a:ea typeface="Calibri" panose="020F0502020204030204" pitchFamily="34" charset="0"/>
                <a:cs typeface="Times New Roman" panose="02020603050405020304" pitchFamily="18" charset="0"/>
              </a:rPr>
              <a:t>El procedimiento para su</a:t>
            </a:r>
            <a:r>
              <a:rPr lang="es-MX" sz="2000" b="1" dirty="0">
                <a:ea typeface="Calibri" panose="020F0502020204030204" pitchFamily="34" charset="0"/>
                <a:cs typeface="Times New Roman" panose="02020603050405020304" pitchFamily="18" charset="0"/>
              </a:rPr>
              <a:t> designación</a:t>
            </a:r>
            <a:r>
              <a:rPr lang="es-MX" sz="2000" dirty="0">
                <a:ea typeface="Calibri" panose="020F0502020204030204" pitchFamily="34" charset="0"/>
                <a:cs typeface="Times New Roman" panose="02020603050405020304" pitchFamily="18" charset="0"/>
              </a:rPr>
              <a:t>, muchas veces, estaba </a:t>
            </a:r>
            <a:r>
              <a:rPr lang="es-MX" sz="2000" b="1" dirty="0">
                <a:ea typeface="Calibri" panose="020F0502020204030204" pitchFamily="34" charset="0"/>
                <a:cs typeface="Times New Roman" panose="02020603050405020304" pitchFamily="18" charset="0"/>
              </a:rPr>
              <a:t>sujetos a la discrecionalidad de las autoridades o de las fuerzas políticas</a:t>
            </a:r>
            <a:r>
              <a:rPr lang="es-MX" sz="2000" dirty="0">
                <a:ea typeface="Calibri" panose="020F0502020204030204" pitchFamily="34" charset="0"/>
                <a:cs typeface="Times New Roman" panose="02020603050405020304" pitchFamily="18" charset="0"/>
              </a:rPr>
              <a:t>.</a:t>
            </a:r>
          </a:p>
        </p:txBody>
      </p:sp>
      <p:sp>
        <p:nvSpPr>
          <p:cNvPr id="11" name="CuadroTexto 10">
            <a:extLst/>
          </p:cNvPr>
          <p:cNvSpPr txBox="1"/>
          <p:nvPr/>
        </p:nvSpPr>
        <p:spPr>
          <a:xfrm>
            <a:off x="239889" y="147676"/>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MX" sz="3200" cap="small" dirty="0">
                <a:solidFill>
                  <a:schemeClr val="bg1"/>
                </a:solidFill>
                <a:latin typeface="+mj-lt"/>
              </a:rPr>
              <a:t>SITUACIÓN DEL PAÍS ANTES DE LA REFORMA  </a:t>
            </a:r>
          </a:p>
        </p:txBody>
      </p:sp>
      <p:sp>
        <p:nvSpPr>
          <p:cNvPr id="12" name="3 Marcador de número de diapositiva">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13</a:t>
            </a:fld>
            <a:endParaRPr lang="es-MX"/>
          </a:p>
        </p:txBody>
      </p:sp>
    </p:spTree>
    <p:extLst>
      <p:ext uri="{BB962C8B-B14F-4D97-AF65-F5344CB8AC3E}">
        <p14:creationId xmlns:p14="http://schemas.microsoft.com/office/powerpoint/2010/main" val="2523792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1"/>
          <p:cNvSpPr/>
          <p:nvPr/>
        </p:nvSpPr>
        <p:spPr>
          <a:xfrm>
            <a:off x="274192" y="868951"/>
            <a:ext cx="8618288" cy="413959"/>
          </a:xfrm>
          <a:prstGeom prst="rect">
            <a:avLst/>
          </a:prstGeom>
        </p:spPr>
        <p:txBody>
          <a:bodyPr wrap="square">
            <a:spAutoFit/>
          </a:bodyPr>
          <a:lstStyle/>
          <a:p>
            <a:pPr marL="342900" indent="-342900" algn="just">
              <a:lnSpc>
                <a:spcPct val="110000"/>
              </a:lnSpc>
              <a:spcAft>
                <a:spcPts val="1000"/>
              </a:spcAft>
              <a:buClr>
                <a:srgbClr val="FF810A"/>
              </a:buClr>
              <a:buFont typeface="Wingdings" panose="05000000000000000000" pitchFamily="2" charset="2"/>
              <a:buChar char="Ø"/>
            </a:pPr>
            <a:r>
              <a:rPr lang="es-MX" sz="2000" b="1" dirty="0">
                <a:ea typeface="Calibri" panose="020F0502020204030204" pitchFamily="34" charset="0"/>
                <a:cs typeface="Times New Roman" panose="02020603050405020304" pitchFamily="18" charset="0"/>
              </a:rPr>
              <a:t>Procedimientos para sancionar incumplimientos:</a:t>
            </a:r>
          </a:p>
        </p:txBody>
      </p:sp>
      <p:sp>
        <p:nvSpPr>
          <p:cNvPr id="6" name="Rectángulo 1"/>
          <p:cNvSpPr/>
          <p:nvPr/>
        </p:nvSpPr>
        <p:spPr>
          <a:xfrm>
            <a:off x="683568" y="1242384"/>
            <a:ext cx="8208912" cy="1850828"/>
          </a:xfrm>
          <a:prstGeom prst="rect">
            <a:avLst/>
          </a:prstGeom>
        </p:spPr>
        <p:txBody>
          <a:bodyPr wrap="square">
            <a:spAutoFit/>
          </a:bodyPr>
          <a:lstStyle/>
          <a:p>
            <a:pPr marL="285750" lvl="0" indent="-285750" algn="just">
              <a:lnSpc>
                <a:spcPct val="114000"/>
              </a:lnSpc>
              <a:spcAft>
                <a:spcPts val="700"/>
              </a:spcAft>
              <a:buClr>
                <a:srgbClr val="FF810A"/>
              </a:buClr>
              <a:buFont typeface="Arial" panose="020B0604020202020204" pitchFamily="34" charset="0"/>
              <a:buChar char="•"/>
            </a:pPr>
            <a:r>
              <a:rPr lang="es-MX" dirty="0">
                <a:ea typeface="Calibri" panose="020F0502020204030204" pitchFamily="34" charset="0"/>
                <a:cs typeface="Times New Roman" panose="02020603050405020304" pitchFamily="18" charset="0"/>
              </a:rPr>
              <a:t>13 órganos garantes sancionaban de manera directa (administrativas y/o pecuniarias);</a:t>
            </a:r>
          </a:p>
          <a:p>
            <a:pPr marL="285750" lvl="0" indent="-285750" algn="just">
              <a:lnSpc>
                <a:spcPct val="114000"/>
              </a:lnSpc>
              <a:spcAft>
                <a:spcPts val="700"/>
              </a:spcAft>
              <a:buClr>
                <a:srgbClr val="FF810A"/>
              </a:buClr>
              <a:buFont typeface="Arial" panose="020B0604020202020204" pitchFamily="34" charset="0"/>
              <a:buChar char="•"/>
            </a:pPr>
            <a:r>
              <a:rPr lang="es-MX" dirty="0">
                <a:ea typeface="Calibri" panose="020F0502020204030204" pitchFamily="34" charset="0"/>
                <a:cs typeface="Times New Roman" panose="02020603050405020304" pitchFamily="18" charset="0"/>
              </a:rPr>
              <a:t>13 de manera indirecta (vista a los órganos de control); y</a:t>
            </a:r>
          </a:p>
          <a:p>
            <a:pPr marL="285750" lvl="0" indent="-285750" algn="just">
              <a:lnSpc>
                <a:spcPct val="114000"/>
              </a:lnSpc>
              <a:spcAft>
                <a:spcPts val="700"/>
              </a:spcAft>
              <a:buClr>
                <a:srgbClr val="FF810A"/>
              </a:buClr>
              <a:buFont typeface="Arial" panose="020B0604020202020204" pitchFamily="34" charset="0"/>
              <a:buChar char="•"/>
            </a:pPr>
            <a:r>
              <a:rPr lang="es-MX" dirty="0">
                <a:ea typeface="Calibri" panose="020F0502020204030204" pitchFamily="34" charset="0"/>
                <a:cs typeface="Times New Roman" panose="02020603050405020304" pitchFamily="18" charset="0"/>
              </a:rPr>
              <a:t>7 de manera directa, pero, en caso de persistir los incumplimientos, daban vista a los órganos de control o a los superiores jerárquicos.</a:t>
            </a:r>
          </a:p>
        </p:txBody>
      </p:sp>
      <p:sp>
        <p:nvSpPr>
          <p:cNvPr id="7" name="Rectángulo 1"/>
          <p:cNvSpPr/>
          <p:nvPr/>
        </p:nvSpPr>
        <p:spPr>
          <a:xfrm>
            <a:off x="274192" y="3163513"/>
            <a:ext cx="8618288" cy="3395801"/>
          </a:xfrm>
          <a:prstGeom prst="rect">
            <a:avLst/>
          </a:prstGeom>
        </p:spPr>
        <p:txBody>
          <a:bodyPr wrap="square">
            <a:spAutoFit/>
          </a:bodyPr>
          <a:lstStyle/>
          <a:p>
            <a:pPr marL="342900" indent="-342900" algn="just">
              <a:lnSpc>
                <a:spcPct val="110000"/>
              </a:lnSpc>
              <a:spcAft>
                <a:spcPts val="1000"/>
              </a:spcAft>
              <a:buClr>
                <a:srgbClr val="FF810A"/>
              </a:buClr>
              <a:buFont typeface="Wingdings" panose="05000000000000000000" pitchFamily="2" charset="2"/>
              <a:buChar char="Ø"/>
            </a:pPr>
            <a:r>
              <a:rPr lang="es-MX" sz="2000" b="1" dirty="0">
                <a:ea typeface="Calibri" panose="020F0502020204030204" pitchFamily="34" charset="0"/>
                <a:cs typeface="Times New Roman" panose="02020603050405020304" pitchFamily="18" charset="0"/>
              </a:rPr>
              <a:t>Evaluación del cumplimiento de la ley: la mayoría de los órganos garantes no evaluaban sistemáticamente y con criterios específicos, especialmente la información de oficio publicada en los portales de internet.</a:t>
            </a:r>
          </a:p>
          <a:p>
            <a:pPr marL="342900" indent="-342900" algn="just">
              <a:lnSpc>
                <a:spcPct val="110000"/>
              </a:lnSpc>
              <a:spcAft>
                <a:spcPts val="1000"/>
              </a:spcAft>
              <a:buClr>
                <a:srgbClr val="FF810A"/>
              </a:buClr>
              <a:buFont typeface="Wingdings" panose="05000000000000000000" pitchFamily="2" charset="2"/>
              <a:buChar char="Ø"/>
            </a:pPr>
            <a:r>
              <a:rPr lang="es-MX" sz="2000" b="1" dirty="0">
                <a:ea typeface="Calibri" panose="020F0502020204030204" pitchFamily="34" charset="0"/>
                <a:cs typeface="Times New Roman" panose="02020603050405020304" pitchFamily="18" charset="0"/>
              </a:rPr>
              <a:t>Capacitación: la mayor parte de los órganos garantes no contaba con programas integrales y sistemáticos de capacitación para los servidores públicos.</a:t>
            </a:r>
          </a:p>
          <a:p>
            <a:pPr marL="342900" indent="-342900" algn="just">
              <a:lnSpc>
                <a:spcPct val="110000"/>
              </a:lnSpc>
              <a:spcAft>
                <a:spcPts val="1000"/>
              </a:spcAft>
              <a:buClr>
                <a:srgbClr val="FF810A"/>
              </a:buClr>
              <a:buFont typeface="Wingdings" panose="05000000000000000000" pitchFamily="2" charset="2"/>
              <a:buChar char="Ø"/>
            </a:pPr>
            <a:r>
              <a:rPr lang="es-MX" sz="2000" b="1" dirty="0">
                <a:ea typeface="Calibri" panose="020F0502020204030204" pitchFamily="34" charset="0"/>
                <a:cs typeface="Times New Roman" panose="02020603050405020304" pitchFamily="18" charset="0"/>
              </a:rPr>
              <a:t>Leyes específicas de Protección de Datos Personales: solo 11 entidades federativas contaban con una ley, además de la Ley Federal de Protección de Datos en Posesión de los Particulares.</a:t>
            </a:r>
          </a:p>
        </p:txBody>
      </p:sp>
      <p:sp>
        <p:nvSpPr>
          <p:cNvPr id="8" name="CuadroTexto 7">
            <a:extLst/>
          </p:cNvPr>
          <p:cNvSpPr txBox="1"/>
          <p:nvPr/>
        </p:nvSpPr>
        <p:spPr>
          <a:xfrm>
            <a:off x="239889" y="147676"/>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MX" sz="3200" cap="small" dirty="0">
                <a:solidFill>
                  <a:schemeClr val="bg1"/>
                </a:solidFill>
                <a:latin typeface="+mj-lt"/>
              </a:rPr>
              <a:t>SITUACIÓN DEL PAÍS ANTES DE LA REFORMA  </a:t>
            </a:r>
          </a:p>
        </p:txBody>
      </p:sp>
      <p:sp>
        <p:nvSpPr>
          <p:cNvPr id="9" name="3 Marcador de número de diapositiva">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14</a:t>
            </a:fld>
            <a:endParaRPr lang="es-MX"/>
          </a:p>
        </p:txBody>
      </p:sp>
    </p:spTree>
    <p:extLst>
      <p:ext uri="{BB962C8B-B14F-4D97-AF65-F5344CB8AC3E}">
        <p14:creationId xmlns:p14="http://schemas.microsoft.com/office/powerpoint/2010/main" val="2983721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p:cNvPr>
          <p:cNvSpPr txBox="1"/>
          <p:nvPr/>
        </p:nvSpPr>
        <p:spPr>
          <a:xfrm>
            <a:off x="239889" y="106821"/>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MX" sz="3200" cap="small" dirty="0">
                <a:solidFill>
                  <a:schemeClr val="bg1"/>
                </a:solidFill>
                <a:latin typeface="+mj-lt"/>
              </a:rPr>
              <a:t>REFORMA CONSTITUCIONAL 2014</a:t>
            </a:r>
          </a:p>
        </p:txBody>
      </p:sp>
      <p:pic>
        <p:nvPicPr>
          <p:cNvPr id="10" name="Picture 2" descr="http://isopixel.net/wp-content/uploads/2012/01/libro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5326" y="5226961"/>
            <a:ext cx="1368152" cy="125413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upo 44"/>
          <p:cNvGrpSpPr/>
          <p:nvPr/>
        </p:nvGrpSpPr>
        <p:grpSpPr>
          <a:xfrm>
            <a:off x="2052977" y="5686940"/>
            <a:ext cx="1646637" cy="526125"/>
            <a:chOff x="1835696" y="5461431"/>
            <a:chExt cx="1237142" cy="526125"/>
          </a:xfrm>
        </p:grpSpPr>
        <p:sp>
          <p:nvSpPr>
            <p:cNvPr id="12" name="Flecha derecha 39"/>
            <p:cNvSpPr/>
            <p:nvPr/>
          </p:nvSpPr>
          <p:spPr>
            <a:xfrm rot="20652894">
              <a:off x="2034721" y="5461431"/>
              <a:ext cx="1030031" cy="136577"/>
            </a:xfrm>
            <a:prstGeom prst="rightArrow">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Flecha derecha 41"/>
            <p:cNvSpPr/>
            <p:nvPr/>
          </p:nvSpPr>
          <p:spPr>
            <a:xfrm rot="21184049">
              <a:off x="2061662" y="5605026"/>
              <a:ext cx="988636" cy="136577"/>
            </a:xfrm>
            <a:prstGeom prst="rightArrow">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Flecha derecha 42"/>
            <p:cNvSpPr/>
            <p:nvPr/>
          </p:nvSpPr>
          <p:spPr>
            <a:xfrm rot="442072">
              <a:off x="2042807" y="5850979"/>
              <a:ext cx="1030031" cy="136577"/>
            </a:xfrm>
            <a:prstGeom prst="rightArrow">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Flecha derecha 43"/>
            <p:cNvSpPr/>
            <p:nvPr/>
          </p:nvSpPr>
          <p:spPr>
            <a:xfrm>
              <a:off x="2062699" y="5723731"/>
              <a:ext cx="988636" cy="136577"/>
            </a:xfrm>
            <a:prstGeom prst="rightArrow">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40"/>
            <p:cNvSpPr/>
            <p:nvPr/>
          </p:nvSpPr>
          <p:spPr>
            <a:xfrm>
              <a:off x="1835696" y="5589240"/>
              <a:ext cx="216024" cy="3600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17" name="Picture 3"/>
          <p:cNvPicPr>
            <a:picLocks noChangeAspect="1" noChangeArrowheads="1"/>
          </p:cNvPicPr>
          <p:nvPr/>
        </p:nvPicPr>
        <p:blipFill>
          <a:blip r:embed="rId3" cstate="print"/>
          <a:srcRect l="29883" t="20508" r="29101" b="9912"/>
          <a:stretch>
            <a:fillRect/>
          </a:stretch>
        </p:blipFill>
        <p:spPr bwMode="auto">
          <a:xfrm>
            <a:off x="7564358" y="2205823"/>
            <a:ext cx="824066" cy="111837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8" name="3 Rectángulo"/>
          <p:cNvSpPr/>
          <p:nvPr/>
        </p:nvSpPr>
        <p:spPr>
          <a:xfrm>
            <a:off x="323528" y="833051"/>
            <a:ext cx="8496944" cy="1412694"/>
          </a:xfrm>
          <a:prstGeom prst="rect">
            <a:avLst/>
          </a:prstGeom>
        </p:spPr>
        <p:txBody>
          <a:bodyPr wrap="square">
            <a:spAutoFit/>
          </a:bodyPr>
          <a:lstStyle/>
          <a:p>
            <a:pPr marL="342900" indent="-342900" algn="just" fontAlgn="auto">
              <a:lnSpc>
                <a:spcPct val="130000"/>
              </a:lnSpc>
              <a:spcBef>
                <a:spcPts val="0"/>
              </a:spcBef>
              <a:spcAft>
                <a:spcPts val="1800"/>
              </a:spcAft>
              <a:buClr>
                <a:srgbClr val="FF810A"/>
              </a:buClr>
              <a:buFont typeface="Wingdings" panose="05000000000000000000" pitchFamily="2" charset="2"/>
              <a:buChar char="Ø"/>
              <a:defRPr/>
            </a:pPr>
            <a:r>
              <a:rPr lang="es-MX" sz="2200" kern="0" dirty="0">
                <a:cs typeface="Arial" pitchFamily="34" charset="0"/>
              </a:rPr>
              <a:t>La </a:t>
            </a:r>
            <a:r>
              <a:rPr lang="es-MX" sz="2200" b="1" kern="0" dirty="0">
                <a:cs typeface="Arial" pitchFamily="34" charset="0"/>
              </a:rPr>
              <a:t>reforma constitucional de 2014 </a:t>
            </a:r>
            <a:r>
              <a:rPr lang="es-MX" sz="2200" kern="0" dirty="0">
                <a:cs typeface="Arial" pitchFamily="34" charset="0"/>
              </a:rPr>
              <a:t>normativamente fortalece la transparencia gubernamental, el derecho de acceso a la información y los organismos que garantizan su ejercicio.</a:t>
            </a:r>
          </a:p>
        </p:txBody>
      </p:sp>
      <p:pic>
        <p:nvPicPr>
          <p:cNvPr id="19" name="Picture 2" descr="http://sutermseccion40.org/imagen_constitucion.jpg"/>
          <p:cNvPicPr>
            <a:picLocks noChangeAspect="1" noChangeArrowheads="1"/>
          </p:cNvPicPr>
          <p:nvPr/>
        </p:nvPicPr>
        <p:blipFill>
          <a:blip r:embed="rId4" cstate="print"/>
          <a:srcRect/>
          <a:stretch>
            <a:fillRect/>
          </a:stretch>
        </p:blipFill>
        <p:spPr bwMode="auto">
          <a:xfrm>
            <a:off x="827584" y="2435240"/>
            <a:ext cx="1075924" cy="1689390"/>
          </a:xfrm>
          <a:prstGeom prst="rect">
            <a:avLst/>
          </a:prstGeom>
          <a:noFill/>
          <a:scene3d>
            <a:camera prst="isometricTopUp"/>
            <a:lightRig rig="threePt" dir="t"/>
          </a:scene3d>
          <a:sp3d>
            <a:bevelT/>
          </a:sp3d>
        </p:spPr>
      </p:pic>
      <p:grpSp>
        <p:nvGrpSpPr>
          <p:cNvPr id="20" name="Grupo 8"/>
          <p:cNvGrpSpPr/>
          <p:nvPr/>
        </p:nvGrpSpPr>
        <p:grpSpPr>
          <a:xfrm>
            <a:off x="4499992" y="2471100"/>
            <a:ext cx="1008112" cy="1875983"/>
            <a:chOff x="4355976" y="2996953"/>
            <a:chExt cx="1008112" cy="1875983"/>
          </a:xfrm>
        </p:grpSpPr>
        <p:sp>
          <p:nvSpPr>
            <p:cNvPr id="21" name="Flecha doblada hacia arriba 5"/>
            <p:cNvSpPr/>
            <p:nvPr/>
          </p:nvSpPr>
          <p:spPr>
            <a:xfrm rot="5400000">
              <a:off x="4354088" y="3862936"/>
              <a:ext cx="1011888" cy="1008112"/>
            </a:xfrm>
            <a:prstGeom prst="ben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Flecha doblada hacia arriba 30"/>
            <p:cNvSpPr/>
            <p:nvPr/>
          </p:nvSpPr>
          <p:spPr>
            <a:xfrm rot="16200000" flipV="1">
              <a:off x="4354088" y="2998841"/>
              <a:ext cx="1011888" cy="1008112"/>
            </a:xfrm>
            <a:prstGeom prst="ben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3" name="Rectángulo 12"/>
          <p:cNvSpPr/>
          <p:nvPr/>
        </p:nvSpPr>
        <p:spPr>
          <a:xfrm>
            <a:off x="2627784" y="3144433"/>
            <a:ext cx="1872208" cy="478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11 CuadroTexto"/>
          <p:cNvSpPr txBox="1"/>
          <p:nvPr/>
        </p:nvSpPr>
        <p:spPr>
          <a:xfrm>
            <a:off x="2627784" y="3216441"/>
            <a:ext cx="2160240" cy="338554"/>
          </a:xfrm>
          <a:prstGeom prst="rect">
            <a:avLst/>
          </a:prstGeom>
          <a:noFill/>
        </p:spPr>
        <p:txBody>
          <a:bodyPr wrap="square" rtlCol="0">
            <a:spAutoFit/>
          </a:bodyPr>
          <a:lstStyle/>
          <a:p>
            <a:r>
              <a:rPr lang="es-MX" sz="1600" b="1" dirty="0">
                <a:solidFill>
                  <a:schemeClr val="bg1"/>
                </a:solidFill>
              </a:rPr>
              <a:t>FORTALECIMIENTO</a:t>
            </a:r>
          </a:p>
        </p:txBody>
      </p:sp>
      <p:sp>
        <p:nvSpPr>
          <p:cNvPr id="25" name="11 CuadroTexto"/>
          <p:cNvSpPr txBox="1"/>
          <p:nvPr/>
        </p:nvSpPr>
        <p:spPr>
          <a:xfrm>
            <a:off x="5684098" y="2281313"/>
            <a:ext cx="1552198" cy="923330"/>
          </a:xfrm>
          <a:prstGeom prst="rect">
            <a:avLst/>
          </a:prstGeom>
          <a:noFill/>
        </p:spPr>
        <p:txBody>
          <a:bodyPr wrap="square" rtlCol="0">
            <a:spAutoFit/>
          </a:bodyPr>
          <a:lstStyle/>
          <a:p>
            <a:pPr algn="ctr"/>
            <a:r>
              <a:rPr lang="es-MX" b="1" dirty="0"/>
              <a:t>Transparencia y Acceso a la Información</a:t>
            </a:r>
          </a:p>
        </p:txBody>
      </p:sp>
      <p:pic>
        <p:nvPicPr>
          <p:cNvPr id="26" name="Picture 2" descr="http://www.grupocondumex.com.mx/NR/rdonlyres/DE6D901E-940B-4348-90B2-E778D78D50E3/8172/edificio1.JPG"/>
          <p:cNvPicPr>
            <a:picLocks noChangeAspect="1" noChangeArrowheads="1"/>
          </p:cNvPicPr>
          <p:nvPr/>
        </p:nvPicPr>
        <p:blipFill>
          <a:blip r:embed="rId5" cstate="print">
            <a:grayscl/>
          </a:blip>
          <a:srcRect/>
          <a:stretch>
            <a:fillRect/>
          </a:stretch>
        </p:blipFill>
        <p:spPr bwMode="auto">
          <a:xfrm>
            <a:off x="7253581" y="3641775"/>
            <a:ext cx="1566891" cy="921332"/>
          </a:xfrm>
          <a:prstGeom prst="rect">
            <a:avLst/>
          </a:prstGeom>
          <a:noFill/>
        </p:spPr>
      </p:pic>
      <p:sp>
        <p:nvSpPr>
          <p:cNvPr id="27" name="11 CuadroTexto"/>
          <p:cNvSpPr txBox="1"/>
          <p:nvPr/>
        </p:nvSpPr>
        <p:spPr>
          <a:xfrm>
            <a:off x="5540082" y="3658757"/>
            <a:ext cx="1768222" cy="923330"/>
          </a:xfrm>
          <a:prstGeom prst="rect">
            <a:avLst/>
          </a:prstGeom>
          <a:noFill/>
        </p:spPr>
        <p:txBody>
          <a:bodyPr wrap="square" rtlCol="0">
            <a:spAutoFit/>
          </a:bodyPr>
          <a:lstStyle/>
          <a:p>
            <a:pPr algn="ctr"/>
            <a:r>
              <a:rPr lang="es-MX" b="1" dirty="0"/>
              <a:t>Órganos garantes de transparencia</a:t>
            </a:r>
          </a:p>
        </p:txBody>
      </p:sp>
      <p:grpSp>
        <p:nvGrpSpPr>
          <p:cNvPr id="28" name="Grupo 14"/>
          <p:cNvGrpSpPr/>
          <p:nvPr/>
        </p:nvGrpSpPr>
        <p:grpSpPr>
          <a:xfrm>
            <a:off x="898747" y="5345861"/>
            <a:ext cx="1176419" cy="1224136"/>
            <a:chOff x="899592" y="5157191"/>
            <a:chExt cx="1229649" cy="1279525"/>
          </a:xfrm>
        </p:grpSpPr>
        <p:pic>
          <p:nvPicPr>
            <p:cNvPr id="29" name="10 Imagen" descr="Libro Ley General Transparencia.jpg"/>
            <p:cNvPicPr>
              <a:picLocks noChangeAspect="1"/>
            </p:cNvPicPr>
            <p:nvPr/>
          </p:nvPicPr>
          <p:blipFill>
            <a:blip r:embed="rId6" cstate="print"/>
            <a:stretch>
              <a:fillRect/>
            </a:stretch>
          </p:blipFill>
          <p:spPr>
            <a:xfrm>
              <a:off x="899592" y="5157191"/>
              <a:ext cx="1229649" cy="1279525"/>
            </a:xfrm>
            <a:prstGeom prst="rect">
              <a:avLst/>
            </a:prstGeom>
          </p:spPr>
        </p:pic>
        <p:sp>
          <p:nvSpPr>
            <p:cNvPr id="30" name="11 CuadroTexto"/>
            <p:cNvSpPr txBox="1"/>
            <p:nvPr/>
          </p:nvSpPr>
          <p:spPr>
            <a:xfrm rot="20747482">
              <a:off x="1046089" y="5327302"/>
              <a:ext cx="874932" cy="482554"/>
            </a:xfrm>
            <a:prstGeom prst="rect">
              <a:avLst/>
            </a:prstGeom>
            <a:noFill/>
          </p:spPr>
          <p:txBody>
            <a:bodyPr wrap="square" rtlCol="0">
              <a:spAutoFit/>
            </a:bodyPr>
            <a:lstStyle/>
            <a:p>
              <a:pPr algn="ctr"/>
              <a:r>
                <a:rPr lang="es-MX" sz="1200" b="1" dirty="0"/>
                <a:t>LEY GENERAL</a:t>
              </a:r>
            </a:p>
          </p:txBody>
        </p:sp>
      </p:grpSp>
      <p:sp>
        <p:nvSpPr>
          <p:cNvPr id="31" name="Flecha derecha 37"/>
          <p:cNvSpPr/>
          <p:nvPr/>
        </p:nvSpPr>
        <p:spPr>
          <a:xfrm rot="5400000">
            <a:off x="1083378" y="4189241"/>
            <a:ext cx="788038" cy="860614"/>
          </a:xfrm>
          <a:prstGeom prst="rightArrow">
            <a:avLst/>
          </a:prstGeom>
          <a:solidFill>
            <a:schemeClr val="accent1">
              <a:alpha val="85000"/>
            </a:schemeClr>
          </a:solidFill>
          <a:ln w="25400" cmpd="sng">
            <a:solidFill>
              <a:schemeClr val="accent1">
                <a:shade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11 CuadroTexto"/>
          <p:cNvSpPr txBox="1"/>
          <p:nvPr/>
        </p:nvSpPr>
        <p:spPr>
          <a:xfrm>
            <a:off x="2580892" y="4592282"/>
            <a:ext cx="2088231" cy="584775"/>
          </a:xfrm>
          <a:prstGeom prst="rect">
            <a:avLst/>
          </a:prstGeom>
          <a:noFill/>
        </p:spPr>
        <p:txBody>
          <a:bodyPr wrap="square" rtlCol="0">
            <a:spAutoFit/>
          </a:bodyPr>
          <a:lstStyle/>
          <a:p>
            <a:pPr algn="ctr"/>
            <a:r>
              <a:rPr lang="es-MX" sz="1600" b="1" dirty="0"/>
              <a:t>Leyes de las entidades federativas</a:t>
            </a:r>
          </a:p>
        </p:txBody>
      </p:sp>
      <p:sp>
        <p:nvSpPr>
          <p:cNvPr id="32" name="3 Marcador de número de diapositiva">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15</a:t>
            </a:fld>
            <a:endParaRPr lang="es-MX"/>
          </a:p>
        </p:txBody>
      </p:sp>
    </p:spTree>
    <p:extLst>
      <p:ext uri="{BB962C8B-B14F-4D97-AF65-F5344CB8AC3E}">
        <p14:creationId xmlns:p14="http://schemas.microsoft.com/office/powerpoint/2010/main" val="1898930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CuadroTexto"/>
          <p:cNvSpPr txBox="1"/>
          <p:nvPr/>
        </p:nvSpPr>
        <p:spPr>
          <a:xfrm>
            <a:off x="348644" y="1375013"/>
            <a:ext cx="8424936" cy="5262979"/>
          </a:xfrm>
          <a:prstGeom prst="rect">
            <a:avLst/>
          </a:prstGeom>
          <a:noFill/>
        </p:spPr>
        <p:txBody>
          <a:bodyPr wrap="square" rtlCol="0">
            <a:spAutoFit/>
          </a:bodyPr>
          <a:lstStyle/>
          <a:p>
            <a:pPr marL="446088" indent="-446088" algn="just">
              <a:lnSpc>
                <a:spcPct val="110000"/>
              </a:lnSpc>
              <a:spcAft>
                <a:spcPts val="1200"/>
              </a:spcAft>
              <a:buClr>
                <a:srgbClr val="FF810A"/>
              </a:buClr>
              <a:buFont typeface="Wingdings" panose="05000000000000000000" pitchFamily="2" charset="2"/>
              <a:buChar char="§"/>
            </a:pPr>
            <a:r>
              <a:rPr lang="es-MX" sz="2000" u="sng" dirty="0">
                <a:cs typeface="Arial" panose="020B0604020202020204" pitchFamily="34" charset="0"/>
              </a:rPr>
              <a:t>Autonomía constitucional</a:t>
            </a:r>
            <a:r>
              <a:rPr lang="es-MX" sz="2000" dirty="0">
                <a:cs typeface="Arial" panose="020B0604020202020204" pitchFamily="34" charset="0"/>
              </a:rPr>
              <a:t> para </a:t>
            </a:r>
            <a:r>
              <a:rPr lang="es-MX" sz="2000" u="sng" dirty="0">
                <a:cs typeface="Arial" panose="020B0604020202020204" pitchFamily="34" charset="0"/>
              </a:rPr>
              <a:t>todos los órganos garantes</a:t>
            </a:r>
            <a:r>
              <a:rPr lang="es-MX" sz="2000" dirty="0">
                <a:cs typeface="Arial" panose="020B0604020202020204" pitchFamily="34" charset="0"/>
              </a:rPr>
              <a:t> de la transparencia.</a:t>
            </a:r>
          </a:p>
          <a:p>
            <a:pPr marL="446088" indent="-446088" algn="just">
              <a:lnSpc>
                <a:spcPct val="110000"/>
              </a:lnSpc>
              <a:spcAft>
                <a:spcPts val="1200"/>
              </a:spcAft>
              <a:buClr>
                <a:srgbClr val="FF810A"/>
              </a:buClr>
              <a:buFont typeface="Wingdings" panose="05000000000000000000" pitchFamily="2" charset="2"/>
              <a:buChar char="§"/>
            </a:pPr>
            <a:r>
              <a:rPr lang="es-MX" sz="2000" b="1" u="sng" dirty="0">
                <a:cs typeface="Arial" panose="020B0604020202020204" pitchFamily="34" charset="0"/>
              </a:rPr>
              <a:t>Expedición de leyes generales </a:t>
            </a:r>
            <a:r>
              <a:rPr lang="es-MX" sz="2000" dirty="0">
                <a:cs typeface="Arial" panose="020B0604020202020204" pitchFamily="34" charset="0"/>
              </a:rPr>
              <a:t>en materia de transparencia y acceso a la información, protección de datos personales y archivos.</a:t>
            </a:r>
          </a:p>
          <a:p>
            <a:pPr marL="446088" indent="-446088" algn="just">
              <a:lnSpc>
                <a:spcPct val="110000"/>
              </a:lnSpc>
              <a:spcAft>
                <a:spcPts val="1200"/>
              </a:spcAft>
              <a:buClr>
                <a:srgbClr val="FF810A"/>
              </a:buClr>
              <a:buFont typeface="Wingdings" panose="05000000000000000000" pitchFamily="2" charset="2"/>
              <a:buChar char="§"/>
            </a:pPr>
            <a:r>
              <a:rPr lang="es-MX" sz="2000" dirty="0">
                <a:cs typeface="Arial" panose="020B0604020202020204" pitchFamily="34" charset="0"/>
              </a:rPr>
              <a:t>El organismo garante federal autónomo tiene </a:t>
            </a:r>
            <a:r>
              <a:rPr lang="es-MX" sz="2000" u="sng" dirty="0">
                <a:cs typeface="Arial" panose="020B0604020202020204" pitchFamily="34" charset="0"/>
              </a:rPr>
              <a:t>competencia</a:t>
            </a:r>
            <a:r>
              <a:rPr lang="es-MX" sz="2000" dirty="0">
                <a:cs typeface="Arial" panose="020B0604020202020204" pitchFamily="34" charset="0"/>
              </a:rPr>
              <a:t> para conocer asuntos de los </a:t>
            </a:r>
            <a:r>
              <a:rPr lang="es-MX" sz="2000" u="sng" dirty="0">
                <a:cs typeface="Arial" panose="020B0604020202020204" pitchFamily="34" charset="0"/>
              </a:rPr>
              <a:t>tres poderes y órganos autónomos del ámbito federal</a:t>
            </a:r>
            <a:r>
              <a:rPr lang="es-MX" sz="2000" dirty="0">
                <a:cs typeface="Arial" panose="020B0604020202020204" pitchFamily="34" charset="0"/>
              </a:rPr>
              <a:t>, con excepción de la SCJN.</a:t>
            </a:r>
          </a:p>
          <a:p>
            <a:pPr marL="446088" indent="-446088" algn="just">
              <a:lnSpc>
                <a:spcPct val="110000"/>
              </a:lnSpc>
              <a:spcAft>
                <a:spcPts val="1200"/>
              </a:spcAft>
              <a:buClr>
                <a:srgbClr val="FF810A"/>
              </a:buClr>
              <a:buFont typeface="Wingdings" panose="05000000000000000000" pitchFamily="2" charset="2"/>
              <a:buChar char="§"/>
            </a:pPr>
            <a:r>
              <a:rPr lang="es-MX" sz="2000" dirty="0">
                <a:cs typeface="Arial" panose="020B0604020202020204" pitchFamily="34" charset="0"/>
              </a:rPr>
              <a:t>El organismo garante federal será una </a:t>
            </a:r>
            <a:r>
              <a:rPr lang="es-MX" sz="2000" u="sng" dirty="0">
                <a:cs typeface="Arial" panose="020B0604020202020204" pitchFamily="34" charset="0"/>
              </a:rPr>
              <a:t>segunda instancia</a:t>
            </a:r>
            <a:r>
              <a:rPr lang="es-MX" sz="2000" dirty="0">
                <a:cs typeface="Arial" panose="020B0604020202020204" pitchFamily="34" charset="0"/>
              </a:rPr>
              <a:t> para los ciudadanos inconformes con las resoluciones de los órganos locales.</a:t>
            </a:r>
          </a:p>
          <a:p>
            <a:pPr marL="446088" indent="-446088" algn="just">
              <a:lnSpc>
                <a:spcPct val="110000"/>
              </a:lnSpc>
              <a:spcAft>
                <a:spcPts val="1200"/>
              </a:spcAft>
              <a:buClr>
                <a:srgbClr val="FF810A"/>
              </a:buClr>
              <a:buFont typeface="Wingdings" panose="05000000000000000000" pitchFamily="2" charset="2"/>
              <a:buChar char="§"/>
            </a:pPr>
            <a:r>
              <a:rPr lang="es-MX" sz="2000" dirty="0">
                <a:cs typeface="Arial" panose="020B0604020202020204" pitchFamily="34" charset="0"/>
              </a:rPr>
              <a:t>El organismo garante federal tendrá la </a:t>
            </a:r>
            <a:r>
              <a:rPr lang="es-MX" sz="2000" u="sng" dirty="0">
                <a:cs typeface="Arial" panose="020B0604020202020204" pitchFamily="34" charset="0"/>
              </a:rPr>
              <a:t>facultad de atraer los asuntos relevantes de los estados</a:t>
            </a:r>
            <a:r>
              <a:rPr lang="es-MX" sz="2000" dirty="0">
                <a:cs typeface="Arial" panose="020B0604020202020204" pitchFamily="34" charset="0"/>
              </a:rPr>
              <a:t>.</a:t>
            </a:r>
          </a:p>
          <a:p>
            <a:pPr marL="446088" indent="-446088" algn="just">
              <a:lnSpc>
                <a:spcPct val="110000"/>
              </a:lnSpc>
              <a:spcAft>
                <a:spcPts val="1200"/>
              </a:spcAft>
              <a:buClr>
                <a:srgbClr val="FF810A"/>
              </a:buClr>
              <a:buFont typeface="Wingdings" panose="05000000000000000000" pitchFamily="2" charset="2"/>
              <a:buChar char="§"/>
            </a:pPr>
            <a:r>
              <a:rPr lang="es-MX" sz="2000" dirty="0">
                <a:cs typeface="Arial" panose="020B0604020202020204" pitchFamily="34" charset="0"/>
              </a:rPr>
              <a:t>Las </a:t>
            </a:r>
            <a:r>
              <a:rPr lang="es-MX" sz="2000" u="sng" dirty="0">
                <a:cs typeface="Arial" panose="020B0604020202020204" pitchFamily="34" charset="0"/>
              </a:rPr>
              <a:t>resoluciones del organismo garante de la federación son vinculatorias, definitivas e inatacables</a:t>
            </a:r>
            <a:r>
              <a:rPr lang="es-MX" sz="2000" dirty="0">
                <a:cs typeface="Arial" panose="020B0604020202020204" pitchFamily="34" charset="0"/>
              </a:rPr>
              <a:t> para los sujetos obligados.</a:t>
            </a:r>
          </a:p>
        </p:txBody>
      </p:sp>
      <p:sp>
        <p:nvSpPr>
          <p:cNvPr id="5" name="5 CuadroTexto"/>
          <p:cNvSpPr txBox="1"/>
          <p:nvPr/>
        </p:nvSpPr>
        <p:spPr>
          <a:xfrm>
            <a:off x="225018" y="862526"/>
            <a:ext cx="8352928" cy="446148"/>
          </a:xfrm>
          <a:prstGeom prst="rect">
            <a:avLst/>
          </a:prstGeom>
          <a:noFill/>
        </p:spPr>
        <p:txBody>
          <a:bodyPr wrap="square" rtlCol="0">
            <a:spAutoFit/>
          </a:bodyPr>
          <a:lstStyle/>
          <a:p>
            <a:pPr algn="just">
              <a:lnSpc>
                <a:spcPct val="110000"/>
              </a:lnSpc>
              <a:spcAft>
                <a:spcPts val="600"/>
              </a:spcAft>
            </a:pPr>
            <a:r>
              <a:rPr lang="es-ES" sz="2200" b="1" cap="small" dirty="0">
                <a:solidFill>
                  <a:srgbClr val="115B46"/>
                </a:solidFill>
                <a:cs typeface="Arial" panose="020B0604020202020204" pitchFamily="34" charset="0"/>
              </a:rPr>
              <a:t>Aspectos relevantes de la reforma promulgada el 7 de febrero de 2014:</a:t>
            </a:r>
            <a:endParaRPr lang="es-MX" sz="2200" b="1" cap="small" dirty="0">
              <a:solidFill>
                <a:srgbClr val="115B46"/>
              </a:solidFill>
              <a:cs typeface="Arial" panose="020B0604020202020204" pitchFamily="34" charset="0"/>
            </a:endParaRPr>
          </a:p>
        </p:txBody>
      </p:sp>
      <p:sp>
        <p:nvSpPr>
          <p:cNvPr id="7" name="CuadroTexto 6">
            <a:extLst/>
          </p:cNvPr>
          <p:cNvSpPr txBox="1"/>
          <p:nvPr/>
        </p:nvSpPr>
        <p:spPr>
          <a:xfrm>
            <a:off x="239889" y="106821"/>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MX" sz="3200" cap="small" dirty="0">
                <a:solidFill>
                  <a:schemeClr val="bg1"/>
                </a:solidFill>
                <a:latin typeface="+mj-lt"/>
              </a:rPr>
              <a:t>REFORMA CONSTITUCIONAL 2014</a:t>
            </a:r>
          </a:p>
        </p:txBody>
      </p:sp>
      <p:sp>
        <p:nvSpPr>
          <p:cNvPr id="8" name="3 Marcador de número de diapositiva">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16</a:t>
            </a:fld>
            <a:endParaRPr lang="es-MX"/>
          </a:p>
        </p:txBody>
      </p:sp>
    </p:spTree>
    <p:extLst>
      <p:ext uri="{BB962C8B-B14F-4D97-AF65-F5344CB8AC3E}">
        <p14:creationId xmlns:p14="http://schemas.microsoft.com/office/powerpoint/2010/main" val="1503430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CuadroTexto"/>
          <p:cNvSpPr txBox="1"/>
          <p:nvPr/>
        </p:nvSpPr>
        <p:spPr>
          <a:xfrm>
            <a:off x="288984" y="861828"/>
            <a:ext cx="8566657" cy="5875968"/>
          </a:xfrm>
          <a:prstGeom prst="rect">
            <a:avLst/>
          </a:prstGeom>
          <a:noFill/>
        </p:spPr>
        <p:txBody>
          <a:bodyPr wrap="square" rtlCol="0">
            <a:spAutoFit/>
          </a:bodyPr>
          <a:lstStyle/>
          <a:p>
            <a:pPr marL="446088" indent="-446088" algn="just">
              <a:lnSpc>
                <a:spcPct val="110000"/>
              </a:lnSpc>
              <a:spcAft>
                <a:spcPts val="1100"/>
              </a:spcAft>
              <a:buClr>
                <a:srgbClr val="FF810A"/>
              </a:buClr>
              <a:buFont typeface="Wingdings" panose="05000000000000000000" pitchFamily="2" charset="2"/>
              <a:buChar char="§"/>
            </a:pPr>
            <a:r>
              <a:rPr lang="es-MX" sz="2000" u="sng" dirty="0">
                <a:cs typeface="Arial" panose="020B0604020202020204" pitchFamily="34" charset="0"/>
              </a:rPr>
              <a:t>Los integrantes </a:t>
            </a:r>
            <a:r>
              <a:rPr lang="es-MX" sz="2000" dirty="0">
                <a:cs typeface="Arial" panose="020B0604020202020204" pitchFamily="34" charset="0"/>
              </a:rPr>
              <a:t>del organismo federal fueron designados por el Senado.</a:t>
            </a:r>
          </a:p>
          <a:p>
            <a:pPr marL="446088" indent="-446088" algn="just">
              <a:lnSpc>
                <a:spcPct val="110000"/>
              </a:lnSpc>
              <a:spcAft>
                <a:spcPts val="1100"/>
              </a:spcAft>
              <a:buClr>
                <a:srgbClr val="FF810A"/>
              </a:buClr>
              <a:buFont typeface="Wingdings" panose="05000000000000000000" pitchFamily="2" charset="2"/>
              <a:buChar char="§"/>
            </a:pPr>
            <a:r>
              <a:rPr lang="es-MX" sz="2000" dirty="0">
                <a:cs typeface="Arial" panose="020B0604020202020204" pitchFamily="34" charset="0"/>
              </a:rPr>
              <a:t>El organismo</a:t>
            </a:r>
            <a:r>
              <a:rPr lang="es-MX" sz="2000" u="sng" dirty="0">
                <a:cs typeface="Arial" panose="020B0604020202020204" pitchFamily="34" charset="0"/>
              </a:rPr>
              <a:t> federal</a:t>
            </a:r>
            <a:r>
              <a:rPr lang="es-MX" sz="2000" dirty="0">
                <a:cs typeface="Arial" panose="020B0604020202020204" pitchFamily="34" charset="0"/>
              </a:rPr>
              <a:t> tiene la capacidad para interponer </a:t>
            </a:r>
            <a:r>
              <a:rPr lang="es-MX" sz="2000" u="sng" dirty="0">
                <a:cs typeface="Arial" panose="020B0604020202020204" pitchFamily="34" charset="0"/>
              </a:rPr>
              <a:t>controversias constitucionales</a:t>
            </a:r>
            <a:r>
              <a:rPr lang="es-MX" sz="2000" dirty="0">
                <a:cs typeface="Arial" panose="020B0604020202020204" pitchFamily="34" charset="0"/>
              </a:rPr>
              <a:t>.</a:t>
            </a:r>
          </a:p>
          <a:p>
            <a:pPr marL="446088" indent="-446088" algn="just">
              <a:lnSpc>
                <a:spcPct val="110000"/>
              </a:lnSpc>
              <a:spcAft>
                <a:spcPts val="1100"/>
              </a:spcAft>
              <a:buClr>
                <a:srgbClr val="FF810A"/>
              </a:buClr>
              <a:buFont typeface="Wingdings" panose="05000000000000000000" pitchFamily="2" charset="2"/>
              <a:buChar char="§"/>
            </a:pPr>
            <a:r>
              <a:rPr lang="es-MX" sz="2000" dirty="0">
                <a:cs typeface="Arial" panose="020B0604020202020204" pitchFamily="34" charset="0"/>
              </a:rPr>
              <a:t>Capacidad de </a:t>
            </a:r>
            <a:r>
              <a:rPr lang="es-MX" sz="2000" u="sng" dirty="0">
                <a:cs typeface="Arial" panose="020B0604020202020204" pitchFamily="34" charset="0"/>
              </a:rPr>
              <a:t>todos los organismos garantes autónomos</a:t>
            </a:r>
            <a:r>
              <a:rPr lang="es-MX" sz="2000" dirty="0">
                <a:cs typeface="Arial" panose="020B0604020202020204" pitchFamily="34" charset="0"/>
              </a:rPr>
              <a:t> para interponer </a:t>
            </a:r>
            <a:r>
              <a:rPr lang="es-MX" sz="2000" u="sng" dirty="0">
                <a:cs typeface="Arial" panose="020B0604020202020204" pitchFamily="34" charset="0"/>
              </a:rPr>
              <a:t>acciones de inconstitucionalidad</a:t>
            </a:r>
            <a:r>
              <a:rPr lang="es-MX" sz="2000" dirty="0">
                <a:cs typeface="Arial" panose="020B0604020202020204" pitchFamily="34" charset="0"/>
              </a:rPr>
              <a:t> en sus respectivos ámbitos de competencia.</a:t>
            </a:r>
          </a:p>
          <a:p>
            <a:pPr marL="446088" indent="-446088" algn="just">
              <a:lnSpc>
                <a:spcPct val="110000"/>
              </a:lnSpc>
              <a:spcAft>
                <a:spcPts val="1100"/>
              </a:spcAft>
              <a:buClr>
                <a:srgbClr val="FF810A"/>
              </a:buClr>
              <a:buFont typeface="Wingdings" panose="05000000000000000000" pitchFamily="2" charset="2"/>
              <a:buChar char="§"/>
            </a:pPr>
            <a:r>
              <a:rPr lang="es-MX" sz="2000" u="sng" dirty="0">
                <a:cs typeface="Arial" panose="020B0604020202020204" pitchFamily="34" charset="0"/>
              </a:rPr>
              <a:t>Los partidos políticos</a:t>
            </a:r>
            <a:r>
              <a:rPr lang="es-MX" sz="2000" dirty="0">
                <a:cs typeface="Arial" panose="020B0604020202020204" pitchFamily="34" charset="0"/>
              </a:rPr>
              <a:t> son </a:t>
            </a:r>
            <a:r>
              <a:rPr lang="es-MX" sz="2000" u="sng" dirty="0">
                <a:cs typeface="Arial" panose="020B0604020202020204" pitchFamily="34" charset="0"/>
              </a:rPr>
              <a:t>sujetos obligados directos,</a:t>
            </a:r>
            <a:r>
              <a:rPr lang="es-MX" sz="2000" dirty="0">
                <a:cs typeface="Arial" panose="020B0604020202020204" pitchFamily="34" charset="0"/>
              </a:rPr>
              <a:t> y también se considera a las personas físicas o morales que reciban y ejerzan recursos públicos como sujetos obligados </a:t>
            </a:r>
            <a:r>
              <a:rPr lang="es-MX" sz="2000" u="sng" dirty="0">
                <a:cs typeface="Arial" panose="020B0604020202020204" pitchFamily="34" charset="0"/>
              </a:rPr>
              <a:t>(sindicatos, fundaciones, organizaciones sociales</a:t>
            </a:r>
            <a:r>
              <a:rPr lang="es-MX" sz="2000" dirty="0">
                <a:cs typeface="Arial" panose="020B0604020202020204" pitchFamily="34" charset="0"/>
              </a:rPr>
              <a:t>…).</a:t>
            </a:r>
          </a:p>
          <a:p>
            <a:pPr marL="446088" indent="-446088" algn="just">
              <a:lnSpc>
                <a:spcPct val="110000"/>
              </a:lnSpc>
              <a:spcAft>
                <a:spcPts val="1100"/>
              </a:spcAft>
              <a:buClr>
                <a:srgbClr val="FF810A"/>
              </a:buClr>
              <a:buFont typeface="Wingdings" panose="05000000000000000000" pitchFamily="2" charset="2"/>
              <a:buChar char="§"/>
            </a:pPr>
            <a:r>
              <a:rPr lang="es-MX" sz="2000" dirty="0">
                <a:cs typeface="Arial" panose="020B0604020202020204" pitchFamily="34" charset="0"/>
              </a:rPr>
              <a:t>Los sujetos obligados </a:t>
            </a:r>
            <a:r>
              <a:rPr lang="es-MX" sz="2000" u="sng" dirty="0">
                <a:cs typeface="Arial" panose="020B0604020202020204" pitchFamily="34" charset="0"/>
              </a:rPr>
              <a:t>deberán documentar todo acto que derive del ejercicio de sus facultades, competencias o funciones</a:t>
            </a:r>
            <a:r>
              <a:rPr lang="es-MX" sz="2000" dirty="0">
                <a:cs typeface="Arial" panose="020B0604020202020204" pitchFamily="34" charset="0"/>
              </a:rPr>
              <a:t>.</a:t>
            </a:r>
          </a:p>
          <a:p>
            <a:pPr marL="446088" indent="-446088" algn="just">
              <a:lnSpc>
                <a:spcPct val="110000"/>
              </a:lnSpc>
              <a:spcAft>
                <a:spcPts val="1100"/>
              </a:spcAft>
              <a:buClr>
                <a:srgbClr val="FF810A"/>
              </a:buClr>
              <a:buFont typeface="Wingdings" panose="05000000000000000000" pitchFamily="2" charset="2"/>
              <a:buChar char="§"/>
            </a:pPr>
            <a:r>
              <a:rPr lang="es-MX" sz="2000" u="sng" dirty="0">
                <a:cs typeface="Arial" panose="020B0604020202020204" pitchFamily="34" charset="0"/>
              </a:rPr>
              <a:t>Coordinación</a:t>
            </a:r>
            <a:r>
              <a:rPr lang="es-MX" sz="2000" dirty="0">
                <a:cs typeface="Arial" panose="020B0604020202020204" pitchFamily="34" charset="0"/>
              </a:rPr>
              <a:t> del organismo federal con los órganos federales de Fiscalización, de Archivos, de Información Estadística y Geográfica y los organismos garantes de las entidades federativas (se instituye así del </a:t>
            </a:r>
            <a:r>
              <a:rPr lang="es-MX" sz="2000" u="sng" dirty="0">
                <a:cs typeface="Arial" panose="020B0604020202020204" pitchFamily="34" charset="0"/>
              </a:rPr>
              <a:t>Sistema Nacional de Transparencia</a:t>
            </a:r>
            <a:r>
              <a:rPr lang="es-MX" sz="2000" dirty="0">
                <a:cs typeface="Arial" panose="020B0604020202020204" pitchFamily="34" charset="0"/>
              </a:rPr>
              <a:t>).</a:t>
            </a:r>
          </a:p>
        </p:txBody>
      </p:sp>
      <p:sp>
        <p:nvSpPr>
          <p:cNvPr id="6" name="CuadroTexto 5">
            <a:extLst/>
          </p:cNvPr>
          <p:cNvSpPr txBox="1"/>
          <p:nvPr/>
        </p:nvSpPr>
        <p:spPr>
          <a:xfrm>
            <a:off x="239889" y="106821"/>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MX" sz="3200" cap="small" dirty="0">
                <a:solidFill>
                  <a:schemeClr val="bg1"/>
                </a:solidFill>
                <a:latin typeface="+mj-lt"/>
              </a:rPr>
              <a:t>REFORMA CONSTITUCIONAL 2014</a:t>
            </a:r>
          </a:p>
        </p:txBody>
      </p:sp>
      <p:sp>
        <p:nvSpPr>
          <p:cNvPr id="7" name="3 Marcador de número de diapositiva">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17</a:t>
            </a:fld>
            <a:endParaRPr lang="es-MX"/>
          </a:p>
        </p:txBody>
      </p:sp>
    </p:spTree>
    <p:extLst>
      <p:ext uri="{BB962C8B-B14F-4D97-AF65-F5344CB8AC3E}">
        <p14:creationId xmlns:p14="http://schemas.microsoft.com/office/powerpoint/2010/main" val="1696166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p:cNvPr>
          <p:cNvSpPr txBox="1"/>
          <p:nvPr/>
        </p:nvSpPr>
        <p:spPr>
          <a:xfrm>
            <a:off x="239889" y="140795"/>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MX" sz="3200" cap="small" dirty="0">
                <a:solidFill>
                  <a:schemeClr val="bg1"/>
                </a:solidFill>
              </a:rPr>
              <a:t>ASPECTOS RELEVANTES DE LA LGTAIP</a:t>
            </a:r>
          </a:p>
        </p:txBody>
      </p:sp>
      <p:pic>
        <p:nvPicPr>
          <p:cNvPr id="5" name="2 Imagen"/>
          <p:cNvPicPr>
            <a:picLocks noChangeAspect="1"/>
          </p:cNvPicPr>
          <p:nvPr/>
        </p:nvPicPr>
        <p:blipFill rotWithShape="1">
          <a:blip r:embed="rId2" cstate="print">
            <a:extLst>
              <a:ext uri="{28A0092B-C50C-407E-A947-70E740481C1C}">
                <a14:useLocalDpi xmlns:a14="http://schemas.microsoft.com/office/drawing/2010/main" val="0"/>
              </a:ext>
            </a:extLst>
          </a:blip>
          <a:srcRect l="4437" t="19703" r="6016" b="13288"/>
          <a:stretch/>
        </p:blipFill>
        <p:spPr>
          <a:xfrm>
            <a:off x="43336" y="2881706"/>
            <a:ext cx="1322458" cy="1759298"/>
          </a:xfrm>
          <a:prstGeom prst="rect">
            <a:avLst/>
          </a:prstGeom>
        </p:spPr>
      </p:pic>
      <p:sp>
        <p:nvSpPr>
          <p:cNvPr id="6" name="CuadroTexto 5"/>
          <p:cNvSpPr txBox="1"/>
          <p:nvPr/>
        </p:nvSpPr>
        <p:spPr>
          <a:xfrm>
            <a:off x="1873934" y="898159"/>
            <a:ext cx="7157923" cy="5851217"/>
          </a:xfrm>
          <a:prstGeom prst="rect">
            <a:avLst/>
          </a:prstGeom>
          <a:noFill/>
        </p:spPr>
        <p:txBody>
          <a:bodyPr wrap="square" rtlCol="0">
            <a:spAutoFit/>
          </a:bodyPr>
          <a:lstStyle/>
          <a:p>
            <a:pPr marL="285750" indent="-285750" algn="just">
              <a:lnSpc>
                <a:spcPct val="110000"/>
              </a:lnSpc>
              <a:spcAft>
                <a:spcPts val="1500"/>
              </a:spcAft>
              <a:buClr>
                <a:srgbClr val="FF810A"/>
              </a:buClr>
              <a:buFont typeface="Arial" panose="020B0604020202020204" pitchFamily="34" charset="0"/>
              <a:buChar char="•"/>
            </a:pPr>
            <a:r>
              <a:rPr lang="es-MX" sz="1950" dirty="0"/>
              <a:t>Instituye el </a:t>
            </a:r>
            <a:r>
              <a:rPr lang="es-MX" sz="1950" b="1" dirty="0"/>
              <a:t>Sistema Nacional de Transparencia</a:t>
            </a:r>
            <a:r>
              <a:rPr lang="es-MX" sz="1950" dirty="0"/>
              <a:t>, que coordina la política pública transversal de la transparencia.</a:t>
            </a:r>
          </a:p>
          <a:p>
            <a:pPr marL="285750" indent="-285750" algn="just">
              <a:lnSpc>
                <a:spcPct val="110000"/>
              </a:lnSpc>
              <a:spcAft>
                <a:spcPts val="1500"/>
              </a:spcAft>
              <a:buClr>
                <a:srgbClr val="FF810A"/>
              </a:buClr>
              <a:buFont typeface="Arial" panose="020B0604020202020204" pitchFamily="34" charset="0"/>
              <a:buChar char="•"/>
            </a:pPr>
            <a:r>
              <a:rPr lang="es-MX" sz="1950" dirty="0"/>
              <a:t>Determina las </a:t>
            </a:r>
            <a:r>
              <a:rPr lang="es-MX" sz="1950" b="1" dirty="0"/>
              <a:t>atribuciones de los organismos garantes</a:t>
            </a:r>
            <a:r>
              <a:rPr lang="es-MX" sz="1950" dirty="0"/>
              <a:t>.</a:t>
            </a:r>
          </a:p>
          <a:p>
            <a:pPr marL="285750" indent="-285750" algn="just">
              <a:lnSpc>
                <a:spcPct val="110000"/>
              </a:lnSpc>
              <a:spcAft>
                <a:spcPts val="1500"/>
              </a:spcAft>
              <a:buClr>
                <a:srgbClr val="FF810A"/>
              </a:buClr>
              <a:buFont typeface="Arial" panose="020B0604020202020204" pitchFamily="34" charset="0"/>
              <a:buChar char="•"/>
            </a:pPr>
            <a:r>
              <a:rPr lang="es-MX" sz="1950" dirty="0"/>
              <a:t>Establece el </a:t>
            </a:r>
            <a:r>
              <a:rPr lang="es-MX" sz="1950" b="1" dirty="0"/>
              <a:t>universo de sujetos obligados</a:t>
            </a:r>
            <a:r>
              <a:rPr lang="es-MX" sz="1950" dirty="0"/>
              <a:t>.</a:t>
            </a:r>
          </a:p>
          <a:p>
            <a:pPr marL="285750" indent="-285750" algn="just">
              <a:lnSpc>
                <a:spcPct val="110000"/>
              </a:lnSpc>
              <a:spcAft>
                <a:spcPts val="1500"/>
              </a:spcAft>
              <a:buClr>
                <a:srgbClr val="FF810A"/>
              </a:buClr>
              <a:buFont typeface="Arial" panose="020B0604020202020204" pitchFamily="34" charset="0"/>
              <a:buChar char="•"/>
            </a:pPr>
            <a:r>
              <a:rPr lang="es-MX" sz="1950" dirty="0"/>
              <a:t>Mandata las </a:t>
            </a:r>
            <a:r>
              <a:rPr lang="es-MX" sz="1950" b="1" dirty="0"/>
              <a:t>obligaciones generales </a:t>
            </a:r>
            <a:r>
              <a:rPr lang="es-MX" sz="1950" dirty="0"/>
              <a:t>para todos </a:t>
            </a:r>
            <a:r>
              <a:rPr lang="es-MX" sz="1950" b="1" dirty="0"/>
              <a:t>sujetos obligados</a:t>
            </a:r>
            <a:r>
              <a:rPr lang="es-MX" sz="1950" dirty="0"/>
              <a:t>.</a:t>
            </a:r>
          </a:p>
          <a:p>
            <a:pPr marL="285750" indent="-285750" algn="just">
              <a:lnSpc>
                <a:spcPct val="110000"/>
              </a:lnSpc>
              <a:spcAft>
                <a:spcPts val="1500"/>
              </a:spcAft>
              <a:buClr>
                <a:srgbClr val="FF810A"/>
              </a:buClr>
              <a:buFont typeface="Arial" panose="020B0604020202020204" pitchFamily="34" charset="0"/>
              <a:buChar char="•"/>
            </a:pPr>
            <a:r>
              <a:rPr lang="es-MX" sz="1950" b="1" dirty="0"/>
              <a:t>Relaciona la información de las </a:t>
            </a:r>
            <a:r>
              <a:rPr lang="es-MX" sz="1950" b="1" u="sng" dirty="0"/>
              <a:t>obligaciones de transparencia</a:t>
            </a:r>
            <a:r>
              <a:rPr lang="es-MX" sz="1950" b="1" dirty="0"/>
              <a:t> para todos los sujetos obligados (48 comunes y 122 específicas).</a:t>
            </a:r>
          </a:p>
          <a:p>
            <a:pPr marL="285750" indent="-285750" algn="just">
              <a:lnSpc>
                <a:spcPct val="110000"/>
              </a:lnSpc>
              <a:spcAft>
                <a:spcPts val="1500"/>
              </a:spcAft>
              <a:buClr>
                <a:srgbClr val="FF810A"/>
              </a:buClr>
              <a:buFont typeface="Arial" panose="020B0604020202020204" pitchFamily="34" charset="0"/>
              <a:buChar char="•"/>
            </a:pPr>
            <a:r>
              <a:rPr lang="es-MX" sz="1950" dirty="0"/>
              <a:t>Instaura los </a:t>
            </a:r>
            <a:r>
              <a:rPr lang="es-MX" sz="1950" b="1" dirty="0"/>
              <a:t>procedimientos para el ejercicio del DAIP</a:t>
            </a:r>
            <a:r>
              <a:rPr lang="es-MX" sz="1950" dirty="0"/>
              <a:t>, los </a:t>
            </a:r>
            <a:r>
              <a:rPr lang="es-MX" sz="1950" b="1" dirty="0"/>
              <a:t>recursos de revisión e inconformidad </a:t>
            </a:r>
            <a:r>
              <a:rPr lang="es-MX" sz="1950" dirty="0"/>
              <a:t>y las </a:t>
            </a:r>
            <a:r>
              <a:rPr lang="es-MX" sz="1950" b="1" dirty="0"/>
              <a:t>medidas de apremio y sanciones.</a:t>
            </a:r>
          </a:p>
          <a:p>
            <a:pPr marL="285750" indent="-285750" algn="just">
              <a:lnSpc>
                <a:spcPct val="110000"/>
              </a:lnSpc>
              <a:spcAft>
                <a:spcPts val="1500"/>
              </a:spcAft>
              <a:buClr>
                <a:srgbClr val="FF810A"/>
              </a:buClr>
              <a:buFont typeface="Arial" panose="020B0604020202020204" pitchFamily="34" charset="0"/>
              <a:buChar char="•"/>
            </a:pPr>
            <a:r>
              <a:rPr lang="es-MX" sz="1950" b="1" dirty="0"/>
              <a:t>Ordena la utilización de las </a:t>
            </a:r>
            <a:r>
              <a:rPr lang="es-MX" sz="1950" b="1" u="sng" dirty="0"/>
              <a:t>tecnologías de la información y comunicaciones</a:t>
            </a:r>
            <a:r>
              <a:rPr lang="es-MX" sz="1950" b="1" dirty="0"/>
              <a:t> para facilitar el ejercicio del derecho de acceso a la información y la publicación de obligaciones de transparencia (PNT).</a:t>
            </a:r>
          </a:p>
        </p:txBody>
      </p:sp>
      <p:sp>
        <p:nvSpPr>
          <p:cNvPr id="7" name="Rectángulo 6"/>
          <p:cNvSpPr/>
          <p:nvPr/>
        </p:nvSpPr>
        <p:spPr>
          <a:xfrm>
            <a:off x="1600160" y="923426"/>
            <a:ext cx="216024" cy="5820567"/>
          </a:xfrm>
          <a:prstGeom prst="rect">
            <a:avLst/>
          </a:prstGeom>
          <a:solidFill>
            <a:srgbClr val="009999"/>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Triángulo isósceles 7"/>
          <p:cNvSpPr/>
          <p:nvPr/>
        </p:nvSpPr>
        <p:spPr>
          <a:xfrm rot="5400000">
            <a:off x="709515" y="3527820"/>
            <a:ext cx="1923656" cy="526649"/>
          </a:xfrm>
          <a:prstGeom prst="triangle">
            <a:avLst/>
          </a:prstGeom>
          <a:solidFill>
            <a:srgbClr val="009999"/>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3 Marcador de número de diapositiva">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18</a:t>
            </a:fld>
            <a:endParaRPr lang="es-MX" dirty="0"/>
          </a:p>
        </p:txBody>
      </p:sp>
    </p:spTree>
    <p:extLst>
      <p:ext uri="{BB962C8B-B14F-4D97-AF65-F5344CB8AC3E}">
        <p14:creationId xmlns:p14="http://schemas.microsoft.com/office/powerpoint/2010/main" val="3055385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2 Imagen"/>
          <p:cNvPicPr>
            <a:picLocks noChangeAspect="1"/>
          </p:cNvPicPr>
          <p:nvPr/>
        </p:nvPicPr>
        <p:blipFill rotWithShape="1">
          <a:blip r:embed="rId2" cstate="print">
            <a:extLst>
              <a:ext uri="{28A0092B-C50C-407E-A947-70E740481C1C}">
                <a14:useLocalDpi xmlns:a14="http://schemas.microsoft.com/office/drawing/2010/main" val="0"/>
              </a:ext>
            </a:extLst>
          </a:blip>
          <a:srcRect l="4437" t="19703" r="6016" b="13288"/>
          <a:stretch/>
        </p:blipFill>
        <p:spPr>
          <a:xfrm>
            <a:off x="43336" y="2881706"/>
            <a:ext cx="1322458" cy="1759298"/>
          </a:xfrm>
          <a:prstGeom prst="rect">
            <a:avLst/>
          </a:prstGeom>
        </p:spPr>
      </p:pic>
      <p:sp>
        <p:nvSpPr>
          <p:cNvPr id="8" name="CuadroTexto 7"/>
          <p:cNvSpPr txBox="1"/>
          <p:nvPr/>
        </p:nvSpPr>
        <p:spPr>
          <a:xfrm>
            <a:off x="1873934" y="955494"/>
            <a:ext cx="7157923" cy="5769272"/>
          </a:xfrm>
          <a:prstGeom prst="rect">
            <a:avLst/>
          </a:prstGeom>
          <a:noFill/>
        </p:spPr>
        <p:txBody>
          <a:bodyPr wrap="square" rtlCol="0">
            <a:spAutoFit/>
          </a:bodyPr>
          <a:lstStyle/>
          <a:p>
            <a:pPr marL="285750" indent="-285750" algn="just">
              <a:lnSpc>
                <a:spcPct val="110000"/>
              </a:lnSpc>
              <a:spcAft>
                <a:spcPts val="1200"/>
              </a:spcAft>
              <a:buClr>
                <a:srgbClr val="FF810A"/>
              </a:buClr>
              <a:buFont typeface="Arial" panose="020B0604020202020204" pitchFamily="34" charset="0"/>
              <a:buChar char="•"/>
            </a:pPr>
            <a:r>
              <a:rPr lang="es-MX" sz="2000" dirty="0"/>
              <a:t>Determina que </a:t>
            </a:r>
            <a:r>
              <a:rPr lang="es-MX" sz="2000" b="1" dirty="0"/>
              <a:t>no podrá invocarse el carácter de reservado cuando se trate de violaciones graves de derechos humanos o delitos de lesa humanidad</a:t>
            </a:r>
            <a:r>
              <a:rPr lang="es-MX" sz="2000" dirty="0"/>
              <a:t>, o cuando sea </a:t>
            </a:r>
            <a:r>
              <a:rPr lang="es-MX" sz="2000" b="1" dirty="0"/>
              <a:t>información relacionada con actos de corrupción</a:t>
            </a:r>
            <a:r>
              <a:rPr lang="es-MX" sz="2000" dirty="0"/>
              <a:t>.</a:t>
            </a:r>
          </a:p>
          <a:p>
            <a:pPr marL="285750" indent="-285750" algn="just">
              <a:lnSpc>
                <a:spcPct val="110000"/>
              </a:lnSpc>
              <a:spcAft>
                <a:spcPts val="1200"/>
              </a:spcAft>
              <a:buClr>
                <a:srgbClr val="FF810A"/>
              </a:buClr>
              <a:buFont typeface="Arial" panose="020B0604020202020204" pitchFamily="34" charset="0"/>
              <a:buChar char="•"/>
            </a:pPr>
            <a:r>
              <a:rPr lang="es-MX" sz="2000" dirty="0"/>
              <a:t>Precisa las </a:t>
            </a:r>
            <a:r>
              <a:rPr lang="es-MX" sz="2000" b="1" dirty="0"/>
              <a:t>causales de reserva en materia de seguridad nacional y estabilidad financiera o monetaria</a:t>
            </a:r>
            <a:r>
              <a:rPr lang="es-MX" sz="2000" dirty="0"/>
              <a:t>.</a:t>
            </a:r>
          </a:p>
          <a:p>
            <a:pPr marL="285750" indent="-285750" algn="just">
              <a:lnSpc>
                <a:spcPct val="110000"/>
              </a:lnSpc>
              <a:spcAft>
                <a:spcPts val="1200"/>
              </a:spcAft>
              <a:buClr>
                <a:srgbClr val="FF810A"/>
              </a:buClr>
              <a:buFont typeface="Arial" panose="020B0604020202020204" pitchFamily="34" charset="0"/>
              <a:buChar char="•"/>
            </a:pPr>
            <a:r>
              <a:rPr lang="es-MX" sz="2000" dirty="0"/>
              <a:t>Determina que, </a:t>
            </a:r>
            <a:r>
              <a:rPr lang="es-MX" sz="2000" b="1" dirty="0"/>
              <a:t>para reservar la información</a:t>
            </a:r>
            <a:r>
              <a:rPr lang="es-MX" sz="2000" dirty="0"/>
              <a:t>, los sujetos obligados necesariamente deberán realizar la </a:t>
            </a:r>
            <a:r>
              <a:rPr lang="es-MX" sz="2000" b="1" dirty="0"/>
              <a:t>prueba de daño</a:t>
            </a:r>
            <a:r>
              <a:rPr lang="es-MX" sz="2000" dirty="0"/>
              <a:t>.</a:t>
            </a:r>
          </a:p>
          <a:p>
            <a:pPr marL="285750" indent="-285750" algn="just">
              <a:lnSpc>
                <a:spcPct val="110000"/>
              </a:lnSpc>
              <a:spcAft>
                <a:spcPts val="1200"/>
              </a:spcAft>
              <a:buClr>
                <a:srgbClr val="FF810A"/>
              </a:buClr>
              <a:buFont typeface="Arial" panose="020B0604020202020204" pitchFamily="34" charset="0"/>
              <a:buChar char="•"/>
            </a:pPr>
            <a:r>
              <a:rPr lang="es-MX" sz="2000" dirty="0"/>
              <a:t>Permite la </a:t>
            </a:r>
            <a:r>
              <a:rPr lang="es-MX" sz="2000" b="1" dirty="0"/>
              <a:t>denuncia de cualquier persona por el incumplimiento de las obligaciones de transparencia</a:t>
            </a:r>
            <a:r>
              <a:rPr lang="es-MX" sz="2000" dirty="0"/>
              <a:t>, es decir, por la falta de la publicación de la información de oficio en el portal de internet y la PNT.</a:t>
            </a:r>
          </a:p>
          <a:p>
            <a:pPr marL="285750" indent="-285750" algn="just">
              <a:lnSpc>
                <a:spcPct val="110000"/>
              </a:lnSpc>
              <a:spcAft>
                <a:spcPts val="1200"/>
              </a:spcAft>
              <a:buClr>
                <a:srgbClr val="FF810A"/>
              </a:buClr>
              <a:buFont typeface="Arial" panose="020B0604020202020204" pitchFamily="34" charset="0"/>
              <a:buChar char="•"/>
            </a:pPr>
            <a:r>
              <a:rPr lang="es-MX" sz="2000" dirty="0"/>
              <a:t>Esta Ley es de observancia general, reglamentaria del artículo 6º constitucional, y </a:t>
            </a:r>
            <a:r>
              <a:rPr lang="es-MX" sz="2000" b="1" dirty="0"/>
              <a:t>está por encima de otras disposiciones en la materia.</a:t>
            </a:r>
          </a:p>
        </p:txBody>
      </p:sp>
      <p:sp>
        <p:nvSpPr>
          <p:cNvPr id="9" name="Rectángulo 8"/>
          <p:cNvSpPr/>
          <p:nvPr/>
        </p:nvSpPr>
        <p:spPr>
          <a:xfrm>
            <a:off x="1600160" y="923426"/>
            <a:ext cx="216024" cy="5820567"/>
          </a:xfrm>
          <a:prstGeom prst="rect">
            <a:avLst/>
          </a:prstGeom>
          <a:solidFill>
            <a:srgbClr val="009999"/>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Triángulo isósceles 9"/>
          <p:cNvSpPr/>
          <p:nvPr/>
        </p:nvSpPr>
        <p:spPr>
          <a:xfrm rot="5400000">
            <a:off x="709515" y="3527820"/>
            <a:ext cx="1923656" cy="526649"/>
          </a:xfrm>
          <a:prstGeom prst="triangle">
            <a:avLst/>
          </a:prstGeom>
          <a:solidFill>
            <a:srgbClr val="009999"/>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CuadroTexto 10">
            <a:extLst/>
          </p:cNvPr>
          <p:cNvSpPr txBox="1"/>
          <p:nvPr/>
        </p:nvSpPr>
        <p:spPr>
          <a:xfrm>
            <a:off x="239889" y="140795"/>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MX" sz="3200" cap="small" dirty="0">
                <a:solidFill>
                  <a:schemeClr val="bg1"/>
                </a:solidFill>
              </a:rPr>
              <a:t>ASPECTOS RELEVANTES DE LA LGTAIP</a:t>
            </a:r>
          </a:p>
        </p:txBody>
      </p:sp>
      <p:sp>
        <p:nvSpPr>
          <p:cNvPr id="12" name="3 Marcador de número de diapositiva">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19</a:t>
            </a:fld>
            <a:endParaRPr lang="es-MX" dirty="0"/>
          </a:p>
        </p:txBody>
      </p:sp>
    </p:spTree>
    <p:extLst>
      <p:ext uri="{BB962C8B-B14F-4D97-AF65-F5344CB8AC3E}">
        <p14:creationId xmlns:p14="http://schemas.microsoft.com/office/powerpoint/2010/main" val="1700136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21348C-C50B-43A3-A3D8-73EFD2CDCCCE}"/>
              </a:ext>
            </a:extLst>
          </p:cNvPr>
          <p:cNvSpPr txBox="1"/>
          <p:nvPr/>
        </p:nvSpPr>
        <p:spPr>
          <a:xfrm>
            <a:off x="239889" y="200839"/>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MX" sz="3200" dirty="0">
                <a:ln>
                  <a:solidFill>
                    <a:schemeClr val="accent5">
                      <a:lumMod val="50000"/>
                      <a:alpha val="22000"/>
                    </a:schemeClr>
                  </a:solidFill>
                </a:ln>
                <a:solidFill>
                  <a:schemeClr val="bg1"/>
                </a:solidFill>
                <a:effectLst>
                  <a:outerShdw blurRad="50800" dist="38100" dir="2700000" algn="tl" rotWithShape="0">
                    <a:srgbClr val="000000">
                      <a:alpha val="43000"/>
                    </a:srgbClr>
                  </a:outerShdw>
                </a:effectLst>
                <a:latin typeface="+mj-lt"/>
              </a:rPr>
              <a:t>PRESENTACIÓN </a:t>
            </a:r>
            <a:endParaRPr lang="es-ES_tradnl" sz="3200" dirty="0">
              <a:ln>
                <a:solidFill>
                  <a:schemeClr val="accent5">
                    <a:lumMod val="50000"/>
                    <a:alpha val="22000"/>
                  </a:schemeClr>
                </a:solidFill>
              </a:ln>
              <a:solidFill>
                <a:schemeClr val="bg1"/>
              </a:solidFill>
              <a:effectLst>
                <a:outerShdw blurRad="50800" dist="38100" dir="2700000" algn="tl" rotWithShape="0">
                  <a:srgbClr val="000000">
                    <a:alpha val="43000"/>
                  </a:srgbClr>
                </a:outerShdw>
              </a:effectLst>
              <a:latin typeface="+mj-lt"/>
            </a:endParaRPr>
          </a:p>
        </p:txBody>
      </p:sp>
      <p:sp>
        <p:nvSpPr>
          <p:cNvPr id="5" name="Rectángulo 4">
            <a:extLst>
              <a:ext uri="{FF2B5EF4-FFF2-40B4-BE49-F238E27FC236}">
                <a16:creationId xmlns:a16="http://schemas.microsoft.com/office/drawing/2014/main" id="{E6341C4D-0EB2-42FB-90CD-C35A5EC1706F}"/>
              </a:ext>
            </a:extLst>
          </p:cNvPr>
          <p:cNvSpPr/>
          <p:nvPr/>
        </p:nvSpPr>
        <p:spPr>
          <a:xfrm>
            <a:off x="257263" y="1044747"/>
            <a:ext cx="8621889" cy="5416868"/>
          </a:xfrm>
          <a:prstGeom prst="rect">
            <a:avLst/>
          </a:prstGeom>
        </p:spPr>
        <p:txBody>
          <a:bodyPr wrap="square">
            <a:spAutoFit/>
          </a:bodyPr>
          <a:lstStyle/>
          <a:p>
            <a:pPr algn="just">
              <a:lnSpc>
                <a:spcPct val="140000"/>
              </a:lnSpc>
              <a:spcAft>
                <a:spcPts val="1200"/>
              </a:spcAft>
            </a:pPr>
            <a:r>
              <a:rPr lang="es-MX" sz="2000" dirty="0">
                <a:latin typeface="Calibri" panose="020F0502020204030204" pitchFamily="34" charset="0"/>
                <a:ea typeface="Calibri" panose="020F0502020204030204" pitchFamily="34" charset="0"/>
                <a:cs typeface="Times New Roman" panose="02020603050405020304" pitchFamily="18" charset="0"/>
              </a:rPr>
              <a:t>La transparencia es un tema obligado en las agendas de toda la clase política de México. Gracias al esfuerzo de la sociedad civil, es ya una realidad y no solo una moda pasajera, debido a que, normativamente, quedó establecida como una obligación para todas las autoridades </a:t>
            </a:r>
            <a:r>
              <a:rPr lang="es-ES" sz="2000" dirty="0">
                <a:latin typeface="Calibri" panose="020F0502020204030204" pitchFamily="34" charset="0"/>
                <a:ea typeface="Calibri" panose="020F0502020204030204" pitchFamily="34" charset="0"/>
                <a:cs typeface="Times New Roman" panose="02020603050405020304" pitchFamily="18" charset="0"/>
              </a:rPr>
              <a:t>desde la Constitución, como resultado de dos reformas constitucionales promulgadas en 2007 y 2014.</a:t>
            </a:r>
            <a:endParaRPr lang="es-MX"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40000"/>
              </a:lnSpc>
              <a:spcAft>
                <a:spcPts val="1200"/>
              </a:spcAft>
            </a:pPr>
            <a:r>
              <a:rPr lang="es-ES" sz="2000" dirty="0">
                <a:latin typeface="Calibri" panose="020F0502020204030204" pitchFamily="34" charset="0"/>
                <a:ea typeface="Calibri" panose="020F0502020204030204" pitchFamily="34" charset="0"/>
                <a:cs typeface="Times New Roman" panose="02020603050405020304" pitchFamily="18" charset="0"/>
              </a:rPr>
              <a:t>Ambas reformas determinaron la implementación de sistemas electrónicos para facilitar el ingreso de solicitudes de información y la publicación de información sobre la gestión pública, información que las leyes reglamentarias se encargaron de instituir en un catálogo muy extenso de datos que debe ser difundido en los portales de internet institucionales y, concretamente, en una solución informática denominada Plataforma Nacional de Transparencia, la cual permitirá su explotación y aprovechamiento para generar información con utilidad social.</a:t>
            </a:r>
          </a:p>
        </p:txBody>
      </p:sp>
      <p:sp>
        <p:nvSpPr>
          <p:cNvPr id="6" name="3 Marcador de número de diapositiva">
            <a:extLst>
              <a:ext uri="{FF2B5EF4-FFF2-40B4-BE49-F238E27FC236}">
                <a16:creationId xmlns:a16="http://schemas.microsoft.com/office/drawing/2014/main" id="{532BDA22-CE3D-4AD6-A2B9-DEB3E21C2525}"/>
              </a:ext>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2</a:t>
            </a:fld>
            <a:endParaRPr lang="es-MX"/>
          </a:p>
        </p:txBody>
      </p:sp>
    </p:spTree>
    <p:extLst>
      <p:ext uri="{BB962C8B-B14F-4D97-AF65-F5344CB8AC3E}">
        <p14:creationId xmlns:p14="http://schemas.microsoft.com/office/powerpoint/2010/main" val="3122514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adroTexto 17"/>
          <p:cNvSpPr txBox="1"/>
          <p:nvPr/>
        </p:nvSpPr>
        <p:spPr>
          <a:xfrm>
            <a:off x="239889" y="157663"/>
            <a:ext cx="8621889" cy="1077218"/>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_tradnl" sz="3200" dirty="0">
                <a:ln>
                  <a:solidFill>
                    <a:schemeClr val="accent5">
                      <a:lumMod val="50000"/>
                      <a:alpha val="22000"/>
                    </a:schemeClr>
                  </a:solidFill>
                </a:ln>
                <a:solidFill>
                  <a:schemeClr val="bg1"/>
                </a:solidFill>
                <a:effectLst>
                  <a:outerShdw blurRad="50800" dist="38100" dir="2700000" algn="tl" rotWithShape="0">
                    <a:srgbClr val="000000">
                      <a:alpha val="43000"/>
                    </a:srgbClr>
                  </a:outerShdw>
                </a:effectLst>
                <a:latin typeface="+mj-lt"/>
              </a:rPr>
              <a:t>PLATAFORMA NACIONAL DE </a:t>
            </a:r>
          </a:p>
          <a:p>
            <a:pPr algn="ctr"/>
            <a:r>
              <a:rPr lang="es-ES_tradnl" sz="3200" dirty="0">
                <a:ln>
                  <a:solidFill>
                    <a:schemeClr val="accent5">
                      <a:lumMod val="50000"/>
                      <a:alpha val="22000"/>
                    </a:schemeClr>
                  </a:solidFill>
                </a:ln>
                <a:solidFill>
                  <a:schemeClr val="bg1"/>
                </a:solidFill>
                <a:effectLst>
                  <a:outerShdw blurRad="50800" dist="38100" dir="2700000" algn="tl" rotWithShape="0">
                    <a:srgbClr val="000000">
                      <a:alpha val="43000"/>
                    </a:srgbClr>
                  </a:outerShdw>
                </a:effectLst>
                <a:latin typeface="+mj-lt"/>
              </a:rPr>
              <a:t>TRANSPARENCIA (PNT)</a:t>
            </a:r>
          </a:p>
        </p:txBody>
      </p:sp>
      <p:sp>
        <p:nvSpPr>
          <p:cNvPr id="19" name="CuadroTexto 18">
            <a:extLst>
              <a:ext uri="{FF2B5EF4-FFF2-40B4-BE49-F238E27FC236}">
                <a16:creationId xmlns:a16="http://schemas.microsoft.com/office/drawing/2014/main" id="{71ED726D-B52F-40BB-A47D-11C115C69936}"/>
              </a:ext>
            </a:extLst>
          </p:cNvPr>
          <p:cNvSpPr txBox="1"/>
          <p:nvPr/>
        </p:nvSpPr>
        <p:spPr>
          <a:xfrm>
            <a:off x="425301" y="1506017"/>
            <a:ext cx="8416773" cy="5081263"/>
          </a:xfrm>
          <a:prstGeom prst="rect">
            <a:avLst/>
          </a:prstGeom>
          <a:noFill/>
        </p:spPr>
        <p:txBody>
          <a:bodyPr wrap="square" rtlCol="0">
            <a:spAutoFit/>
          </a:bodyPr>
          <a:lstStyle/>
          <a:p>
            <a:pPr algn="just">
              <a:lnSpc>
                <a:spcPct val="110000"/>
              </a:lnSpc>
              <a:spcAft>
                <a:spcPts val="1200"/>
              </a:spcAft>
            </a:pPr>
            <a:r>
              <a:rPr lang="es-MX" sz="2200" dirty="0"/>
              <a:t>La Plataforma Nacional de Transparencia (PNT) es una solución tecnológica desarrollada para cumplir con el mandato de los artículos 49 y 50 de la Ley General de Transparencia. Está integrada por cuatro sistemas: </a:t>
            </a:r>
          </a:p>
          <a:p>
            <a:pPr marL="819150" lvl="1" indent="-361950">
              <a:lnSpc>
                <a:spcPct val="110000"/>
              </a:lnSpc>
              <a:spcAft>
                <a:spcPts val="600"/>
              </a:spcAft>
              <a:buFont typeface="+mj-lt"/>
              <a:buAutoNum type="arabicPeriod"/>
            </a:pPr>
            <a:r>
              <a:rPr lang="es-MX" sz="2200" b="1" cap="small" dirty="0">
                <a:solidFill>
                  <a:srgbClr val="115B46"/>
                </a:solidFill>
                <a:cs typeface="Calibri" panose="020F0502020204030204" pitchFamily="34" charset="0"/>
              </a:rPr>
              <a:t>Sistema de solicitudes de acceso a la información (SISAI).</a:t>
            </a:r>
          </a:p>
          <a:p>
            <a:pPr marL="819150" lvl="1" indent="-361950">
              <a:lnSpc>
                <a:spcPct val="110000"/>
              </a:lnSpc>
              <a:spcAft>
                <a:spcPts val="600"/>
              </a:spcAft>
              <a:buFont typeface="+mj-lt"/>
              <a:buAutoNum type="arabicPeriod"/>
            </a:pPr>
            <a:r>
              <a:rPr lang="es-MX" sz="2200" b="1" cap="small" dirty="0">
                <a:solidFill>
                  <a:srgbClr val="115B46"/>
                </a:solidFill>
                <a:cs typeface="Calibri" panose="020F0502020204030204" pitchFamily="34" charset="0"/>
              </a:rPr>
              <a:t>Sistema de gestión de medios de impugnación (SIGEMI).</a:t>
            </a:r>
          </a:p>
          <a:p>
            <a:pPr marL="819150" lvl="1" indent="-361950">
              <a:lnSpc>
                <a:spcPct val="110000"/>
              </a:lnSpc>
              <a:spcAft>
                <a:spcPts val="600"/>
              </a:spcAft>
              <a:buFont typeface="+mj-lt"/>
              <a:buAutoNum type="arabicPeriod"/>
            </a:pPr>
            <a:r>
              <a:rPr lang="es-MX" sz="2200" b="1" cap="small" dirty="0">
                <a:solidFill>
                  <a:srgbClr val="115B46"/>
                </a:solidFill>
                <a:cs typeface="Calibri" panose="020F0502020204030204" pitchFamily="34" charset="0"/>
              </a:rPr>
              <a:t>Sistema de portales de obligaciones de transparencia (SIPOT).</a:t>
            </a:r>
            <a:endParaRPr lang="es-ES" sz="2200" b="1" cap="small" dirty="0">
              <a:solidFill>
                <a:srgbClr val="115B46"/>
              </a:solidFill>
              <a:cs typeface="Calibri" panose="020F0502020204030204" pitchFamily="34" charset="0"/>
            </a:endParaRPr>
          </a:p>
          <a:p>
            <a:pPr marL="819150" lvl="1" indent="-361950">
              <a:lnSpc>
                <a:spcPct val="110000"/>
              </a:lnSpc>
              <a:spcAft>
                <a:spcPts val="1200"/>
              </a:spcAft>
              <a:buFont typeface="+mj-lt"/>
              <a:buAutoNum type="arabicPeriod"/>
            </a:pPr>
            <a:r>
              <a:rPr lang="es-MX" sz="2200" b="1" cap="small" dirty="0">
                <a:solidFill>
                  <a:srgbClr val="115B46"/>
                </a:solidFill>
                <a:cs typeface="Calibri" panose="020F0502020204030204" pitchFamily="34" charset="0"/>
              </a:rPr>
              <a:t>Sistema de comunicación entre Organismos garantes y sujetos obligados (SICOM).</a:t>
            </a:r>
          </a:p>
          <a:p>
            <a:pPr algn="just">
              <a:lnSpc>
                <a:spcPct val="110000"/>
              </a:lnSpc>
              <a:spcAft>
                <a:spcPts val="1200"/>
              </a:spcAft>
            </a:pPr>
            <a:r>
              <a:rPr lang="es-MX" sz="2200" dirty="0"/>
              <a:t>Asimismo, integra funcionalidades como las de un potente buscador de información, accesibilidad para personas con discapacidad, y diversos módulos de servicios para la sociedad.</a:t>
            </a:r>
          </a:p>
        </p:txBody>
      </p:sp>
      <p:sp>
        <p:nvSpPr>
          <p:cNvPr id="4" name="3 Marcador de número de diapositiva">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20</a:t>
            </a:fld>
            <a:endParaRPr lang="es-MX" dirty="0"/>
          </a:p>
        </p:txBody>
      </p:sp>
      <p:sp>
        <p:nvSpPr>
          <p:cNvPr id="6" name="Triángulo isósceles 5"/>
          <p:cNvSpPr/>
          <p:nvPr/>
        </p:nvSpPr>
        <p:spPr>
          <a:xfrm rot="16200000">
            <a:off x="-438554" y="3985747"/>
            <a:ext cx="2096658" cy="424364"/>
          </a:xfrm>
          <a:prstGeom prst="triangle">
            <a:avLst/>
          </a:prstGeom>
          <a:solidFill>
            <a:srgbClr val="009999"/>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750840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A6BF311-E9B2-41D8-AB74-6307A05FA435}"/>
              </a:ext>
            </a:extLst>
          </p:cNvPr>
          <p:cNvSpPr txBox="1"/>
          <p:nvPr/>
        </p:nvSpPr>
        <p:spPr>
          <a:xfrm>
            <a:off x="239889" y="147676"/>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_tradnl" sz="3200" dirty="0">
                <a:ln>
                  <a:solidFill>
                    <a:schemeClr val="accent5">
                      <a:lumMod val="50000"/>
                      <a:alpha val="22000"/>
                    </a:schemeClr>
                  </a:solidFill>
                </a:ln>
                <a:solidFill>
                  <a:schemeClr val="bg1"/>
                </a:solidFill>
                <a:effectLst>
                  <a:outerShdw blurRad="50800" dist="38100" dir="2700000" algn="tl" rotWithShape="0">
                    <a:srgbClr val="000000">
                      <a:alpha val="43000"/>
                    </a:srgbClr>
                  </a:outerShdw>
                </a:effectLst>
                <a:latin typeface="+mj-lt"/>
              </a:rPr>
              <a:t>POR QUÉ UNA PNT Y UN SIPOT</a:t>
            </a:r>
          </a:p>
        </p:txBody>
      </p:sp>
      <p:sp>
        <p:nvSpPr>
          <p:cNvPr id="20" name="3 Marcador de número de diapositiva">
            <a:extLst>
              <a:ext uri="{FF2B5EF4-FFF2-40B4-BE49-F238E27FC236}">
                <a16:creationId xmlns:a16="http://schemas.microsoft.com/office/drawing/2014/main" id="{9554BC3E-BA42-48E3-B13B-B9A1AF574BFF}"/>
              </a:ext>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21</a:t>
            </a:fld>
            <a:endParaRPr lang="es-MX"/>
          </a:p>
        </p:txBody>
      </p:sp>
      <p:sp>
        <p:nvSpPr>
          <p:cNvPr id="11" name="Marcador de contenido 2">
            <a:extLst>
              <a:ext uri="{FF2B5EF4-FFF2-40B4-BE49-F238E27FC236}">
                <a16:creationId xmlns:a16="http://schemas.microsoft.com/office/drawing/2014/main" id="{DE59CEDE-500E-4393-8D24-3E8C45030F98}"/>
              </a:ext>
            </a:extLst>
          </p:cNvPr>
          <p:cNvSpPr txBox="1">
            <a:spLocks/>
          </p:cNvSpPr>
          <p:nvPr/>
        </p:nvSpPr>
        <p:spPr>
          <a:xfrm>
            <a:off x="239889" y="936669"/>
            <a:ext cx="8621889" cy="5163136"/>
          </a:xfrm>
          <a:prstGeom prst="rect">
            <a:avLst/>
          </a:prstGeom>
          <a:ln w="50800" cap="rnd">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0000"/>
              </a:lnSpc>
              <a:spcBef>
                <a:spcPts val="0"/>
              </a:spcBef>
              <a:spcAft>
                <a:spcPts val="1200"/>
              </a:spcAft>
              <a:buClr>
                <a:srgbClr val="FF810A"/>
              </a:buClr>
              <a:buFont typeface="Wingdings" panose="05000000000000000000" pitchFamily="2" charset="2"/>
              <a:buChar char="ü"/>
            </a:pPr>
            <a:r>
              <a:rPr lang="es-MX" sz="2100" dirty="0"/>
              <a:t>La Ley General establece la </a:t>
            </a:r>
            <a:r>
              <a:rPr lang="es-MX" sz="2100" b="1" dirty="0"/>
              <a:t>Plataforma Nacional de Transparencia</a:t>
            </a:r>
            <a:r>
              <a:rPr lang="es-MX" sz="2100" dirty="0"/>
              <a:t> para dar cumplimiento al mandato constitucional de publicar información sobre el desempeño y actuación de los sujetos obligados.</a:t>
            </a:r>
          </a:p>
          <a:p>
            <a:pPr algn="just">
              <a:lnSpc>
                <a:spcPct val="110000"/>
              </a:lnSpc>
              <a:spcBef>
                <a:spcPts val="0"/>
              </a:spcBef>
              <a:spcAft>
                <a:spcPts val="1200"/>
              </a:spcAft>
              <a:buClr>
                <a:srgbClr val="FF810A"/>
              </a:buClr>
              <a:buFont typeface="Wingdings" panose="05000000000000000000" pitchFamily="2" charset="2"/>
              <a:buChar char="ü"/>
            </a:pPr>
            <a:r>
              <a:rPr lang="es-MX" sz="2100" dirty="0"/>
              <a:t>Esta herramienta </a:t>
            </a:r>
            <a:r>
              <a:rPr lang="es-MX" sz="2100" b="1" dirty="0"/>
              <a:t>garantiza y facilita el ejercicio del derecho de acceso a la información,</a:t>
            </a:r>
            <a:r>
              <a:rPr lang="es-MX" sz="2100" dirty="0"/>
              <a:t> y la </a:t>
            </a:r>
            <a:r>
              <a:rPr lang="es-MX" sz="2100" b="1" dirty="0"/>
              <a:t>publicación y consulta de las obligaciones de transparencia</a:t>
            </a:r>
            <a:r>
              <a:rPr lang="es-MX" sz="2100" dirty="0"/>
              <a:t>.</a:t>
            </a:r>
          </a:p>
          <a:p>
            <a:pPr algn="just">
              <a:lnSpc>
                <a:spcPct val="110000"/>
              </a:lnSpc>
              <a:spcBef>
                <a:spcPts val="0"/>
              </a:spcBef>
              <a:spcAft>
                <a:spcPts val="1200"/>
              </a:spcAft>
              <a:buClr>
                <a:srgbClr val="FF810A"/>
              </a:buClr>
              <a:buFont typeface="Wingdings" panose="05000000000000000000" pitchFamily="2" charset="2"/>
              <a:buChar char="ü"/>
            </a:pPr>
            <a:r>
              <a:rPr lang="es-MX" sz="2100" dirty="0"/>
              <a:t>La </a:t>
            </a:r>
            <a:r>
              <a:rPr lang="es-MX" sz="2100" b="1" dirty="0"/>
              <a:t>PNT se adapta a la realidad de cada estado</a:t>
            </a:r>
            <a:r>
              <a:rPr lang="es-MX" sz="2100" dirty="0"/>
              <a:t>, es decir, </a:t>
            </a:r>
            <a:r>
              <a:rPr lang="es-MX" sz="2100" b="1" dirty="0"/>
              <a:t>es configurable </a:t>
            </a:r>
            <a:r>
              <a:rPr lang="es-MX" sz="2100" dirty="0"/>
              <a:t>para que se pueda cumplir con las determinaciones de cada ley local, por ejemplo, en los tiempos de atención a solicitudes y recursos de revisión, y en las obligaciones de transparencia adicionales a las de la Ley General. </a:t>
            </a:r>
          </a:p>
          <a:p>
            <a:pPr algn="just">
              <a:lnSpc>
                <a:spcPct val="110000"/>
              </a:lnSpc>
              <a:spcBef>
                <a:spcPts val="0"/>
              </a:spcBef>
              <a:spcAft>
                <a:spcPts val="1200"/>
              </a:spcAft>
              <a:buClr>
                <a:srgbClr val="FF810A"/>
              </a:buClr>
              <a:buFont typeface="Wingdings" panose="05000000000000000000" pitchFamily="2" charset="2"/>
              <a:buChar char="ü"/>
            </a:pPr>
            <a:r>
              <a:rPr lang="es-MX" sz="2100" dirty="0"/>
              <a:t>Un solo sitio de internet concentra toda </a:t>
            </a:r>
            <a:r>
              <a:rPr lang="es-MX" sz="2100" b="1" dirty="0"/>
              <a:t>la información de las obligaciones de transparencia del país</a:t>
            </a:r>
            <a:r>
              <a:rPr lang="es-MX" sz="2100" dirty="0"/>
              <a:t> y, a través de funcionalidades que ahora mismo están en desarrollo, se podrá realizar la </a:t>
            </a:r>
            <a:r>
              <a:rPr lang="es-MX" sz="2100" b="1" dirty="0"/>
              <a:t>localización y comparación de la información, </a:t>
            </a:r>
            <a:r>
              <a:rPr lang="es-MX" sz="2100" dirty="0"/>
              <a:t>y el aprovechamiento y explotación de los datos en formatos abiertos.</a:t>
            </a:r>
          </a:p>
        </p:txBody>
      </p:sp>
    </p:spTree>
    <p:extLst>
      <p:ext uri="{BB962C8B-B14F-4D97-AF65-F5344CB8AC3E}">
        <p14:creationId xmlns:p14="http://schemas.microsoft.com/office/powerpoint/2010/main" val="1632715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66357" y="3653640"/>
            <a:ext cx="8568952" cy="430887"/>
          </a:xfrm>
          <a:prstGeom prst="rect">
            <a:avLst/>
          </a:prstGeom>
        </p:spPr>
        <p:txBody>
          <a:bodyPr wrap="square">
            <a:spAutoFit/>
          </a:bodyPr>
          <a:lstStyle/>
          <a:p>
            <a:pPr algn="ctr">
              <a:lnSpc>
                <a:spcPct val="110000"/>
              </a:lnSpc>
              <a:spcAft>
                <a:spcPts val="0"/>
              </a:spcAft>
            </a:pPr>
            <a:r>
              <a:rPr lang="es-MX" sz="2000" b="1" dirty="0">
                <a:solidFill>
                  <a:srgbClr val="000000"/>
                </a:solidFill>
                <a:ea typeface="Calibri" panose="020F0502020204030204" pitchFamily="34" charset="0"/>
                <a:cs typeface="Times New Roman" panose="02020603050405020304" pitchFamily="18" charset="0"/>
              </a:rPr>
              <a:t>En total están conectados </a:t>
            </a:r>
            <a:r>
              <a:rPr lang="es-MX" sz="2000" b="1" dirty="0">
                <a:solidFill>
                  <a:srgbClr val="C00000"/>
                </a:solidFill>
                <a:ea typeface="Calibri" panose="020F0502020204030204" pitchFamily="34" charset="0"/>
                <a:cs typeface="Times New Roman" panose="02020603050405020304" pitchFamily="18" charset="0"/>
              </a:rPr>
              <a:t>7,251</a:t>
            </a:r>
            <a:r>
              <a:rPr lang="es-MX" sz="2000" b="1" dirty="0">
                <a:solidFill>
                  <a:srgbClr val="000000"/>
                </a:solidFill>
                <a:ea typeface="Calibri" panose="020F0502020204030204" pitchFamily="34" charset="0"/>
                <a:cs typeface="Times New Roman" panose="02020603050405020304" pitchFamily="18" charset="0"/>
              </a:rPr>
              <a:t> sujetos obligados de todo el país.</a:t>
            </a:r>
          </a:p>
        </p:txBody>
      </p:sp>
      <p:sp>
        <p:nvSpPr>
          <p:cNvPr id="8" name="Rectángulo 7"/>
          <p:cNvSpPr/>
          <p:nvPr/>
        </p:nvSpPr>
        <p:spPr>
          <a:xfrm>
            <a:off x="4082650" y="1447173"/>
            <a:ext cx="4779127" cy="2106731"/>
          </a:xfrm>
          <a:prstGeom prst="rect">
            <a:avLst/>
          </a:prstGeom>
        </p:spPr>
        <p:txBody>
          <a:bodyPr wrap="square">
            <a:spAutoFit/>
          </a:bodyPr>
          <a:lstStyle/>
          <a:p>
            <a:pPr algn="just">
              <a:lnSpc>
                <a:spcPct val="110000"/>
              </a:lnSpc>
            </a:pPr>
            <a:r>
              <a:rPr lang="es-MX" sz="2000" dirty="0"/>
              <a:t>Tiene integrados los 32 estados y la Federación, con sus respectivos sujetos obligados de los poderes Ejecutivo, Legislativo y Judicial, fideicomisos y fondos públicos, organismos autónomos, partidos políticos, sindicatos. </a:t>
            </a:r>
          </a:p>
        </p:txBody>
      </p:sp>
      <p:graphicFrame>
        <p:nvGraphicFramePr>
          <p:cNvPr id="9" name="Gráfico 8"/>
          <p:cNvGraphicFramePr/>
          <p:nvPr>
            <p:extLst/>
          </p:nvPr>
        </p:nvGraphicFramePr>
        <p:xfrm>
          <a:off x="395536" y="4118716"/>
          <a:ext cx="5039377" cy="2002794"/>
        </p:xfrm>
        <a:graphic>
          <a:graphicData uri="http://schemas.openxmlformats.org/drawingml/2006/chart">
            <c:chart xmlns:c="http://schemas.openxmlformats.org/drawingml/2006/chart" xmlns:r="http://schemas.openxmlformats.org/officeDocument/2006/relationships" r:id="rId2"/>
          </a:graphicData>
        </a:graphic>
      </p:graphicFrame>
      <p:pic>
        <p:nvPicPr>
          <p:cNvPr id="11" name="Picture 4" descr="Resultado de imagen para plataforma nacional de transparenci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6027219"/>
            <a:ext cx="737715" cy="556310"/>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p:cNvSpPr txBox="1"/>
          <p:nvPr/>
        </p:nvSpPr>
        <p:spPr>
          <a:xfrm>
            <a:off x="1274564" y="4997250"/>
            <a:ext cx="894578" cy="369332"/>
          </a:xfrm>
          <a:prstGeom prst="rect">
            <a:avLst/>
          </a:prstGeom>
          <a:noFill/>
        </p:spPr>
        <p:txBody>
          <a:bodyPr wrap="square" rtlCol="0">
            <a:spAutoFit/>
          </a:bodyPr>
          <a:lstStyle/>
          <a:p>
            <a:pPr algn="ctr"/>
            <a:r>
              <a:rPr lang="es-MX" dirty="0"/>
              <a:t>2,686</a:t>
            </a:r>
          </a:p>
        </p:txBody>
      </p:sp>
      <p:sp>
        <p:nvSpPr>
          <p:cNvPr id="13" name="CuadroTexto 12"/>
          <p:cNvSpPr txBox="1"/>
          <p:nvPr/>
        </p:nvSpPr>
        <p:spPr>
          <a:xfrm>
            <a:off x="4174935" y="4048081"/>
            <a:ext cx="792088" cy="369332"/>
          </a:xfrm>
          <a:prstGeom prst="rect">
            <a:avLst/>
          </a:prstGeom>
          <a:noFill/>
        </p:spPr>
        <p:txBody>
          <a:bodyPr wrap="square" rtlCol="0">
            <a:spAutoFit/>
          </a:bodyPr>
          <a:lstStyle/>
          <a:p>
            <a:pPr algn="ctr"/>
            <a:r>
              <a:rPr lang="es-MX" dirty="0"/>
              <a:t>7,251</a:t>
            </a:r>
          </a:p>
        </p:txBody>
      </p:sp>
      <p:sp>
        <p:nvSpPr>
          <p:cNvPr id="14" name="Abrir llave 13"/>
          <p:cNvSpPr/>
          <p:nvPr/>
        </p:nvSpPr>
        <p:spPr>
          <a:xfrm>
            <a:off x="3768167" y="4417413"/>
            <a:ext cx="406767" cy="1575016"/>
          </a:xfrm>
          <a:prstGeom prst="leftBrac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5" name="Rectángulo 14"/>
          <p:cNvSpPr/>
          <p:nvPr/>
        </p:nvSpPr>
        <p:spPr>
          <a:xfrm>
            <a:off x="5309695" y="4136814"/>
            <a:ext cx="3552083" cy="2419124"/>
          </a:xfrm>
          <a:prstGeom prst="rect">
            <a:avLst/>
          </a:prstGeom>
        </p:spPr>
        <p:txBody>
          <a:bodyPr wrap="square">
            <a:spAutoFit/>
          </a:bodyPr>
          <a:lstStyle/>
          <a:p>
            <a:pPr algn="just">
              <a:lnSpc>
                <a:spcPct val="120000"/>
              </a:lnSpc>
              <a:spcAft>
                <a:spcPts val="0"/>
              </a:spcAft>
            </a:pPr>
            <a:r>
              <a:rPr lang="es-MX" dirty="0">
                <a:solidFill>
                  <a:srgbClr val="000000"/>
                </a:solidFill>
                <a:ea typeface="Calibri" panose="020F0502020204030204" pitchFamily="34" charset="0"/>
                <a:cs typeface="Times New Roman" panose="02020603050405020304" pitchFamily="18" charset="0"/>
              </a:rPr>
              <a:t>Los </a:t>
            </a:r>
            <a:r>
              <a:rPr lang="es-MX" b="1" dirty="0">
                <a:solidFill>
                  <a:srgbClr val="000000"/>
                </a:solidFill>
                <a:ea typeface="Calibri" panose="020F0502020204030204" pitchFamily="34" charset="0"/>
                <a:cs typeface="Times New Roman" panose="02020603050405020304" pitchFamily="18" charset="0"/>
              </a:rPr>
              <a:t>Sujetos Obligados aumentarán progresivamente,</a:t>
            </a:r>
            <a:r>
              <a:rPr lang="es-MX" dirty="0">
                <a:solidFill>
                  <a:srgbClr val="000000"/>
                </a:solidFill>
                <a:ea typeface="Calibri" panose="020F0502020204030204" pitchFamily="34" charset="0"/>
                <a:cs typeface="Times New Roman" panose="02020603050405020304" pitchFamily="18" charset="0"/>
              </a:rPr>
              <a:t> considerando que aún faltan por incorporar municipios pequeños, personas físicas y morales que reciben recursos públicos, y fideicomisos y fondos públicos por identificar.</a:t>
            </a:r>
            <a:endParaRPr lang="es-MX" dirty="0">
              <a:ea typeface="Calibri" panose="020F0502020204030204" pitchFamily="34" charset="0"/>
              <a:cs typeface="Times New Roman" panose="02020603050405020304" pitchFamily="18" charset="0"/>
            </a:endParaRPr>
          </a:p>
        </p:txBody>
      </p:sp>
      <p:pic>
        <p:nvPicPr>
          <p:cNvPr id="16" name="Imagen 15"/>
          <p:cNvPicPr>
            <a:picLocks noChangeAspect="1"/>
          </p:cNvPicPr>
          <p:nvPr/>
        </p:nvPicPr>
        <p:blipFill>
          <a:blip r:embed="rId4"/>
          <a:stretch>
            <a:fillRect/>
          </a:stretch>
        </p:blipFill>
        <p:spPr>
          <a:xfrm>
            <a:off x="1436810" y="6016570"/>
            <a:ext cx="639669" cy="637110"/>
          </a:xfrm>
          <a:prstGeom prst="rect">
            <a:avLst/>
          </a:prstGeom>
        </p:spPr>
      </p:pic>
      <p:pic>
        <p:nvPicPr>
          <p:cNvPr id="17" name="Imagen 16"/>
          <p:cNvPicPr>
            <a:picLocks noChangeAspect="1"/>
          </p:cNvPicPr>
          <p:nvPr/>
        </p:nvPicPr>
        <p:blipFill>
          <a:blip r:embed="rId5"/>
          <a:stretch>
            <a:fillRect/>
          </a:stretch>
        </p:blipFill>
        <p:spPr>
          <a:xfrm>
            <a:off x="737646" y="1623422"/>
            <a:ext cx="3100244" cy="1830620"/>
          </a:xfrm>
          <a:prstGeom prst="rect">
            <a:avLst/>
          </a:prstGeom>
        </p:spPr>
      </p:pic>
      <p:sp>
        <p:nvSpPr>
          <p:cNvPr id="18" name="CuadroTexto 17"/>
          <p:cNvSpPr txBox="1"/>
          <p:nvPr/>
        </p:nvSpPr>
        <p:spPr>
          <a:xfrm>
            <a:off x="239889" y="157663"/>
            <a:ext cx="8621889" cy="1077218"/>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_tradnl" sz="3200" dirty="0">
                <a:ln>
                  <a:solidFill>
                    <a:schemeClr val="accent5">
                      <a:lumMod val="50000"/>
                      <a:alpha val="22000"/>
                    </a:schemeClr>
                  </a:solidFill>
                </a:ln>
                <a:solidFill>
                  <a:schemeClr val="bg1"/>
                </a:solidFill>
                <a:effectLst>
                  <a:outerShdw blurRad="50800" dist="38100" dir="2700000" algn="tl" rotWithShape="0">
                    <a:srgbClr val="000000">
                      <a:alpha val="43000"/>
                    </a:srgbClr>
                  </a:outerShdw>
                </a:effectLst>
                <a:latin typeface="+mj-lt"/>
              </a:rPr>
              <a:t>PLATAFORMA NACIONAL DE </a:t>
            </a:r>
          </a:p>
          <a:p>
            <a:pPr algn="ctr"/>
            <a:r>
              <a:rPr lang="es-ES_tradnl" sz="3200" dirty="0">
                <a:ln>
                  <a:solidFill>
                    <a:schemeClr val="accent5">
                      <a:lumMod val="50000"/>
                      <a:alpha val="22000"/>
                    </a:schemeClr>
                  </a:solidFill>
                </a:ln>
                <a:solidFill>
                  <a:schemeClr val="bg1"/>
                </a:solidFill>
                <a:effectLst>
                  <a:outerShdw blurRad="50800" dist="38100" dir="2700000" algn="tl" rotWithShape="0">
                    <a:srgbClr val="000000">
                      <a:alpha val="43000"/>
                    </a:srgbClr>
                  </a:outerShdw>
                </a:effectLst>
                <a:latin typeface="+mj-lt"/>
              </a:rPr>
              <a:t>TRANSPARENCIA (PNT)</a:t>
            </a:r>
          </a:p>
        </p:txBody>
      </p:sp>
      <p:sp>
        <p:nvSpPr>
          <p:cNvPr id="19" name="3 Marcador de número de diapositiva">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22</a:t>
            </a:fld>
            <a:endParaRPr lang="es-MX" dirty="0"/>
          </a:p>
        </p:txBody>
      </p:sp>
    </p:spTree>
    <p:extLst>
      <p:ext uri="{BB962C8B-B14F-4D97-AF65-F5344CB8AC3E}">
        <p14:creationId xmlns:p14="http://schemas.microsoft.com/office/powerpoint/2010/main" val="667512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cstate="screen">
            <a:extLst>
              <a:ext uri="{28A0092B-C50C-407E-A947-70E740481C1C}">
                <a14:useLocalDpi xmlns:a14="http://schemas.microsoft.com/office/drawing/2010/main"/>
              </a:ext>
            </a:extLst>
          </a:blip>
          <a:srcRect l="1337" t="4332"/>
          <a:stretch/>
        </p:blipFill>
        <p:spPr>
          <a:xfrm>
            <a:off x="184726" y="555850"/>
            <a:ext cx="5758874" cy="5849567"/>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
        <p:nvSpPr>
          <p:cNvPr id="4" name="CuadroTexto 3">
            <a:extLst>
              <a:ext uri="{FF2B5EF4-FFF2-40B4-BE49-F238E27FC236}">
                <a16:creationId xmlns:a16="http://schemas.microsoft.com/office/drawing/2014/main" id="{32FEDD2F-31AA-405D-8A81-D0CF8312D044}"/>
              </a:ext>
            </a:extLst>
          </p:cNvPr>
          <p:cNvSpPr txBox="1"/>
          <p:nvPr/>
        </p:nvSpPr>
        <p:spPr>
          <a:xfrm>
            <a:off x="6162014" y="216295"/>
            <a:ext cx="2232248"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MX" dirty="0"/>
              <a:t>Página principal</a:t>
            </a:r>
          </a:p>
        </p:txBody>
      </p:sp>
      <p:sp>
        <p:nvSpPr>
          <p:cNvPr id="5" name="1 CuadroTexto">
            <a:extLst>
              <a:ext uri="{FF2B5EF4-FFF2-40B4-BE49-F238E27FC236}">
                <a16:creationId xmlns:a16="http://schemas.microsoft.com/office/drawing/2014/main" id="{29F08DAD-891F-495D-AF76-18C0C733A57E}"/>
              </a:ext>
            </a:extLst>
          </p:cNvPr>
          <p:cNvSpPr txBox="1"/>
          <p:nvPr/>
        </p:nvSpPr>
        <p:spPr>
          <a:xfrm>
            <a:off x="6514267" y="4804753"/>
            <a:ext cx="2016224" cy="707886"/>
          </a:xfrm>
          <a:prstGeom prst="rect">
            <a:avLst/>
          </a:prstGeom>
          <a:noFill/>
        </p:spPr>
        <p:txBody>
          <a:bodyPr wrap="square" rtlCol="0">
            <a:spAutoFit/>
          </a:bodyPr>
          <a:lstStyle/>
          <a:p>
            <a:r>
              <a:rPr lang="es-MX" sz="2000" b="1" dirty="0">
                <a:latin typeface="Calibri" panose="020F0502020204030204" pitchFamily="34" charset="0"/>
              </a:rPr>
              <a:t>Cuatro sistemas (Art. 50 LGTAIP):</a:t>
            </a:r>
            <a:endParaRPr lang="es-ES" sz="2000" b="1" dirty="0">
              <a:latin typeface="Calibri" panose="020F0502020204030204" pitchFamily="34" charset="0"/>
            </a:endParaRPr>
          </a:p>
        </p:txBody>
      </p:sp>
      <p:sp>
        <p:nvSpPr>
          <p:cNvPr id="6" name="Triángulo isósceles 5">
            <a:extLst>
              <a:ext uri="{FF2B5EF4-FFF2-40B4-BE49-F238E27FC236}">
                <a16:creationId xmlns:a16="http://schemas.microsoft.com/office/drawing/2014/main" id="{4B53805E-6C46-4263-A5A8-39D5DD7F3CB4}"/>
              </a:ext>
            </a:extLst>
          </p:cNvPr>
          <p:cNvSpPr/>
          <p:nvPr/>
        </p:nvSpPr>
        <p:spPr>
          <a:xfrm rot="5400000">
            <a:off x="4469235" y="4769041"/>
            <a:ext cx="2931127" cy="686979"/>
          </a:xfrm>
          <a:prstGeom prst="triangle">
            <a:avLst/>
          </a:prstGeom>
          <a:solidFill>
            <a:schemeClr val="accent1">
              <a:alpha val="7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82 CuadroTexto">
            <a:extLst>
              <a:ext uri="{FF2B5EF4-FFF2-40B4-BE49-F238E27FC236}">
                <a16:creationId xmlns:a16="http://schemas.microsoft.com/office/drawing/2014/main" id="{51034921-B89A-4070-9077-E124316C06B8}"/>
              </a:ext>
            </a:extLst>
          </p:cNvPr>
          <p:cNvSpPr txBox="1"/>
          <p:nvPr/>
        </p:nvSpPr>
        <p:spPr>
          <a:xfrm>
            <a:off x="7002645" y="1038482"/>
            <a:ext cx="1656184" cy="1015663"/>
          </a:xfrm>
          <a:prstGeom prst="rect">
            <a:avLst/>
          </a:prstGeom>
          <a:noFill/>
        </p:spPr>
        <p:txBody>
          <a:bodyPr wrap="square" rtlCol="0">
            <a:spAutoFit/>
          </a:bodyPr>
          <a:lstStyle/>
          <a:p>
            <a:r>
              <a:rPr lang="es-ES" sz="2000" b="1" dirty="0"/>
              <a:t>Acceso</a:t>
            </a:r>
          </a:p>
          <a:p>
            <a:endParaRPr lang="es-ES" sz="2000" b="1" dirty="0"/>
          </a:p>
          <a:p>
            <a:r>
              <a:rPr lang="es-ES" sz="2000" b="1" dirty="0"/>
              <a:t>Registro</a:t>
            </a:r>
          </a:p>
        </p:txBody>
      </p:sp>
      <p:sp>
        <p:nvSpPr>
          <p:cNvPr id="10" name="82 CuadroTexto">
            <a:extLst>
              <a:ext uri="{FF2B5EF4-FFF2-40B4-BE49-F238E27FC236}">
                <a16:creationId xmlns:a16="http://schemas.microsoft.com/office/drawing/2014/main" id="{F004A7B8-C20B-41FC-9F5F-E1706A6D0E36}"/>
              </a:ext>
            </a:extLst>
          </p:cNvPr>
          <p:cNvSpPr txBox="1"/>
          <p:nvPr/>
        </p:nvSpPr>
        <p:spPr>
          <a:xfrm>
            <a:off x="6612981" y="2714011"/>
            <a:ext cx="1663682" cy="707886"/>
          </a:xfrm>
          <a:prstGeom prst="rect">
            <a:avLst/>
          </a:prstGeom>
          <a:noFill/>
        </p:spPr>
        <p:txBody>
          <a:bodyPr wrap="square" rtlCol="0">
            <a:spAutoFit/>
          </a:bodyPr>
          <a:lstStyle/>
          <a:p>
            <a:pPr algn="ctr"/>
            <a:r>
              <a:rPr lang="es-MX" sz="2000" b="1" dirty="0"/>
              <a:t>Buscador de información</a:t>
            </a:r>
            <a:endParaRPr lang="es-ES" sz="2000" b="1" dirty="0"/>
          </a:p>
        </p:txBody>
      </p:sp>
      <p:cxnSp>
        <p:nvCxnSpPr>
          <p:cNvPr id="11" name="3 Conector recto de flecha">
            <a:extLst>
              <a:ext uri="{FF2B5EF4-FFF2-40B4-BE49-F238E27FC236}">
                <a16:creationId xmlns:a16="http://schemas.microsoft.com/office/drawing/2014/main" id="{9C070F80-8FDC-4047-A9A3-F861D902712C}"/>
              </a:ext>
            </a:extLst>
          </p:cNvPr>
          <p:cNvCxnSpPr>
            <a:cxnSpLocks/>
          </p:cNvCxnSpPr>
          <p:nvPr/>
        </p:nvCxnSpPr>
        <p:spPr>
          <a:xfrm flipH="1">
            <a:off x="1477926" y="1265685"/>
            <a:ext cx="5524719" cy="7651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3 Conector recto de flecha">
            <a:extLst>
              <a:ext uri="{FF2B5EF4-FFF2-40B4-BE49-F238E27FC236}">
                <a16:creationId xmlns:a16="http://schemas.microsoft.com/office/drawing/2014/main" id="{37B1B2EF-138F-4268-B6B3-A58C770E5343}"/>
              </a:ext>
            </a:extLst>
          </p:cNvPr>
          <p:cNvCxnSpPr>
            <a:cxnSpLocks/>
            <a:stCxn id="10" idx="1"/>
          </p:cNvCxnSpPr>
          <p:nvPr/>
        </p:nvCxnSpPr>
        <p:spPr>
          <a:xfrm flipH="1" flipV="1">
            <a:off x="3157871" y="2957601"/>
            <a:ext cx="3455110" cy="11035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3 Conector recto de flecha">
            <a:extLst>
              <a:ext uri="{FF2B5EF4-FFF2-40B4-BE49-F238E27FC236}">
                <a16:creationId xmlns:a16="http://schemas.microsoft.com/office/drawing/2014/main" id="{0C7D97B2-F7F5-4068-9AD8-926A3F741BE0}"/>
              </a:ext>
            </a:extLst>
          </p:cNvPr>
          <p:cNvCxnSpPr>
            <a:cxnSpLocks/>
          </p:cNvCxnSpPr>
          <p:nvPr/>
        </p:nvCxnSpPr>
        <p:spPr>
          <a:xfrm flipH="1">
            <a:off x="2339165" y="1883390"/>
            <a:ext cx="4663480" cy="53924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3 Marcador de número de diapositiva">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23</a:t>
            </a:fld>
            <a:endParaRPr lang="es-MX" dirty="0"/>
          </a:p>
        </p:txBody>
      </p:sp>
    </p:spTree>
    <p:extLst>
      <p:ext uri="{BB962C8B-B14F-4D97-AF65-F5344CB8AC3E}">
        <p14:creationId xmlns:p14="http://schemas.microsoft.com/office/powerpoint/2010/main" val="1538932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uadroTexto 41">
            <a:extLst>
              <a:ext uri="{FF2B5EF4-FFF2-40B4-BE49-F238E27FC236}">
                <a16:creationId xmlns:a16="http://schemas.microsoft.com/office/drawing/2014/main" id="{1461ADA5-1E26-406C-B92E-860C3E33F819}"/>
              </a:ext>
            </a:extLst>
          </p:cNvPr>
          <p:cNvSpPr txBox="1"/>
          <p:nvPr/>
        </p:nvSpPr>
        <p:spPr>
          <a:xfrm>
            <a:off x="239889" y="147676"/>
            <a:ext cx="8621889" cy="52322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_tradnl" sz="2800" dirty="0">
                <a:ln>
                  <a:solidFill>
                    <a:schemeClr val="accent5">
                      <a:lumMod val="50000"/>
                      <a:alpha val="22000"/>
                    </a:schemeClr>
                  </a:solidFill>
                </a:ln>
                <a:solidFill>
                  <a:schemeClr val="bg1"/>
                </a:solidFill>
                <a:effectLst>
                  <a:outerShdw blurRad="50800" dist="38100" dir="2700000" algn="tl" rotWithShape="0">
                    <a:srgbClr val="000000">
                      <a:alpha val="43000"/>
                    </a:srgbClr>
                  </a:outerShdw>
                </a:effectLst>
                <a:latin typeface="+mj-lt"/>
              </a:rPr>
              <a:t>SISTEMA DE SOLICITUDES DE ACCESO A LA INFORMACIÓN</a:t>
            </a:r>
          </a:p>
        </p:txBody>
      </p:sp>
      <p:sp>
        <p:nvSpPr>
          <p:cNvPr id="25" name="3 Marcador de número de diapositiva">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24</a:t>
            </a:fld>
            <a:endParaRPr lang="es-MX" dirty="0"/>
          </a:p>
        </p:txBody>
      </p:sp>
      <p:sp>
        <p:nvSpPr>
          <p:cNvPr id="26" name="8 Rectángulo redondeado"/>
          <p:cNvSpPr/>
          <p:nvPr/>
        </p:nvSpPr>
        <p:spPr>
          <a:xfrm>
            <a:off x="4355976" y="2846009"/>
            <a:ext cx="4464496" cy="2239175"/>
          </a:xfrm>
          <a:prstGeom prst="roundRect">
            <a:avLst>
              <a:gd name="adj" fmla="val 10300"/>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es-ES_tradnl" b="1" dirty="0">
                <a:solidFill>
                  <a:schemeClr val="tx1"/>
                </a:solidFill>
              </a:rPr>
              <a:t>Solicitudes CAS 01 800</a:t>
            </a:r>
          </a:p>
          <a:p>
            <a:pPr marL="285750" indent="-285750">
              <a:spcAft>
                <a:spcPts val="600"/>
              </a:spcAft>
              <a:buFont typeface="Arial" panose="020B0604020202020204" pitchFamily="34" charset="0"/>
              <a:buChar char="•"/>
            </a:pPr>
            <a:r>
              <a:rPr lang="es-ES_tradnl" b="1" dirty="0">
                <a:solidFill>
                  <a:schemeClr val="tx1"/>
                </a:solidFill>
              </a:rPr>
              <a:t>Gestión interna N-niveles</a:t>
            </a:r>
          </a:p>
          <a:p>
            <a:pPr marL="285750" indent="-285750">
              <a:spcAft>
                <a:spcPts val="600"/>
              </a:spcAft>
              <a:buFont typeface="Arial" panose="020B0604020202020204" pitchFamily="34" charset="0"/>
              <a:buChar char="•"/>
            </a:pPr>
            <a:r>
              <a:rPr lang="es-ES_tradnl" b="1" dirty="0">
                <a:solidFill>
                  <a:schemeClr val="tx1"/>
                </a:solidFill>
              </a:rPr>
              <a:t>Configuración UA y usuarios</a:t>
            </a:r>
          </a:p>
          <a:p>
            <a:pPr marL="285750" indent="-285750">
              <a:spcAft>
                <a:spcPts val="600"/>
              </a:spcAft>
              <a:buFont typeface="Arial" panose="020B0604020202020204" pitchFamily="34" charset="0"/>
              <a:buChar char="•"/>
            </a:pPr>
            <a:r>
              <a:rPr lang="es-ES_tradnl" b="1" dirty="0">
                <a:solidFill>
                  <a:schemeClr val="tx1"/>
                </a:solidFill>
              </a:rPr>
              <a:t>Configuración de calendarios</a:t>
            </a:r>
          </a:p>
          <a:p>
            <a:pPr marL="285750" indent="-285750">
              <a:spcAft>
                <a:spcPts val="600"/>
              </a:spcAft>
              <a:buFont typeface="Arial" panose="020B0604020202020204" pitchFamily="34" charset="0"/>
              <a:buChar char="•"/>
            </a:pPr>
            <a:r>
              <a:rPr lang="es-ES_tradnl" b="1" dirty="0">
                <a:solidFill>
                  <a:schemeClr val="tx1"/>
                </a:solidFill>
              </a:rPr>
              <a:t>Ajuste de plazos de solicitudes</a:t>
            </a:r>
          </a:p>
          <a:p>
            <a:pPr marL="285750" indent="-285750">
              <a:spcAft>
                <a:spcPts val="600"/>
              </a:spcAft>
              <a:buFont typeface="Arial" panose="020B0604020202020204" pitchFamily="34" charset="0"/>
              <a:buChar char="•"/>
            </a:pPr>
            <a:r>
              <a:rPr lang="es-ES_tradnl" b="1" dirty="0">
                <a:solidFill>
                  <a:schemeClr val="tx1"/>
                </a:solidFill>
              </a:rPr>
              <a:t>Aplicación de pagos</a:t>
            </a:r>
          </a:p>
          <a:p>
            <a:pPr marL="285750" indent="-285750">
              <a:spcAft>
                <a:spcPts val="600"/>
              </a:spcAft>
              <a:buFont typeface="Arial" panose="020B0604020202020204" pitchFamily="34" charset="0"/>
              <a:buChar char="•"/>
            </a:pPr>
            <a:r>
              <a:rPr lang="es-ES_tradnl" b="1" dirty="0">
                <a:solidFill>
                  <a:schemeClr val="tx1"/>
                </a:solidFill>
              </a:rPr>
              <a:t>Regreso de pasos</a:t>
            </a:r>
          </a:p>
          <a:p>
            <a:pPr marL="285750" indent="-285750">
              <a:spcAft>
                <a:spcPts val="600"/>
              </a:spcAft>
              <a:buFont typeface="Arial" panose="020B0604020202020204" pitchFamily="34" charset="0"/>
              <a:buChar char="•"/>
            </a:pPr>
            <a:r>
              <a:rPr lang="es-ES_tradnl" b="1" dirty="0">
                <a:solidFill>
                  <a:schemeClr val="tx1"/>
                </a:solidFill>
              </a:rPr>
              <a:t>Tablero de Control</a:t>
            </a:r>
          </a:p>
          <a:p>
            <a:pPr marL="285750" indent="-285750">
              <a:spcAft>
                <a:spcPts val="600"/>
              </a:spcAft>
              <a:buFont typeface="Arial" panose="020B0604020202020204" pitchFamily="34" charset="0"/>
              <a:buChar char="•"/>
            </a:pPr>
            <a:r>
              <a:rPr lang="es-ES_tradnl" b="1" dirty="0">
                <a:solidFill>
                  <a:schemeClr val="tx1"/>
                </a:solidFill>
              </a:rPr>
              <a:t>Estadísticas por entidad y APF</a:t>
            </a:r>
          </a:p>
          <a:p>
            <a:pPr marL="285750" indent="-285750">
              <a:spcAft>
                <a:spcPts val="600"/>
              </a:spcAft>
              <a:buFont typeface="Arial" panose="020B0604020202020204" pitchFamily="34" charset="0"/>
              <a:buChar char="•"/>
            </a:pPr>
            <a:r>
              <a:rPr lang="es-ES_tradnl" b="1" dirty="0">
                <a:solidFill>
                  <a:schemeClr val="tx1"/>
                </a:solidFill>
              </a:rPr>
              <a:t>Avisos SMS</a:t>
            </a:r>
          </a:p>
          <a:p>
            <a:pPr marL="285750" indent="-285750">
              <a:spcAft>
                <a:spcPts val="600"/>
              </a:spcAft>
              <a:buFont typeface="Arial" panose="020B0604020202020204" pitchFamily="34" charset="0"/>
              <a:buChar char="•"/>
            </a:pPr>
            <a:r>
              <a:rPr lang="es-ES_tradnl" b="1" dirty="0">
                <a:solidFill>
                  <a:schemeClr val="tx1"/>
                </a:solidFill>
              </a:rPr>
              <a:t>Avisos correo electrónico</a:t>
            </a:r>
          </a:p>
          <a:p>
            <a:pPr marL="285750" indent="-285750">
              <a:spcAft>
                <a:spcPts val="600"/>
              </a:spcAft>
              <a:buFont typeface="Arial" panose="020B0604020202020204" pitchFamily="34" charset="0"/>
              <a:buChar char="•"/>
            </a:pPr>
            <a:r>
              <a:rPr lang="es-ES_tradnl" b="1" dirty="0">
                <a:solidFill>
                  <a:schemeClr val="tx1"/>
                </a:solidFill>
              </a:rPr>
              <a:t>Reportes por Sujeto Obligado</a:t>
            </a:r>
          </a:p>
          <a:p>
            <a:pPr marL="285750" indent="-285750">
              <a:spcAft>
                <a:spcPts val="600"/>
              </a:spcAft>
              <a:buFont typeface="Arial" panose="020B0604020202020204" pitchFamily="34" charset="0"/>
              <a:buChar char="•"/>
            </a:pPr>
            <a:r>
              <a:rPr lang="es-ES_tradnl" b="1" dirty="0">
                <a:solidFill>
                  <a:schemeClr val="tx1"/>
                </a:solidFill>
              </a:rPr>
              <a:t>Integración con redes sociales</a:t>
            </a:r>
          </a:p>
          <a:p>
            <a:pPr marL="285750" indent="-285750">
              <a:spcAft>
                <a:spcPts val="600"/>
              </a:spcAft>
              <a:buFont typeface="Arial" panose="020B0604020202020204" pitchFamily="34" charset="0"/>
              <a:buChar char="•"/>
            </a:pPr>
            <a:r>
              <a:rPr lang="es-MX" b="1" dirty="0">
                <a:solidFill>
                  <a:schemeClr val="tx1"/>
                </a:solidFill>
              </a:rPr>
              <a:t>Integración con teléfonos móviles</a:t>
            </a:r>
          </a:p>
          <a:p>
            <a:pPr marL="285750" indent="-285750">
              <a:spcAft>
                <a:spcPts val="600"/>
              </a:spcAft>
              <a:buFont typeface="Arial" panose="020B0604020202020204" pitchFamily="34" charset="0"/>
              <a:buChar char="•"/>
            </a:pPr>
            <a:r>
              <a:rPr lang="es-MX" b="1" dirty="0">
                <a:solidFill>
                  <a:schemeClr val="tx1"/>
                </a:solidFill>
              </a:rPr>
              <a:t>Buscador nacional</a:t>
            </a:r>
          </a:p>
          <a:p>
            <a:pPr marL="285750" indent="-285750">
              <a:spcAft>
                <a:spcPts val="600"/>
              </a:spcAft>
              <a:buFont typeface="Arial" panose="020B0604020202020204" pitchFamily="34" charset="0"/>
              <a:buChar char="•"/>
            </a:pPr>
            <a:r>
              <a:rPr lang="es-MX" b="1" dirty="0">
                <a:solidFill>
                  <a:schemeClr val="tx1"/>
                </a:solidFill>
              </a:rPr>
              <a:t>Asistente para consulta de información</a:t>
            </a:r>
          </a:p>
          <a:p>
            <a:pPr marL="285750" indent="-285750">
              <a:spcAft>
                <a:spcPts val="600"/>
              </a:spcAft>
              <a:buFont typeface="Arial" panose="020B0604020202020204" pitchFamily="34" charset="0"/>
              <a:buChar char="•"/>
            </a:pPr>
            <a:endParaRPr lang="es-MX" b="1" dirty="0">
              <a:solidFill>
                <a:schemeClr val="tx1"/>
              </a:solidFill>
            </a:endParaRPr>
          </a:p>
        </p:txBody>
      </p:sp>
      <p:sp>
        <p:nvSpPr>
          <p:cNvPr id="27" name="1 Rectángulo"/>
          <p:cNvSpPr/>
          <p:nvPr/>
        </p:nvSpPr>
        <p:spPr>
          <a:xfrm>
            <a:off x="144016" y="3390091"/>
            <a:ext cx="3419872" cy="830997"/>
          </a:xfrm>
          <a:prstGeom prst="rect">
            <a:avLst/>
          </a:prstGeom>
        </p:spPr>
        <p:txBody>
          <a:bodyPr wrap="square">
            <a:spAutoFit/>
          </a:bodyPr>
          <a:lstStyle/>
          <a:p>
            <a:pPr algn="ctr"/>
            <a:r>
              <a:rPr lang="es-ES_tradnl" sz="2400" b="1" dirty="0">
                <a:effectLst>
                  <a:outerShdw blurRad="38100" dist="38100" dir="2700000" algn="tl">
                    <a:srgbClr val="000000">
                      <a:alpha val="43137"/>
                    </a:srgbClr>
                  </a:outerShdw>
                </a:effectLst>
              </a:rPr>
              <a:t>Sistema de solicitudes de acceso a la información</a:t>
            </a:r>
            <a:endParaRPr lang="es-MX" sz="2400" b="1" dirty="0">
              <a:effectLst>
                <a:outerShdw blurRad="38100" dist="38100" dir="2700000" algn="tl">
                  <a:srgbClr val="000000">
                    <a:alpha val="43137"/>
                  </a:srgbClr>
                </a:outerShdw>
              </a:effectLst>
            </a:endParaRPr>
          </a:p>
        </p:txBody>
      </p:sp>
      <p:sp>
        <p:nvSpPr>
          <p:cNvPr id="28" name="3 Abrir llave"/>
          <p:cNvSpPr/>
          <p:nvPr/>
        </p:nvSpPr>
        <p:spPr>
          <a:xfrm>
            <a:off x="3707904" y="1052736"/>
            <a:ext cx="648072" cy="5538564"/>
          </a:xfrm>
          <a:prstGeom prst="leftBrace">
            <a:avLst/>
          </a:prstGeom>
          <a:ln w="444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9" name="Flecha derecha 2"/>
          <p:cNvSpPr/>
          <p:nvPr/>
        </p:nvSpPr>
        <p:spPr>
          <a:xfrm rot="16200000">
            <a:off x="1547664" y="2636912"/>
            <a:ext cx="720080" cy="576064"/>
          </a:xfrm>
          <a:prstGeom prst="rightArrow">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30" name="Conector recto 29"/>
          <p:cNvCxnSpPr/>
          <p:nvPr/>
        </p:nvCxnSpPr>
        <p:spPr>
          <a:xfrm>
            <a:off x="467544" y="2420888"/>
            <a:ext cx="2880320"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sp>
        <p:nvSpPr>
          <p:cNvPr id="31" name="1 Rectángulo"/>
          <p:cNvSpPr/>
          <p:nvPr/>
        </p:nvSpPr>
        <p:spPr>
          <a:xfrm>
            <a:off x="251520" y="1568986"/>
            <a:ext cx="3347864" cy="707886"/>
          </a:xfrm>
          <a:prstGeom prst="rect">
            <a:avLst/>
          </a:prstGeom>
        </p:spPr>
        <p:txBody>
          <a:bodyPr wrap="square">
            <a:spAutoFit/>
          </a:bodyPr>
          <a:lstStyle/>
          <a:p>
            <a:pPr algn="ctr"/>
            <a:r>
              <a:rPr lang="es-ES_tradnl" sz="2000" b="1" dirty="0">
                <a:solidFill>
                  <a:srgbClr val="7030A0"/>
                </a:solidFill>
                <a:effectLst>
                  <a:outerShdw blurRad="38100" dist="38100" dir="2700000" algn="tl">
                    <a:srgbClr val="000000">
                      <a:alpha val="43137"/>
                    </a:srgbClr>
                  </a:outerShdw>
                </a:effectLst>
              </a:rPr>
              <a:t>Solicitudes de información pública</a:t>
            </a:r>
            <a:endParaRPr lang="es-MX" sz="2000" b="1" dirty="0">
              <a:solidFill>
                <a:srgbClr val="7030A0"/>
              </a:solidFill>
              <a:effectLst>
                <a:outerShdw blurRad="38100" dist="38100" dir="2700000" algn="tl">
                  <a:srgbClr val="000000">
                    <a:alpha val="43137"/>
                  </a:srgbClr>
                </a:outerShdw>
              </a:effectLst>
            </a:endParaRPr>
          </a:p>
        </p:txBody>
      </p:sp>
      <p:sp>
        <p:nvSpPr>
          <p:cNvPr id="32" name="Flecha derecha 12"/>
          <p:cNvSpPr/>
          <p:nvPr/>
        </p:nvSpPr>
        <p:spPr>
          <a:xfrm rot="5400000">
            <a:off x="1547664" y="4507494"/>
            <a:ext cx="720080" cy="576064"/>
          </a:xfrm>
          <a:prstGeom prst="rightArrow">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33" name="Conector recto 32"/>
          <p:cNvCxnSpPr/>
          <p:nvPr/>
        </p:nvCxnSpPr>
        <p:spPr>
          <a:xfrm>
            <a:off x="467544" y="5301208"/>
            <a:ext cx="2880320"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34" name="1 Rectángulo"/>
          <p:cNvSpPr/>
          <p:nvPr/>
        </p:nvSpPr>
        <p:spPr>
          <a:xfrm>
            <a:off x="251520" y="5373216"/>
            <a:ext cx="3347864" cy="1323439"/>
          </a:xfrm>
          <a:prstGeom prst="rect">
            <a:avLst/>
          </a:prstGeom>
        </p:spPr>
        <p:txBody>
          <a:bodyPr wrap="square">
            <a:spAutoFit/>
          </a:bodyPr>
          <a:lstStyle/>
          <a:p>
            <a:pPr algn="ctr"/>
            <a:r>
              <a:rPr lang="es-ES_tradnl" sz="2000" b="1" dirty="0">
                <a:solidFill>
                  <a:schemeClr val="accent5">
                    <a:lumMod val="50000"/>
                  </a:schemeClr>
                </a:solidFill>
                <a:effectLst>
                  <a:outerShdw blurRad="38100" dist="38100" dir="2700000" algn="tl">
                    <a:srgbClr val="000000">
                      <a:alpha val="43137"/>
                    </a:srgbClr>
                  </a:outerShdw>
                </a:effectLst>
              </a:rPr>
              <a:t>Solicitudes de acceso, rectificación, corrección y oposición de datos personales</a:t>
            </a:r>
            <a:endParaRPr lang="es-MX" sz="2000" b="1" dirty="0">
              <a:solidFill>
                <a:schemeClr val="accent5">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3732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3 Rectángulo">
            <a:extLst>
              <a:ext uri="{FF2B5EF4-FFF2-40B4-BE49-F238E27FC236}">
                <a16:creationId xmlns:a16="http://schemas.microsoft.com/office/drawing/2014/main" id="{960E530A-22BC-46DA-88C6-074041B9417F}"/>
              </a:ext>
            </a:extLst>
          </p:cNvPr>
          <p:cNvSpPr/>
          <p:nvPr/>
        </p:nvSpPr>
        <p:spPr>
          <a:xfrm>
            <a:off x="251520" y="1048176"/>
            <a:ext cx="8640960" cy="1021690"/>
          </a:xfrm>
          <a:prstGeom prst="rect">
            <a:avLst/>
          </a:prstGeom>
        </p:spPr>
        <p:txBody>
          <a:bodyPr wrap="square">
            <a:spAutoFit/>
          </a:bodyPr>
          <a:lstStyle/>
          <a:p>
            <a:pPr algn="just">
              <a:lnSpc>
                <a:spcPct val="114000"/>
              </a:lnSpc>
            </a:pPr>
            <a:r>
              <a:rPr lang="es-ES" dirty="0"/>
              <a:t>A partir de la reforma constitucional de 2007, </a:t>
            </a:r>
            <a:r>
              <a:rPr lang="es-ES" b="1" dirty="0"/>
              <a:t>el número total de solicitudes, contando las de la federación y los estados, se han incrementado en un promedio anual de </a:t>
            </a:r>
            <a:r>
              <a:rPr lang="es-ES" b="1" dirty="0">
                <a:solidFill>
                  <a:srgbClr val="FF0000"/>
                </a:solidFill>
              </a:rPr>
              <a:t>10.3%</a:t>
            </a:r>
            <a:r>
              <a:rPr lang="es-ES" dirty="0"/>
              <a:t>; sin embargo, en el ejercicio de 2016 el incremento fue considerable: </a:t>
            </a:r>
            <a:r>
              <a:rPr lang="es-ES" b="1" dirty="0">
                <a:solidFill>
                  <a:srgbClr val="FF0000"/>
                </a:solidFill>
              </a:rPr>
              <a:t>24.4%</a:t>
            </a:r>
            <a:r>
              <a:rPr lang="es-ES" b="1" dirty="0"/>
              <a:t>.</a:t>
            </a:r>
          </a:p>
        </p:txBody>
      </p:sp>
      <p:grpSp>
        <p:nvGrpSpPr>
          <p:cNvPr id="21" name="Grupo 20">
            <a:extLst>
              <a:ext uri="{FF2B5EF4-FFF2-40B4-BE49-F238E27FC236}">
                <a16:creationId xmlns:a16="http://schemas.microsoft.com/office/drawing/2014/main" id="{867CB609-EE11-4400-BF50-FD5E9599A442}"/>
              </a:ext>
            </a:extLst>
          </p:cNvPr>
          <p:cNvGrpSpPr/>
          <p:nvPr/>
        </p:nvGrpSpPr>
        <p:grpSpPr>
          <a:xfrm>
            <a:off x="27112" y="2954533"/>
            <a:ext cx="9116888" cy="3644681"/>
            <a:chOff x="27112" y="2320375"/>
            <a:chExt cx="9116888" cy="3644681"/>
          </a:xfrm>
        </p:grpSpPr>
        <p:graphicFrame>
          <p:nvGraphicFramePr>
            <p:cNvPr id="22" name="1 Gráfico">
              <a:extLst>
                <a:ext uri="{FF2B5EF4-FFF2-40B4-BE49-F238E27FC236}">
                  <a16:creationId xmlns:a16="http://schemas.microsoft.com/office/drawing/2014/main" id="{2DBD0AC7-E60B-42B2-BD7F-1F90C73585D0}"/>
                </a:ext>
              </a:extLst>
            </p:cNvPr>
            <p:cNvGraphicFramePr/>
            <p:nvPr>
              <p:extLst>
                <p:ext uri="{D42A27DB-BD31-4B8C-83A1-F6EECF244321}">
                  <p14:modId xmlns:p14="http://schemas.microsoft.com/office/powerpoint/2010/main" val="201242603"/>
                </p:ext>
              </p:extLst>
            </p:nvPr>
          </p:nvGraphicFramePr>
          <p:xfrm>
            <a:off x="27112" y="2622426"/>
            <a:ext cx="9116888" cy="3342630"/>
          </p:xfrm>
          <a:graphic>
            <a:graphicData uri="http://schemas.openxmlformats.org/drawingml/2006/chart">
              <c:chart xmlns:c="http://schemas.openxmlformats.org/drawingml/2006/chart" xmlns:r="http://schemas.openxmlformats.org/officeDocument/2006/relationships" r:id="rId2"/>
            </a:graphicData>
          </a:graphic>
        </p:graphicFrame>
        <p:sp>
          <p:nvSpPr>
            <p:cNvPr id="23" name="16 CuadroTexto">
              <a:extLst>
                <a:ext uri="{FF2B5EF4-FFF2-40B4-BE49-F238E27FC236}">
                  <a16:creationId xmlns:a16="http://schemas.microsoft.com/office/drawing/2014/main" id="{94607510-4BA8-4542-AE51-79C5001B7503}"/>
                </a:ext>
              </a:extLst>
            </p:cNvPr>
            <p:cNvSpPr txBox="1"/>
            <p:nvPr/>
          </p:nvSpPr>
          <p:spPr>
            <a:xfrm>
              <a:off x="4080298" y="2320375"/>
              <a:ext cx="965054" cy="369332"/>
            </a:xfrm>
            <a:prstGeom prst="rect">
              <a:avLst/>
            </a:prstGeom>
            <a:solidFill>
              <a:schemeClr val="bg1"/>
            </a:solidFill>
          </p:spPr>
          <p:txBody>
            <a:bodyPr wrap="square" rtlCol="0">
              <a:spAutoFit/>
            </a:bodyPr>
            <a:lstStyle/>
            <a:p>
              <a:pPr algn="ctr"/>
              <a:r>
                <a:rPr lang="es-MX" b="1" dirty="0"/>
                <a:t>110.7%</a:t>
              </a:r>
            </a:p>
          </p:txBody>
        </p:sp>
        <p:sp>
          <p:nvSpPr>
            <p:cNvPr id="24" name="17 Triángulo isósceles">
              <a:extLst>
                <a:ext uri="{FF2B5EF4-FFF2-40B4-BE49-F238E27FC236}">
                  <a16:creationId xmlns:a16="http://schemas.microsoft.com/office/drawing/2014/main" id="{0F46977F-F8BE-4337-AE96-3BE90A67525F}"/>
                </a:ext>
              </a:extLst>
            </p:cNvPr>
            <p:cNvSpPr/>
            <p:nvPr/>
          </p:nvSpPr>
          <p:spPr>
            <a:xfrm>
              <a:off x="1014736" y="3973186"/>
              <a:ext cx="216024" cy="216923"/>
            </a:xfrm>
            <a:prstGeom prst="triangle">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21 CuadroTexto">
              <a:extLst>
                <a:ext uri="{FF2B5EF4-FFF2-40B4-BE49-F238E27FC236}">
                  <a16:creationId xmlns:a16="http://schemas.microsoft.com/office/drawing/2014/main" id="{D1FE4AD6-4338-4620-A2D6-B4F55DF4D42C}"/>
                </a:ext>
              </a:extLst>
            </p:cNvPr>
            <p:cNvSpPr txBox="1"/>
            <p:nvPr/>
          </p:nvSpPr>
          <p:spPr>
            <a:xfrm>
              <a:off x="862465" y="3711406"/>
              <a:ext cx="648072" cy="292388"/>
            </a:xfrm>
            <a:prstGeom prst="rect">
              <a:avLst/>
            </a:prstGeom>
            <a:noFill/>
          </p:spPr>
          <p:txBody>
            <a:bodyPr wrap="square" rtlCol="0">
              <a:spAutoFit/>
            </a:bodyPr>
            <a:lstStyle/>
            <a:p>
              <a:r>
                <a:rPr lang="es-MX" sz="1250" dirty="0"/>
                <a:t>24.5%</a:t>
              </a:r>
            </a:p>
          </p:txBody>
        </p:sp>
        <p:sp>
          <p:nvSpPr>
            <p:cNvPr id="26" name="22 Triángulo isósceles">
              <a:extLst>
                <a:ext uri="{FF2B5EF4-FFF2-40B4-BE49-F238E27FC236}">
                  <a16:creationId xmlns:a16="http://schemas.microsoft.com/office/drawing/2014/main" id="{630FF0DB-9F42-402B-934E-1ECEF5E58B85}"/>
                </a:ext>
              </a:extLst>
            </p:cNvPr>
            <p:cNvSpPr/>
            <p:nvPr/>
          </p:nvSpPr>
          <p:spPr>
            <a:xfrm>
              <a:off x="2017216" y="3849873"/>
              <a:ext cx="216024" cy="216923"/>
            </a:xfrm>
            <a:prstGeom prst="triangle">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7" name="23 CuadroTexto">
              <a:extLst>
                <a:ext uri="{FF2B5EF4-FFF2-40B4-BE49-F238E27FC236}">
                  <a16:creationId xmlns:a16="http://schemas.microsoft.com/office/drawing/2014/main" id="{3EE22078-4458-45F8-983D-71D7025DF1A0}"/>
                </a:ext>
              </a:extLst>
            </p:cNvPr>
            <p:cNvSpPr txBox="1"/>
            <p:nvPr/>
          </p:nvSpPr>
          <p:spPr>
            <a:xfrm>
              <a:off x="1928326" y="3588577"/>
              <a:ext cx="648072" cy="292388"/>
            </a:xfrm>
            <a:prstGeom prst="rect">
              <a:avLst/>
            </a:prstGeom>
            <a:noFill/>
          </p:spPr>
          <p:txBody>
            <a:bodyPr wrap="square" rtlCol="0">
              <a:spAutoFit/>
            </a:bodyPr>
            <a:lstStyle/>
            <a:p>
              <a:r>
                <a:rPr lang="es-MX" sz="1250" dirty="0"/>
                <a:t>1.5%</a:t>
              </a:r>
            </a:p>
          </p:txBody>
        </p:sp>
        <p:sp>
          <p:nvSpPr>
            <p:cNvPr id="28" name="24 Triángulo isósceles">
              <a:extLst>
                <a:ext uri="{FF2B5EF4-FFF2-40B4-BE49-F238E27FC236}">
                  <a16:creationId xmlns:a16="http://schemas.microsoft.com/office/drawing/2014/main" id="{79622059-6FF5-4D5F-AB26-3DEE1A7D9B0E}"/>
                </a:ext>
              </a:extLst>
            </p:cNvPr>
            <p:cNvSpPr/>
            <p:nvPr/>
          </p:nvSpPr>
          <p:spPr>
            <a:xfrm>
              <a:off x="3039505" y="3782145"/>
              <a:ext cx="216024" cy="216923"/>
            </a:xfrm>
            <a:prstGeom prst="triangle">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25 CuadroTexto">
              <a:extLst>
                <a:ext uri="{FF2B5EF4-FFF2-40B4-BE49-F238E27FC236}">
                  <a16:creationId xmlns:a16="http://schemas.microsoft.com/office/drawing/2014/main" id="{3BFE7A1B-71A2-4848-8640-39990189314A}"/>
                </a:ext>
              </a:extLst>
            </p:cNvPr>
            <p:cNvSpPr txBox="1"/>
            <p:nvPr/>
          </p:nvSpPr>
          <p:spPr>
            <a:xfrm>
              <a:off x="2930807" y="3504007"/>
              <a:ext cx="520865" cy="292388"/>
            </a:xfrm>
            <a:prstGeom prst="rect">
              <a:avLst/>
            </a:prstGeom>
            <a:noFill/>
          </p:spPr>
          <p:txBody>
            <a:bodyPr wrap="square" rtlCol="0">
              <a:spAutoFit/>
            </a:bodyPr>
            <a:lstStyle/>
            <a:p>
              <a:pPr algn="ctr"/>
              <a:r>
                <a:rPr lang="es-MX" sz="1250" dirty="0"/>
                <a:t>9.2%</a:t>
              </a:r>
            </a:p>
          </p:txBody>
        </p:sp>
        <p:sp>
          <p:nvSpPr>
            <p:cNvPr id="30" name="26 Triángulo isósceles">
              <a:extLst>
                <a:ext uri="{FF2B5EF4-FFF2-40B4-BE49-F238E27FC236}">
                  <a16:creationId xmlns:a16="http://schemas.microsoft.com/office/drawing/2014/main" id="{A4501E82-A28D-4F96-BD70-98AE0B211753}"/>
                </a:ext>
              </a:extLst>
            </p:cNvPr>
            <p:cNvSpPr/>
            <p:nvPr/>
          </p:nvSpPr>
          <p:spPr>
            <a:xfrm>
              <a:off x="4979716" y="3663550"/>
              <a:ext cx="216024" cy="216923"/>
            </a:xfrm>
            <a:prstGeom prst="triangle">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27 CuadroTexto">
              <a:extLst>
                <a:ext uri="{FF2B5EF4-FFF2-40B4-BE49-F238E27FC236}">
                  <a16:creationId xmlns:a16="http://schemas.microsoft.com/office/drawing/2014/main" id="{60A34AB9-208A-4F2A-B0A5-8D68522D0221}"/>
                </a:ext>
              </a:extLst>
            </p:cNvPr>
            <p:cNvSpPr txBox="1"/>
            <p:nvPr/>
          </p:nvSpPr>
          <p:spPr>
            <a:xfrm>
              <a:off x="4822172" y="3403288"/>
              <a:ext cx="592138" cy="292388"/>
            </a:xfrm>
            <a:prstGeom prst="rect">
              <a:avLst/>
            </a:prstGeom>
            <a:noFill/>
          </p:spPr>
          <p:txBody>
            <a:bodyPr wrap="square" rtlCol="0">
              <a:spAutoFit/>
            </a:bodyPr>
            <a:lstStyle/>
            <a:p>
              <a:r>
                <a:rPr lang="es-MX" sz="1250" dirty="0"/>
                <a:t>10.9%</a:t>
              </a:r>
            </a:p>
          </p:txBody>
        </p:sp>
        <p:sp>
          <p:nvSpPr>
            <p:cNvPr id="32" name="28 Triángulo isósceles">
              <a:extLst>
                <a:ext uri="{FF2B5EF4-FFF2-40B4-BE49-F238E27FC236}">
                  <a16:creationId xmlns:a16="http://schemas.microsoft.com/office/drawing/2014/main" id="{8FD755BB-91AA-47DB-8D43-5E35F2A34675}"/>
                </a:ext>
              </a:extLst>
            </p:cNvPr>
            <p:cNvSpPr/>
            <p:nvPr/>
          </p:nvSpPr>
          <p:spPr>
            <a:xfrm>
              <a:off x="5965262" y="3386000"/>
              <a:ext cx="216024" cy="216923"/>
            </a:xfrm>
            <a:prstGeom prst="triangle">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29 CuadroTexto">
              <a:extLst>
                <a:ext uri="{FF2B5EF4-FFF2-40B4-BE49-F238E27FC236}">
                  <a16:creationId xmlns:a16="http://schemas.microsoft.com/office/drawing/2014/main" id="{A6012661-1074-4622-8628-DD64A81725AA}"/>
                </a:ext>
              </a:extLst>
            </p:cNvPr>
            <p:cNvSpPr txBox="1"/>
            <p:nvPr/>
          </p:nvSpPr>
          <p:spPr>
            <a:xfrm>
              <a:off x="5818397" y="3101307"/>
              <a:ext cx="639037" cy="284693"/>
            </a:xfrm>
            <a:prstGeom prst="rect">
              <a:avLst/>
            </a:prstGeom>
            <a:noFill/>
          </p:spPr>
          <p:txBody>
            <a:bodyPr wrap="square" rtlCol="0">
              <a:spAutoFit/>
            </a:bodyPr>
            <a:lstStyle/>
            <a:p>
              <a:r>
                <a:rPr lang="es-MX" sz="1250" dirty="0"/>
                <a:t>18.2%</a:t>
              </a:r>
            </a:p>
          </p:txBody>
        </p:sp>
        <p:sp>
          <p:nvSpPr>
            <p:cNvPr id="34" name="30 Triángulo isósceles">
              <a:extLst>
                <a:ext uri="{FF2B5EF4-FFF2-40B4-BE49-F238E27FC236}">
                  <a16:creationId xmlns:a16="http://schemas.microsoft.com/office/drawing/2014/main" id="{831D51FC-4FE8-4161-B717-C73F3164F5D2}"/>
                </a:ext>
              </a:extLst>
            </p:cNvPr>
            <p:cNvSpPr/>
            <p:nvPr/>
          </p:nvSpPr>
          <p:spPr>
            <a:xfrm flipV="1">
              <a:off x="4010383" y="3901631"/>
              <a:ext cx="216024" cy="21692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31 CuadroTexto">
              <a:extLst>
                <a:ext uri="{FF2B5EF4-FFF2-40B4-BE49-F238E27FC236}">
                  <a16:creationId xmlns:a16="http://schemas.microsoft.com/office/drawing/2014/main" id="{F87AA953-C792-4A3C-8E34-1FC927F54788}"/>
                </a:ext>
              </a:extLst>
            </p:cNvPr>
            <p:cNvSpPr txBox="1"/>
            <p:nvPr/>
          </p:nvSpPr>
          <p:spPr>
            <a:xfrm>
              <a:off x="3873767" y="3603166"/>
              <a:ext cx="598443" cy="284693"/>
            </a:xfrm>
            <a:prstGeom prst="rect">
              <a:avLst/>
            </a:prstGeom>
            <a:noFill/>
          </p:spPr>
          <p:txBody>
            <a:bodyPr wrap="square" rtlCol="0">
              <a:spAutoFit/>
            </a:bodyPr>
            <a:lstStyle/>
            <a:p>
              <a:r>
                <a:rPr lang="es-MX" sz="1250" dirty="0"/>
                <a:t>-3.2%</a:t>
              </a:r>
            </a:p>
          </p:txBody>
        </p:sp>
        <p:sp>
          <p:nvSpPr>
            <p:cNvPr id="36" name="30 Triángulo isósceles">
              <a:extLst>
                <a:ext uri="{FF2B5EF4-FFF2-40B4-BE49-F238E27FC236}">
                  <a16:creationId xmlns:a16="http://schemas.microsoft.com/office/drawing/2014/main" id="{DA8C13B1-AFF4-4C79-AAE8-2CF61A070A13}"/>
                </a:ext>
              </a:extLst>
            </p:cNvPr>
            <p:cNvSpPr/>
            <p:nvPr/>
          </p:nvSpPr>
          <p:spPr>
            <a:xfrm flipV="1">
              <a:off x="6955177" y="3518453"/>
              <a:ext cx="216024" cy="21692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31 CuadroTexto">
              <a:extLst>
                <a:ext uri="{FF2B5EF4-FFF2-40B4-BE49-F238E27FC236}">
                  <a16:creationId xmlns:a16="http://schemas.microsoft.com/office/drawing/2014/main" id="{413C429B-1113-4DD2-9E41-0D03290AB116}"/>
                </a:ext>
              </a:extLst>
            </p:cNvPr>
            <p:cNvSpPr txBox="1"/>
            <p:nvPr/>
          </p:nvSpPr>
          <p:spPr>
            <a:xfrm>
              <a:off x="6825551" y="3208454"/>
              <a:ext cx="648072" cy="292388"/>
            </a:xfrm>
            <a:prstGeom prst="rect">
              <a:avLst/>
            </a:prstGeom>
            <a:noFill/>
          </p:spPr>
          <p:txBody>
            <a:bodyPr wrap="square" rtlCol="0">
              <a:spAutoFit/>
            </a:bodyPr>
            <a:lstStyle/>
            <a:p>
              <a:r>
                <a:rPr lang="es-MX" sz="1250" dirty="0"/>
                <a:t>-3.2%</a:t>
              </a:r>
            </a:p>
          </p:txBody>
        </p:sp>
        <p:cxnSp>
          <p:nvCxnSpPr>
            <p:cNvPr id="38" name="Conector recto 37">
              <a:extLst>
                <a:ext uri="{FF2B5EF4-FFF2-40B4-BE49-F238E27FC236}">
                  <a16:creationId xmlns:a16="http://schemas.microsoft.com/office/drawing/2014/main" id="{44BF273B-56F0-4E2E-92B3-7C2FCCAB919C}"/>
                </a:ext>
              </a:extLst>
            </p:cNvPr>
            <p:cNvCxnSpPr/>
            <p:nvPr/>
          </p:nvCxnSpPr>
          <p:spPr>
            <a:xfrm>
              <a:off x="683568" y="2536399"/>
              <a:ext cx="3448486"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a16="http://schemas.microsoft.com/office/drawing/2014/main" id="{40D05526-F120-4ECF-86A5-84F5E5BC1EE4}"/>
                </a:ext>
              </a:extLst>
            </p:cNvPr>
            <p:cNvCxnSpPr/>
            <p:nvPr/>
          </p:nvCxnSpPr>
          <p:spPr>
            <a:xfrm>
              <a:off x="5005975" y="2536399"/>
              <a:ext cx="3454457" cy="0"/>
            </a:xfrm>
            <a:prstGeom prst="line">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40" name="28 Triángulo isósceles">
            <a:extLst>
              <a:ext uri="{FF2B5EF4-FFF2-40B4-BE49-F238E27FC236}">
                <a16:creationId xmlns:a16="http://schemas.microsoft.com/office/drawing/2014/main" id="{4C881BF4-34BE-4A8A-BD31-6F63E701D2C9}"/>
              </a:ext>
            </a:extLst>
          </p:cNvPr>
          <p:cNvSpPr/>
          <p:nvPr/>
        </p:nvSpPr>
        <p:spPr>
          <a:xfrm>
            <a:off x="7877444" y="3629101"/>
            <a:ext cx="216024" cy="216923"/>
          </a:xfrm>
          <a:prstGeom prst="triangle">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29 CuadroTexto">
            <a:extLst>
              <a:ext uri="{FF2B5EF4-FFF2-40B4-BE49-F238E27FC236}">
                <a16:creationId xmlns:a16="http://schemas.microsoft.com/office/drawing/2014/main" id="{31C32F76-8016-455F-A39A-D37D68F2F44A}"/>
              </a:ext>
            </a:extLst>
          </p:cNvPr>
          <p:cNvSpPr txBox="1"/>
          <p:nvPr/>
        </p:nvSpPr>
        <p:spPr>
          <a:xfrm>
            <a:off x="7730579" y="3344408"/>
            <a:ext cx="639037" cy="284693"/>
          </a:xfrm>
          <a:prstGeom prst="rect">
            <a:avLst/>
          </a:prstGeom>
          <a:noFill/>
        </p:spPr>
        <p:txBody>
          <a:bodyPr wrap="square" rtlCol="0">
            <a:spAutoFit/>
          </a:bodyPr>
          <a:lstStyle/>
          <a:p>
            <a:r>
              <a:rPr lang="es-MX" sz="1250" dirty="0"/>
              <a:t>24.4%</a:t>
            </a:r>
          </a:p>
        </p:txBody>
      </p:sp>
      <p:sp>
        <p:nvSpPr>
          <p:cNvPr id="42" name="CuadroTexto 41">
            <a:extLst>
              <a:ext uri="{FF2B5EF4-FFF2-40B4-BE49-F238E27FC236}">
                <a16:creationId xmlns:a16="http://schemas.microsoft.com/office/drawing/2014/main" id="{1461ADA5-1E26-406C-B92E-860C3E33F819}"/>
              </a:ext>
            </a:extLst>
          </p:cNvPr>
          <p:cNvSpPr txBox="1"/>
          <p:nvPr/>
        </p:nvSpPr>
        <p:spPr>
          <a:xfrm>
            <a:off x="239889" y="147676"/>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_tradnl" sz="3200" dirty="0">
                <a:ln>
                  <a:solidFill>
                    <a:schemeClr val="accent5">
                      <a:lumMod val="50000"/>
                      <a:alpha val="22000"/>
                    </a:schemeClr>
                  </a:solidFill>
                </a:ln>
                <a:solidFill>
                  <a:schemeClr val="bg1"/>
                </a:solidFill>
                <a:effectLst>
                  <a:outerShdw blurRad="50800" dist="38100" dir="2700000" algn="tl" rotWithShape="0">
                    <a:srgbClr val="000000">
                      <a:alpha val="43000"/>
                    </a:srgbClr>
                  </a:outerShdw>
                </a:effectLst>
                <a:latin typeface="+mj-lt"/>
              </a:rPr>
              <a:t>HISTÓRICO DE SOLICITUDES</a:t>
            </a:r>
          </a:p>
        </p:txBody>
      </p:sp>
      <p:sp>
        <p:nvSpPr>
          <p:cNvPr id="3" name="Flecha: hacia abajo 2">
            <a:extLst>
              <a:ext uri="{FF2B5EF4-FFF2-40B4-BE49-F238E27FC236}">
                <a16:creationId xmlns:a16="http://schemas.microsoft.com/office/drawing/2014/main" id="{4AA0574F-C95A-495F-B584-784B1F248545}"/>
              </a:ext>
            </a:extLst>
          </p:cNvPr>
          <p:cNvSpPr/>
          <p:nvPr/>
        </p:nvSpPr>
        <p:spPr>
          <a:xfrm>
            <a:off x="8460432" y="2743210"/>
            <a:ext cx="205103" cy="50048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43" name="3 Rectángulo">
            <a:extLst>
              <a:ext uri="{FF2B5EF4-FFF2-40B4-BE49-F238E27FC236}">
                <a16:creationId xmlns:a16="http://schemas.microsoft.com/office/drawing/2014/main" id="{D782BB79-C5B2-40C2-BAEC-363371481B86}"/>
              </a:ext>
            </a:extLst>
          </p:cNvPr>
          <p:cNvSpPr/>
          <p:nvPr/>
        </p:nvSpPr>
        <p:spPr>
          <a:xfrm>
            <a:off x="767248" y="2306245"/>
            <a:ext cx="8640960" cy="423193"/>
          </a:xfrm>
          <a:prstGeom prst="rect">
            <a:avLst/>
          </a:prstGeom>
        </p:spPr>
        <p:txBody>
          <a:bodyPr wrap="square">
            <a:spAutoFit/>
          </a:bodyPr>
          <a:lstStyle/>
          <a:p>
            <a:pPr algn="ctr">
              <a:lnSpc>
                <a:spcPct val="114000"/>
              </a:lnSpc>
            </a:pPr>
            <a:r>
              <a:rPr lang="es-ES" sz="2000" b="1" cap="small" dirty="0"/>
              <a:t>Existe una notable diferencia a raíz de la entrada en operación de la </a:t>
            </a:r>
            <a:r>
              <a:rPr lang="es-ES" sz="2000" b="1" cap="small" dirty="0">
                <a:solidFill>
                  <a:srgbClr val="FF0000"/>
                </a:solidFill>
              </a:rPr>
              <a:t>PNT</a:t>
            </a:r>
          </a:p>
        </p:txBody>
      </p:sp>
      <p:sp>
        <p:nvSpPr>
          <p:cNvPr id="44" name="3 Marcador de número de diapositiva">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25</a:t>
            </a:fld>
            <a:endParaRPr lang="es-MX" dirty="0"/>
          </a:p>
        </p:txBody>
      </p:sp>
    </p:spTree>
    <p:extLst>
      <p:ext uri="{BB962C8B-B14F-4D97-AF65-F5344CB8AC3E}">
        <p14:creationId xmlns:p14="http://schemas.microsoft.com/office/powerpoint/2010/main" val="1423086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uadroTexto 41">
            <a:extLst>
              <a:ext uri="{FF2B5EF4-FFF2-40B4-BE49-F238E27FC236}">
                <a16:creationId xmlns:a16="http://schemas.microsoft.com/office/drawing/2014/main" id="{1461ADA5-1E26-406C-B92E-860C3E33F819}"/>
              </a:ext>
            </a:extLst>
          </p:cNvPr>
          <p:cNvSpPr txBox="1"/>
          <p:nvPr/>
        </p:nvSpPr>
        <p:spPr>
          <a:xfrm>
            <a:off x="239889" y="147676"/>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_tradnl" sz="3200" dirty="0">
                <a:ln>
                  <a:solidFill>
                    <a:schemeClr val="accent5">
                      <a:lumMod val="50000"/>
                      <a:alpha val="22000"/>
                    </a:schemeClr>
                  </a:solidFill>
                </a:ln>
                <a:solidFill>
                  <a:schemeClr val="bg1"/>
                </a:solidFill>
                <a:effectLst>
                  <a:outerShdw blurRad="50800" dist="38100" dir="2700000" algn="tl" rotWithShape="0">
                    <a:srgbClr val="000000">
                      <a:alpha val="43000"/>
                    </a:srgbClr>
                  </a:outerShdw>
                </a:effectLst>
                <a:latin typeface="+mj-lt"/>
              </a:rPr>
              <a:t>SISTEMA DE MEDIOS DE IMPUGNACIÓN</a:t>
            </a:r>
          </a:p>
        </p:txBody>
      </p:sp>
      <p:sp>
        <p:nvSpPr>
          <p:cNvPr id="44" name="3 Marcador de número de diapositiva">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26</a:t>
            </a:fld>
            <a:endParaRPr lang="es-MX" dirty="0"/>
          </a:p>
        </p:txBody>
      </p:sp>
      <p:sp>
        <p:nvSpPr>
          <p:cNvPr id="45" name="8 Rectángulo redondeado"/>
          <p:cNvSpPr/>
          <p:nvPr/>
        </p:nvSpPr>
        <p:spPr>
          <a:xfrm>
            <a:off x="4139952" y="2780928"/>
            <a:ext cx="4896544" cy="2239175"/>
          </a:xfrm>
          <a:prstGeom prst="roundRect">
            <a:avLst>
              <a:gd name="adj" fmla="val 10300"/>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600"/>
              </a:spcAft>
              <a:buFont typeface="Arial" panose="020B0604020202020204" pitchFamily="34" charset="0"/>
              <a:buChar char="•"/>
            </a:pPr>
            <a:r>
              <a:rPr lang="es-ES_tradnl" sz="2000" dirty="0">
                <a:solidFill>
                  <a:schemeClr val="tx1"/>
                </a:solidFill>
              </a:rPr>
              <a:t>Configuración de flujos de información</a:t>
            </a:r>
          </a:p>
          <a:p>
            <a:pPr marL="342900" indent="-342900">
              <a:spcAft>
                <a:spcPts val="600"/>
              </a:spcAft>
              <a:buFont typeface="Arial" panose="020B0604020202020204" pitchFamily="34" charset="0"/>
              <a:buChar char="•"/>
            </a:pPr>
            <a:r>
              <a:rPr lang="es-ES_tradnl" sz="2000" dirty="0">
                <a:solidFill>
                  <a:schemeClr val="tx1"/>
                </a:solidFill>
              </a:rPr>
              <a:t>Configuración de calendarios y plazos</a:t>
            </a:r>
          </a:p>
          <a:p>
            <a:pPr marL="342900" indent="-342900">
              <a:spcAft>
                <a:spcPts val="600"/>
              </a:spcAft>
              <a:buFont typeface="Arial" panose="020B0604020202020204" pitchFamily="34" charset="0"/>
              <a:buChar char="•"/>
            </a:pPr>
            <a:r>
              <a:rPr lang="es-ES_tradnl" sz="2000" dirty="0">
                <a:solidFill>
                  <a:schemeClr val="tx1"/>
                </a:solidFill>
              </a:rPr>
              <a:t>Regreso de pasos</a:t>
            </a:r>
          </a:p>
          <a:p>
            <a:pPr marL="342900" indent="-342900">
              <a:spcAft>
                <a:spcPts val="600"/>
              </a:spcAft>
              <a:buFont typeface="Arial" panose="020B0604020202020204" pitchFamily="34" charset="0"/>
              <a:buChar char="•"/>
            </a:pPr>
            <a:r>
              <a:rPr lang="es-ES_tradnl" sz="2000" dirty="0">
                <a:solidFill>
                  <a:schemeClr val="tx1"/>
                </a:solidFill>
              </a:rPr>
              <a:t>Tablero de Control</a:t>
            </a:r>
          </a:p>
          <a:p>
            <a:pPr marL="342900" indent="-342900">
              <a:spcAft>
                <a:spcPts val="600"/>
              </a:spcAft>
              <a:buFont typeface="Arial" panose="020B0604020202020204" pitchFamily="34" charset="0"/>
              <a:buChar char="•"/>
            </a:pPr>
            <a:r>
              <a:rPr lang="es-ES_tradnl" sz="2000" dirty="0">
                <a:solidFill>
                  <a:schemeClr val="tx1"/>
                </a:solidFill>
              </a:rPr>
              <a:t>Estadísticas por entidad y APF</a:t>
            </a:r>
          </a:p>
          <a:p>
            <a:pPr marL="342900" indent="-342900">
              <a:spcAft>
                <a:spcPts val="600"/>
              </a:spcAft>
              <a:buFont typeface="Arial" panose="020B0604020202020204" pitchFamily="34" charset="0"/>
              <a:buChar char="•"/>
            </a:pPr>
            <a:r>
              <a:rPr lang="es-ES_tradnl" sz="2000" dirty="0">
                <a:solidFill>
                  <a:schemeClr val="tx1"/>
                </a:solidFill>
              </a:rPr>
              <a:t>Avisos SMS</a:t>
            </a:r>
          </a:p>
          <a:p>
            <a:pPr marL="342900" indent="-342900">
              <a:spcAft>
                <a:spcPts val="600"/>
              </a:spcAft>
              <a:buFont typeface="Arial" panose="020B0604020202020204" pitchFamily="34" charset="0"/>
              <a:buChar char="•"/>
            </a:pPr>
            <a:r>
              <a:rPr lang="es-ES_tradnl" sz="2000" dirty="0">
                <a:solidFill>
                  <a:schemeClr val="tx1"/>
                </a:solidFill>
              </a:rPr>
              <a:t>Avisos correo electrónico</a:t>
            </a:r>
          </a:p>
          <a:p>
            <a:pPr marL="342900" indent="-342900">
              <a:spcAft>
                <a:spcPts val="600"/>
              </a:spcAft>
              <a:buFont typeface="Arial" panose="020B0604020202020204" pitchFamily="34" charset="0"/>
              <a:buChar char="•"/>
            </a:pPr>
            <a:r>
              <a:rPr lang="es-ES_tradnl" sz="2000" dirty="0">
                <a:solidFill>
                  <a:schemeClr val="tx1"/>
                </a:solidFill>
              </a:rPr>
              <a:t>Reportes por Sujeto Obligado</a:t>
            </a:r>
          </a:p>
          <a:p>
            <a:pPr marL="342900" indent="-342900">
              <a:spcAft>
                <a:spcPts val="600"/>
              </a:spcAft>
              <a:buFont typeface="Arial" panose="020B0604020202020204" pitchFamily="34" charset="0"/>
              <a:buChar char="•"/>
            </a:pPr>
            <a:r>
              <a:rPr lang="es-ES_tradnl" sz="2000" dirty="0">
                <a:solidFill>
                  <a:schemeClr val="tx1"/>
                </a:solidFill>
              </a:rPr>
              <a:t>Servicios WEB</a:t>
            </a:r>
          </a:p>
          <a:p>
            <a:pPr marL="342900" indent="-342900">
              <a:spcAft>
                <a:spcPts val="600"/>
              </a:spcAft>
              <a:buFont typeface="Arial" panose="020B0604020202020204" pitchFamily="34" charset="0"/>
              <a:buChar char="•"/>
            </a:pPr>
            <a:r>
              <a:rPr lang="es-ES_tradnl" sz="2000" dirty="0">
                <a:solidFill>
                  <a:schemeClr val="tx1"/>
                </a:solidFill>
              </a:rPr>
              <a:t>Integración con redes sociales</a:t>
            </a:r>
          </a:p>
          <a:p>
            <a:pPr marL="342900" indent="-342900">
              <a:spcAft>
                <a:spcPts val="600"/>
              </a:spcAft>
              <a:buFont typeface="Arial" panose="020B0604020202020204" pitchFamily="34" charset="0"/>
              <a:buChar char="•"/>
            </a:pPr>
            <a:r>
              <a:rPr lang="es-MX" sz="2000" dirty="0">
                <a:solidFill>
                  <a:schemeClr val="tx1"/>
                </a:solidFill>
              </a:rPr>
              <a:t>Integración con teléfonos móviles</a:t>
            </a:r>
          </a:p>
          <a:p>
            <a:pPr marL="342900" indent="-342900">
              <a:spcAft>
                <a:spcPts val="600"/>
              </a:spcAft>
              <a:buFont typeface="Arial" panose="020B0604020202020204" pitchFamily="34" charset="0"/>
              <a:buChar char="•"/>
            </a:pPr>
            <a:r>
              <a:rPr lang="es-MX" sz="2000" dirty="0">
                <a:solidFill>
                  <a:schemeClr val="tx1"/>
                </a:solidFill>
              </a:rPr>
              <a:t>Buscador nacional</a:t>
            </a:r>
          </a:p>
          <a:p>
            <a:pPr marL="342900" indent="-342900">
              <a:spcAft>
                <a:spcPts val="600"/>
              </a:spcAft>
              <a:buFont typeface="Arial" panose="020B0604020202020204" pitchFamily="34" charset="0"/>
              <a:buChar char="•"/>
            </a:pPr>
            <a:r>
              <a:rPr lang="es-MX" sz="2000" dirty="0">
                <a:solidFill>
                  <a:schemeClr val="tx1"/>
                </a:solidFill>
              </a:rPr>
              <a:t>Asistente para consulta de información</a:t>
            </a:r>
          </a:p>
        </p:txBody>
      </p:sp>
      <p:sp>
        <p:nvSpPr>
          <p:cNvPr id="46" name="1 Rectángulo"/>
          <p:cNvSpPr/>
          <p:nvPr/>
        </p:nvSpPr>
        <p:spPr>
          <a:xfrm>
            <a:off x="323528" y="3505071"/>
            <a:ext cx="3312368" cy="830997"/>
          </a:xfrm>
          <a:prstGeom prst="rect">
            <a:avLst/>
          </a:prstGeom>
        </p:spPr>
        <p:txBody>
          <a:bodyPr wrap="square">
            <a:spAutoFit/>
          </a:bodyPr>
          <a:lstStyle/>
          <a:p>
            <a:pPr algn="ctr"/>
            <a:r>
              <a:rPr lang="es-ES_tradnl" sz="2400" b="1" dirty="0">
                <a:effectLst>
                  <a:outerShdw blurRad="38100" dist="38100" dir="2700000" algn="tl">
                    <a:srgbClr val="000000">
                      <a:alpha val="43137"/>
                    </a:srgbClr>
                  </a:outerShdw>
                </a:effectLst>
              </a:rPr>
              <a:t>Sistema de gestión de medios de impugnación</a:t>
            </a:r>
            <a:endParaRPr lang="es-MX" sz="2400" b="1" dirty="0">
              <a:effectLst>
                <a:outerShdw blurRad="38100" dist="38100" dir="2700000" algn="tl">
                  <a:srgbClr val="000000">
                    <a:alpha val="43137"/>
                  </a:srgbClr>
                </a:outerShdw>
              </a:effectLst>
            </a:endParaRPr>
          </a:p>
        </p:txBody>
      </p:sp>
      <p:sp>
        <p:nvSpPr>
          <p:cNvPr id="47" name="30 Abrir llave"/>
          <p:cNvSpPr/>
          <p:nvPr/>
        </p:nvSpPr>
        <p:spPr>
          <a:xfrm>
            <a:off x="3635896" y="1344831"/>
            <a:ext cx="648072" cy="5112568"/>
          </a:xfrm>
          <a:prstGeom prst="leftBrace">
            <a:avLst/>
          </a:prstGeom>
          <a:ln w="444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8" name="Flecha derecha 6"/>
          <p:cNvSpPr/>
          <p:nvPr/>
        </p:nvSpPr>
        <p:spPr>
          <a:xfrm rot="16200000">
            <a:off x="1615395" y="2924730"/>
            <a:ext cx="584617" cy="576064"/>
          </a:xfrm>
          <a:prstGeom prst="rightArrow">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49" name="Conector recto 48"/>
          <p:cNvCxnSpPr/>
          <p:nvPr/>
        </p:nvCxnSpPr>
        <p:spPr>
          <a:xfrm>
            <a:off x="467544" y="2856999"/>
            <a:ext cx="2880320"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0" name="1 Rectángulo"/>
          <p:cNvSpPr/>
          <p:nvPr/>
        </p:nvSpPr>
        <p:spPr>
          <a:xfrm>
            <a:off x="251520" y="1056799"/>
            <a:ext cx="3347864" cy="1785104"/>
          </a:xfrm>
          <a:prstGeom prst="rect">
            <a:avLst/>
          </a:prstGeom>
        </p:spPr>
        <p:txBody>
          <a:bodyPr wrap="square">
            <a:spAutoFit/>
          </a:bodyPr>
          <a:lstStyle/>
          <a:p>
            <a:pPr algn="ctr"/>
            <a:r>
              <a:rPr lang="es-ES_tradnl" sz="2000" b="1" dirty="0">
                <a:solidFill>
                  <a:srgbClr val="C00000"/>
                </a:solidFill>
                <a:effectLst>
                  <a:outerShdw blurRad="38100" dist="38100" dir="2700000" algn="tl">
                    <a:srgbClr val="000000">
                      <a:alpha val="43137"/>
                    </a:srgbClr>
                  </a:outerShdw>
                </a:effectLst>
              </a:rPr>
              <a:t>Recursos de revisión </a:t>
            </a:r>
          </a:p>
          <a:p>
            <a:pPr algn="ctr"/>
            <a:r>
              <a:rPr lang="es-ES_tradnl" dirty="0">
                <a:solidFill>
                  <a:schemeClr val="accent5">
                    <a:lumMod val="50000"/>
                  </a:schemeClr>
                </a:solidFill>
              </a:rPr>
              <a:t>ante los organismos garantes cuando el solicitante no esté de acuerdo con la respuesta del sujeto obligado o porque no le dieron respuesta</a:t>
            </a:r>
            <a:endParaRPr lang="es-MX" dirty="0">
              <a:solidFill>
                <a:schemeClr val="accent5">
                  <a:lumMod val="50000"/>
                </a:schemeClr>
              </a:solidFill>
            </a:endParaRPr>
          </a:p>
        </p:txBody>
      </p:sp>
      <p:sp>
        <p:nvSpPr>
          <p:cNvPr id="51" name="Flecha derecha 9"/>
          <p:cNvSpPr/>
          <p:nvPr/>
        </p:nvSpPr>
        <p:spPr>
          <a:xfrm rot="5400000">
            <a:off x="1615395" y="4373444"/>
            <a:ext cx="584617" cy="576064"/>
          </a:xfrm>
          <a:prstGeom prst="rightArrow">
            <a:avLst/>
          </a:pr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52" name="Conector recto 51"/>
          <p:cNvCxnSpPr/>
          <p:nvPr/>
        </p:nvCxnSpPr>
        <p:spPr>
          <a:xfrm>
            <a:off x="467544" y="5017239"/>
            <a:ext cx="2880320"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sp>
        <p:nvSpPr>
          <p:cNvPr id="53" name="1 Rectángulo"/>
          <p:cNvSpPr/>
          <p:nvPr/>
        </p:nvSpPr>
        <p:spPr>
          <a:xfrm>
            <a:off x="251520" y="5089247"/>
            <a:ext cx="3347864" cy="1508105"/>
          </a:xfrm>
          <a:prstGeom prst="rect">
            <a:avLst/>
          </a:prstGeom>
        </p:spPr>
        <p:txBody>
          <a:bodyPr wrap="square">
            <a:spAutoFit/>
          </a:bodyPr>
          <a:lstStyle/>
          <a:p>
            <a:pPr algn="ctr"/>
            <a:r>
              <a:rPr lang="es-ES_tradnl" sz="2000" b="1" dirty="0">
                <a:solidFill>
                  <a:srgbClr val="C00000"/>
                </a:solidFill>
                <a:effectLst>
                  <a:outerShdw blurRad="38100" dist="38100" dir="2700000" algn="tl">
                    <a:srgbClr val="000000">
                      <a:alpha val="43137"/>
                    </a:srgbClr>
                  </a:outerShdw>
                </a:effectLst>
              </a:rPr>
              <a:t>Recurso de inconformidad </a:t>
            </a:r>
            <a:r>
              <a:rPr lang="es-ES_tradnl" dirty="0">
                <a:solidFill>
                  <a:srgbClr val="7030A0"/>
                </a:solidFill>
              </a:rPr>
              <a:t>ante el IFAI, cuando el solicitante no esté de acuerdo con la resolución del organismo garante local</a:t>
            </a:r>
            <a:endParaRPr lang="es-MX" dirty="0">
              <a:solidFill>
                <a:srgbClr val="7030A0"/>
              </a:solidFill>
            </a:endParaRPr>
          </a:p>
        </p:txBody>
      </p:sp>
    </p:spTree>
    <p:extLst>
      <p:ext uri="{BB962C8B-B14F-4D97-AF65-F5344CB8AC3E}">
        <p14:creationId xmlns:p14="http://schemas.microsoft.com/office/powerpoint/2010/main" val="3137463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uadroTexto 41">
            <a:extLst>
              <a:ext uri="{FF2B5EF4-FFF2-40B4-BE49-F238E27FC236}">
                <a16:creationId xmlns:a16="http://schemas.microsoft.com/office/drawing/2014/main" id="{1461ADA5-1E26-406C-B92E-860C3E33F819}"/>
              </a:ext>
            </a:extLst>
          </p:cNvPr>
          <p:cNvSpPr txBox="1"/>
          <p:nvPr/>
        </p:nvSpPr>
        <p:spPr>
          <a:xfrm>
            <a:off x="239889" y="147676"/>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_tradnl" sz="3200" dirty="0">
                <a:ln>
                  <a:solidFill>
                    <a:schemeClr val="accent5">
                      <a:lumMod val="50000"/>
                      <a:alpha val="22000"/>
                    </a:schemeClr>
                  </a:solidFill>
                </a:ln>
                <a:solidFill>
                  <a:schemeClr val="bg1"/>
                </a:solidFill>
                <a:effectLst>
                  <a:outerShdw blurRad="50800" dist="38100" dir="2700000" algn="tl" rotWithShape="0">
                    <a:srgbClr val="000000">
                      <a:alpha val="43000"/>
                    </a:srgbClr>
                  </a:outerShdw>
                </a:effectLst>
                <a:latin typeface="+mj-lt"/>
              </a:rPr>
              <a:t>HISTÓRICO DE RECURSOS DE REVISIÓN</a:t>
            </a:r>
          </a:p>
        </p:txBody>
      </p:sp>
      <p:sp>
        <p:nvSpPr>
          <p:cNvPr id="43" name="3 Rectángulo">
            <a:extLst>
              <a:ext uri="{FF2B5EF4-FFF2-40B4-BE49-F238E27FC236}">
                <a16:creationId xmlns:a16="http://schemas.microsoft.com/office/drawing/2014/main" id="{9A74091F-69DB-43CF-BF85-A5CFD06E829F}"/>
              </a:ext>
            </a:extLst>
          </p:cNvPr>
          <p:cNvSpPr/>
          <p:nvPr/>
        </p:nvSpPr>
        <p:spPr>
          <a:xfrm>
            <a:off x="251520" y="859595"/>
            <a:ext cx="8640960" cy="489365"/>
          </a:xfrm>
          <a:prstGeom prst="rect">
            <a:avLst/>
          </a:prstGeom>
        </p:spPr>
        <p:txBody>
          <a:bodyPr wrap="square">
            <a:spAutoFit/>
          </a:bodyPr>
          <a:lstStyle/>
          <a:p>
            <a:pPr algn="ctr">
              <a:lnSpc>
                <a:spcPct val="114000"/>
              </a:lnSpc>
            </a:pPr>
            <a:r>
              <a:rPr lang="es-ES" sz="2400" b="1" cap="small" dirty="0"/>
              <a:t>Recursos de revisión</a:t>
            </a:r>
          </a:p>
        </p:txBody>
      </p:sp>
      <p:sp>
        <p:nvSpPr>
          <p:cNvPr id="44" name="2 Rectángulo">
            <a:extLst>
              <a:ext uri="{FF2B5EF4-FFF2-40B4-BE49-F238E27FC236}">
                <a16:creationId xmlns:a16="http://schemas.microsoft.com/office/drawing/2014/main" id="{FC500F7B-80D4-41A0-8187-95FA8DF59CA3}"/>
              </a:ext>
            </a:extLst>
          </p:cNvPr>
          <p:cNvSpPr/>
          <p:nvPr/>
        </p:nvSpPr>
        <p:spPr>
          <a:xfrm>
            <a:off x="251520" y="1262293"/>
            <a:ext cx="8712968" cy="1846659"/>
          </a:xfrm>
          <a:prstGeom prst="rect">
            <a:avLst/>
          </a:prstGeom>
        </p:spPr>
        <p:txBody>
          <a:bodyPr wrap="square">
            <a:spAutoFit/>
          </a:bodyPr>
          <a:lstStyle/>
          <a:p>
            <a:pPr algn="just">
              <a:lnSpc>
                <a:spcPct val="114000"/>
              </a:lnSpc>
            </a:pPr>
            <a:r>
              <a:rPr lang="es-ES" sz="2000" dirty="0"/>
              <a:t>En el periodo 2008 – 2016, el incremento promedio de recursos a nivel nacional fue de 29.6%. En 2016 alcanzó un aumento del 120.8%, pero en parte se debió al gran número de recursos que se presentaron en Morelos (13,490), no obstante, aun si restamos tal cantidad, en ese año se recibieron alrededor de 35 mil recursos de revisión</a:t>
            </a:r>
            <a:r>
              <a:rPr lang="es-MX" sz="2000" dirty="0"/>
              <a:t>.</a:t>
            </a:r>
            <a:endParaRPr lang="es-ES" sz="2000" dirty="0"/>
          </a:p>
        </p:txBody>
      </p:sp>
      <p:graphicFrame>
        <p:nvGraphicFramePr>
          <p:cNvPr id="46" name="17 Gráfico">
            <a:extLst>
              <a:ext uri="{FF2B5EF4-FFF2-40B4-BE49-F238E27FC236}">
                <a16:creationId xmlns:a16="http://schemas.microsoft.com/office/drawing/2014/main" id="{AC73A8E9-9A31-46A1-AA8D-F3722295D548}"/>
              </a:ext>
            </a:extLst>
          </p:cNvPr>
          <p:cNvGraphicFramePr/>
          <p:nvPr>
            <p:extLst/>
          </p:nvPr>
        </p:nvGraphicFramePr>
        <p:xfrm>
          <a:off x="27112" y="3277315"/>
          <a:ext cx="9116888" cy="3472160"/>
        </p:xfrm>
        <a:graphic>
          <a:graphicData uri="http://schemas.openxmlformats.org/drawingml/2006/chart">
            <c:chart xmlns:c="http://schemas.openxmlformats.org/drawingml/2006/chart" xmlns:r="http://schemas.openxmlformats.org/officeDocument/2006/relationships" r:id="rId2"/>
          </a:graphicData>
        </a:graphic>
      </p:graphicFrame>
      <p:sp>
        <p:nvSpPr>
          <p:cNvPr id="47" name="19 Triángulo isósceles">
            <a:extLst>
              <a:ext uri="{FF2B5EF4-FFF2-40B4-BE49-F238E27FC236}">
                <a16:creationId xmlns:a16="http://schemas.microsoft.com/office/drawing/2014/main" id="{12299982-4045-4235-A3A7-0C56A887971F}"/>
              </a:ext>
            </a:extLst>
          </p:cNvPr>
          <p:cNvSpPr/>
          <p:nvPr/>
        </p:nvSpPr>
        <p:spPr>
          <a:xfrm>
            <a:off x="1040610" y="5220632"/>
            <a:ext cx="216024" cy="216923"/>
          </a:xfrm>
          <a:prstGeom prst="triangle">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21 CuadroTexto">
            <a:extLst>
              <a:ext uri="{FF2B5EF4-FFF2-40B4-BE49-F238E27FC236}">
                <a16:creationId xmlns:a16="http://schemas.microsoft.com/office/drawing/2014/main" id="{B79B45D3-B9B7-488C-881C-800AD6162FDB}"/>
              </a:ext>
            </a:extLst>
          </p:cNvPr>
          <p:cNvSpPr txBox="1"/>
          <p:nvPr/>
        </p:nvSpPr>
        <p:spPr>
          <a:xfrm>
            <a:off x="895134" y="4951216"/>
            <a:ext cx="648072" cy="292388"/>
          </a:xfrm>
          <a:prstGeom prst="rect">
            <a:avLst/>
          </a:prstGeom>
          <a:noFill/>
        </p:spPr>
        <p:txBody>
          <a:bodyPr wrap="square" rtlCol="0">
            <a:spAutoFit/>
          </a:bodyPr>
          <a:lstStyle/>
          <a:p>
            <a:r>
              <a:rPr lang="es-MX" sz="1250" dirty="0"/>
              <a:t>30.2%</a:t>
            </a:r>
          </a:p>
        </p:txBody>
      </p:sp>
      <p:sp>
        <p:nvSpPr>
          <p:cNvPr id="49" name="22 Triángulo isósceles">
            <a:extLst>
              <a:ext uri="{FF2B5EF4-FFF2-40B4-BE49-F238E27FC236}">
                <a16:creationId xmlns:a16="http://schemas.microsoft.com/office/drawing/2014/main" id="{EE73E997-6CBC-4C7C-9DDC-EAD3E866FD75}"/>
              </a:ext>
            </a:extLst>
          </p:cNvPr>
          <p:cNvSpPr/>
          <p:nvPr/>
        </p:nvSpPr>
        <p:spPr>
          <a:xfrm>
            <a:off x="1993737" y="4745454"/>
            <a:ext cx="216024" cy="216923"/>
          </a:xfrm>
          <a:prstGeom prst="triangle">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0" name="23 CuadroTexto">
            <a:extLst>
              <a:ext uri="{FF2B5EF4-FFF2-40B4-BE49-F238E27FC236}">
                <a16:creationId xmlns:a16="http://schemas.microsoft.com/office/drawing/2014/main" id="{6BEF97E9-48D5-403E-BBB0-BBBB784E8D22}"/>
              </a:ext>
            </a:extLst>
          </p:cNvPr>
          <p:cNvSpPr txBox="1"/>
          <p:nvPr/>
        </p:nvSpPr>
        <p:spPr>
          <a:xfrm>
            <a:off x="1838095" y="4485132"/>
            <a:ext cx="648072" cy="292388"/>
          </a:xfrm>
          <a:prstGeom prst="rect">
            <a:avLst/>
          </a:prstGeom>
          <a:noFill/>
        </p:spPr>
        <p:txBody>
          <a:bodyPr wrap="square" rtlCol="0">
            <a:spAutoFit/>
          </a:bodyPr>
          <a:lstStyle/>
          <a:p>
            <a:r>
              <a:rPr lang="es-MX" sz="1250" dirty="0"/>
              <a:t>68.7%</a:t>
            </a:r>
          </a:p>
        </p:txBody>
      </p:sp>
      <p:sp>
        <p:nvSpPr>
          <p:cNvPr id="51" name="25 CuadroTexto">
            <a:extLst>
              <a:ext uri="{FF2B5EF4-FFF2-40B4-BE49-F238E27FC236}">
                <a16:creationId xmlns:a16="http://schemas.microsoft.com/office/drawing/2014/main" id="{431BC683-AD04-458C-8ECF-10C9B4D7850C}"/>
              </a:ext>
            </a:extLst>
          </p:cNvPr>
          <p:cNvSpPr txBox="1"/>
          <p:nvPr/>
        </p:nvSpPr>
        <p:spPr>
          <a:xfrm>
            <a:off x="2808236" y="4593594"/>
            <a:ext cx="648072" cy="292388"/>
          </a:xfrm>
          <a:prstGeom prst="rect">
            <a:avLst/>
          </a:prstGeom>
          <a:noFill/>
        </p:spPr>
        <p:txBody>
          <a:bodyPr wrap="square" rtlCol="0">
            <a:spAutoFit/>
          </a:bodyPr>
          <a:lstStyle/>
          <a:p>
            <a:pPr algn="ctr"/>
            <a:r>
              <a:rPr lang="es-MX" sz="1250" dirty="0"/>
              <a:t>-6.9%</a:t>
            </a:r>
          </a:p>
        </p:txBody>
      </p:sp>
      <p:sp>
        <p:nvSpPr>
          <p:cNvPr id="52" name="26 Triángulo isósceles">
            <a:extLst>
              <a:ext uri="{FF2B5EF4-FFF2-40B4-BE49-F238E27FC236}">
                <a16:creationId xmlns:a16="http://schemas.microsoft.com/office/drawing/2014/main" id="{DE9DE86E-0EEB-4E1B-8B64-7AEABBF2F421}"/>
              </a:ext>
            </a:extLst>
          </p:cNvPr>
          <p:cNvSpPr/>
          <p:nvPr/>
        </p:nvSpPr>
        <p:spPr>
          <a:xfrm>
            <a:off x="4954402" y="4436365"/>
            <a:ext cx="216024" cy="216923"/>
          </a:xfrm>
          <a:prstGeom prst="triangle">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3" name="27 CuadroTexto">
            <a:extLst>
              <a:ext uri="{FF2B5EF4-FFF2-40B4-BE49-F238E27FC236}">
                <a16:creationId xmlns:a16="http://schemas.microsoft.com/office/drawing/2014/main" id="{A6E7DA2C-4C17-4A99-BFCE-92A910C6A2EB}"/>
              </a:ext>
            </a:extLst>
          </p:cNvPr>
          <p:cNvSpPr txBox="1"/>
          <p:nvPr/>
        </p:nvSpPr>
        <p:spPr>
          <a:xfrm>
            <a:off x="4753158" y="4145624"/>
            <a:ext cx="628012" cy="284693"/>
          </a:xfrm>
          <a:prstGeom prst="rect">
            <a:avLst/>
          </a:prstGeom>
          <a:noFill/>
        </p:spPr>
        <p:txBody>
          <a:bodyPr wrap="square" rtlCol="0">
            <a:spAutoFit/>
          </a:bodyPr>
          <a:lstStyle/>
          <a:p>
            <a:pPr algn="ctr"/>
            <a:r>
              <a:rPr lang="es-MX" sz="1250" dirty="0"/>
              <a:t>20.6%</a:t>
            </a:r>
          </a:p>
        </p:txBody>
      </p:sp>
      <p:sp>
        <p:nvSpPr>
          <p:cNvPr id="54" name="28 Triángulo isósceles">
            <a:extLst>
              <a:ext uri="{FF2B5EF4-FFF2-40B4-BE49-F238E27FC236}">
                <a16:creationId xmlns:a16="http://schemas.microsoft.com/office/drawing/2014/main" id="{C7802AAD-2413-419F-8E0E-B370DE377BE9}"/>
              </a:ext>
            </a:extLst>
          </p:cNvPr>
          <p:cNvSpPr/>
          <p:nvPr/>
        </p:nvSpPr>
        <p:spPr>
          <a:xfrm>
            <a:off x="3994866" y="4708510"/>
            <a:ext cx="216024" cy="216923"/>
          </a:xfrm>
          <a:prstGeom prst="triangle">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29 CuadroTexto">
            <a:extLst>
              <a:ext uri="{FF2B5EF4-FFF2-40B4-BE49-F238E27FC236}">
                <a16:creationId xmlns:a16="http://schemas.microsoft.com/office/drawing/2014/main" id="{51BC3463-4E37-4EF2-ACEB-D4A3AFF0CD67}"/>
              </a:ext>
            </a:extLst>
          </p:cNvPr>
          <p:cNvSpPr txBox="1"/>
          <p:nvPr/>
        </p:nvSpPr>
        <p:spPr>
          <a:xfrm>
            <a:off x="5773441" y="4561508"/>
            <a:ext cx="648072" cy="292388"/>
          </a:xfrm>
          <a:prstGeom prst="rect">
            <a:avLst/>
          </a:prstGeom>
          <a:noFill/>
        </p:spPr>
        <p:txBody>
          <a:bodyPr wrap="square" rtlCol="0">
            <a:spAutoFit/>
          </a:bodyPr>
          <a:lstStyle/>
          <a:p>
            <a:r>
              <a:rPr lang="es-MX" sz="1250" dirty="0"/>
              <a:t>-25.7%</a:t>
            </a:r>
          </a:p>
        </p:txBody>
      </p:sp>
      <p:sp>
        <p:nvSpPr>
          <p:cNvPr id="56" name="30 Triángulo isósceles">
            <a:extLst>
              <a:ext uri="{FF2B5EF4-FFF2-40B4-BE49-F238E27FC236}">
                <a16:creationId xmlns:a16="http://schemas.microsoft.com/office/drawing/2014/main" id="{C16A29BE-E81A-4BD3-BA39-BD1D7F26D631}"/>
              </a:ext>
            </a:extLst>
          </p:cNvPr>
          <p:cNvSpPr/>
          <p:nvPr/>
        </p:nvSpPr>
        <p:spPr>
          <a:xfrm flipV="1">
            <a:off x="5973217" y="4854160"/>
            <a:ext cx="216024" cy="21692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31 CuadroTexto">
            <a:extLst>
              <a:ext uri="{FF2B5EF4-FFF2-40B4-BE49-F238E27FC236}">
                <a16:creationId xmlns:a16="http://schemas.microsoft.com/office/drawing/2014/main" id="{1B29CAE5-625B-40B9-B855-539AC79EBE11}"/>
              </a:ext>
            </a:extLst>
          </p:cNvPr>
          <p:cNvSpPr txBox="1"/>
          <p:nvPr/>
        </p:nvSpPr>
        <p:spPr>
          <a:xfrm>
            <a:off x="3786132" y="4420004"/>
            <a:ext cx="648072" cy="292388"/>
          </a:xfrm>
          <a:prstGeom prst="rect">
            <a:avLst/>
          </a:prstGeom>
          <a:noFill/>
        </p:spPr>
        <p:txBody>
          <a:bodyPr wrap="square" rtlCol="0">
            <a:spAutoFit/>
          </a:bodyPr>
          <a:lstStyle/>
          <a:p>
            <a:pPr algn="ctr"/>
            <a:r>
              <a:rPr lang="es-MX" sz="1250" dirty="0"/>
              <a:t>10.1%</a:t>
            </a:r>
          </a:p>
        </p:txBody>
      </p:sp>
      <p:sp>
        <p:nvSpPr>
          <p:cNvPr id="58" name="42 Triángulo isósceles">
            <a:extLst>
              <a:ext uri="{FF2B5EF4-FFF2-40B4-BE49-F238E27FC236}">
                <a16:creationId xmlns:a16="http://schemas.microsoft.com/office/drawing/2014/main" id="{11352720-9134-4C89-87E0-D390B4A6FC9F}"/>
              </a:ext>
            </a:extLst>
          </p:cNvPr>
          <p:cNvSpPr/>
          <p:nvPr/>
        </p:nvSpPr>
        <p:spPr>
          <a:xfrm flipV="1">
            <a:off x="3018458" y="4891360"/>
            <a:ext cx="216024" cy="21692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26 Triángulo isósceles">
            <a:extLst>
              <a:ext uri="{FF2B5EF4-FFF2-40B4-BE49-F238E27FC236}">
                <a16:creationId xmlns:a16="http://schemas.microsoft.com/office/drawing/2014/main" id="{F3803774-225B-4DA0-BB75-BA133027A0B3}"/>
              </a:ext>
            </a:extLst>
          </p:cNvPr>
          <p:cNvSpPr/>
          <p:nvPr/>
        </p:nvSpPr>
        <p:spPr>
          <a:xfrm>
            <a:off x="6932563" y="4594408"/>
            <a:ext cx="216024" cy="216923"/>
          </a:xfrm>
          <a:prstGeom prst="triangle">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0" name="27 CuadroTexto">
            <a:extLst>
              <a:ext uri="{FF2B5EF4-FFF2-40B4-BE49-F238E27FC236}">
                <a16:creationId xmlns:a16="http://schemas.microsoft.com/office/drawing/2014/main" id="{0031D1DF-7FE9-480E-B0B4-DB9EE6D710CA}"/>
              </a:ext>
            </a:extLst>
          </p:cNvPr>
          <p:cNvSpPr txBox="1"/>
          <p:nvPr/>
        </p:nvSpPr>
        <p:spPr>
          <a:xfrm>
            <a:off x="6770698" y="4326778"/>
            <a:ext cx="648072" cy="284693"/>
          </a:xfrm>
          <a:prstGeom prst="rect">
            <a:avLst/>
          </a:prstGeom>
          <a:noFill/>
        </p:spPr>
        <p:txBody>
          <a:bodyPr wrap="square" rtlCol="0">
            <a:spAutoFit/>
          </a:bodyPr>
          <a:lstStyle/>
          <a:p>
            <a:r>
              <a:rPr lang="es-MX" sz="1250" dirty="0"/>
              <a:t>19.1%</a:t>
            </a:r>
          </a:p>
        </p:txBody>
      </p:sp>
      <p:sp>
        <p:nvSpPr>
          <p:cNvPr id="61" name="26 Triángulo isósceles">
            <a:extLst>
              <a:ext uri="{FF2B5EF4-FFF2-40B4-BE49-F238E27FC236}">
                <a16:creationId xmlns:a16="http://schemas.microsoft.com/office/drawing/2014/main" id="{B0F50A3A-9691-4CDD-A09D-8440784B0548}"/>
              </a:ext>
            </a:extLst>
          </p:cNvPr>
          <p:cNvSpPr/>
          <p:nvPr/>
        </p:nvSpPr>
        <p:spPr>
          <a:xfrm>
            <a:off x="7904472" y="3975065"/>
            <a:ext cx="216024" cy="216923"/>
          </a:xfrm>
          <a:prstGeom prst="triangle">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27 CuadroTexto">
            <a:extLst>
              <a:ext uri="{FF2B5EF4-FFF2-40B4-BE49-F238E27FC236}">
                <a16:creationId xmlns:a16="http://schemas.microsoft.com/office/drawing/2014/main" id="{DE0877EA-ACC3-4DC1-8FCF-EE6D99D2DD96}"/>
              </a:ext>
            </a:extLst>
          </p:cNvPr>
          <p:cNvSpPr txBox="1"/>
          <p:nvPr/>
        </p:nvSpPr>
        <p:spPr>
          <a:xfrm>
            <a:off x="7686136" y="3707435"/>
            <a:ext cx="704543" cy="284693"/>
          </a:xfrm>
          <a:prstGeom prst="rect">
            <a:avLst/>
          </a:prstGeom>
          <a:noFill/>
        </p:spPr>
        <p:txBody>
          <a:bodyPr wrap="square" rtlCol="0">
            <a:spAutoFit/>
          </a:bodyPr>
          <a:lstStyle/>
          <a:p>
            <a:r>
              <a:rPr lang="es-MX" sz="1250" dirty="0"/>
              <a:t>120.8%</a:t>
            </a:r>
          </a:p>
        </p:txBody>
      </p:sp>
      <p:sp>
        <p:nvSpPr>
          <p:cNvPr id="63" name="CuadroTexto 62">
            <a:extLst>
              <a:ext uri="{FF2B5EF4-FFF2-40B4-BE49-F238E27FC236}">
                <a16:creationId xmlns:a16="http://schemas.microsoft.com/office/drawing/2014/main" id="{B0049432-6890-42B8-BAB6-657BADFC9A2D}"/>
              </a:ext>
            </a:extLst>
          </p:cNvPr>
          <p:cNvSpPr txBox="1"/>
          <p:nvPr/>
        </p:nvSpPr>
        <p:spPr>
          <a:xfrm>
            <a:off x="4202264" y="3294700"/>
            <a:ext cx="913200" cy="338554"/>
          </a:xfrm>
          <a:prstGeom prst="rect">
            <a:avLst/>
          </a:prstGeom>
          <a:solidFill>
            <a:schemeClr val="bg1"/>
          </a:solidFill>
        </p:spPr>
        <p:txBody>
          <a:bodyPr wrap="square" rtlCol="0">
            <a:spAutoFit/>
          </a:bodyPr>
          <a:lstStyle/>
          <a:p>
            <a:pPr algn="ctr"/>
            <a:r>
              <a:rPr lang="es-MX" sz="1600" b="1" dirty="0"/>
              <a:t>345.3%</a:t>
            </a:r>
          </a:p>
        </p:txBody>
      </p:sp>
      <p:sp>
        <p:nvSpPr>
          <p:cNvPr id="64" name="CuadroTexto 63">
            <a:extLst>
              <a:ext uri="{FF2B5EF4-FFF2-40B4-BE49-F238E27FC236}">
                <a16:creationId xmlns:a16="http://schemas.microsoft.com/office/drawing/2014/main" id="{9E5452B6-FCB5-4613-834E-B1097E20A37C}"/>
              </a:ext>
            </a:extLst>
          </p:cNvPr>
          <p:cNvSpPr txBox="1"/>
          <p:nvPr/>
        </p:nvSpPr>
        <p:spPr>
          <a:xfrm>
            <a:off x="8198413" y="2753847"/>
            <a:ext cx="729853" cy="400110"/>
          </a:xfrm>
          <a:prstGeom prst="rect">
            <a:avLst/>
          </a:prstGeom>
          <a:noFill/>
        </p:spPr>
        <p:txBody>
          <a:bodyPr wrap="square" rtlCol="0">
            <a:spAutoFit/>
          </a:bodyPr>
          <a:lstStyle/>
          <a:p>
            <a:pPr algn="ctr"/>
            <a:r>
              <a:rPr lang="es-MX" sz="2000" b="1" dirty="0">
                <a:solidFill>
                  <a:srgbClr val="FF0000"/>
                </a:solidFill>
              </a:rPr>
              <a:t>PNT</a:t>
            </a:r>
          </a:p>
        </p:txBody>
      </p:sp>
      <p:sp>
        <p:nvSpPr>
          <p:cNvPr id="65" name="Flecha: hacia abajo 64">
            <a:extLst>
              <a:ext uri="{FF2B5EF4-FFF2-40B4-BE49-F238E27FC236}">
                <a16:creationId xmlns:a16="http://schemas.microsoft.com/office/drawing/2014/main" id="{22005B04-D1A2-4BFE-A9B2-A61B3CD14FBB}"/>
              </a:ext>
            </a:extLst>
          </p:cNvPr>
          <p:cNvSpPr/>
          <p:nvPr/>
        </p:nvSpPr>
        <p:spPr>
          <a:xfrm>
            <a:off x="8460432" y="3117788"/>
            <a:ext cx="205103" cy="338554"/>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25" name="3 Marcador de número de diapositiva">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27</a:t>
            </a:fld>
            <a:endParaRPr lang="es-MX" dirty="0"/>
          </a:p>
        </p:txBody>
      </p:sp>
    </p:spTree>
    <p:extLst>
      <p:ext uri="{BB962C8B-B14F-4D97-AF65-F5344CB8AC3E}">
        <p14:creationId xmlns:p14="http://schemas.microsoft.com/office/powerpoint/2010/main" val="1889729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5 Gráfico">
            <a:extLst>
              <a:ext uri="{FF2B5EF4-FFF2-40B4-BE49-F238E27FC236}">
                <a16:creationId xmlns:a16="http://schemas.microsoft.com/office/drawing/2014/main" id="{7BCED001-E953-42AB-BA46-3AC56419FB87}"/>
              </a:ext>
            </a:extLst>
          </p:cNvPr>
          <p:cNvGraphicFramePr/>
          <p:nvPr>
            <p:extLst>
              <p:ext uri="{D42A27DB-BD31-4B8C-83A1-F6EECF244321}">
                <p14:modId xmlns:p14="http://schemas.microsoft.com/office/powerpoint/2010/main" val="4146070617"/>
              </p:ext>
            </p:extLst>
          </p:nvPr>
        </p:nvGraphicFramePr>
        <p:xfrm>
          <a:off x="242487" y="2419797"/>
          <a:ext cx="8640960" cy="3687705"/>
        </p:xfrm>
        <a:graphic>
          <a:graphicData uri="http://schemas.openxmlformats.org/drawingml/2006/chart">
            <c:chart xmlns:c="http://schemas.openxmlformats.org/drawingml/2006/chart" xmlns:r="http://schemas.openxmlformats.org/officeDocument/2006/relationships" r:id="rId2"/>
          </a:graphicData>
        </a:graphic>
      </p:graphicFrame>
      <p:sp>
        <p:nvSpPr>
          <p:cNvPr id="10" name="3 Rectángulo">
            <a:extLst>
              <a:ext uri="{FF2B5EF4-FFF2-40B4-BE49-F238E27FC236}">
                <a16:creationId xmlns:a16="http://schemas.microsoft.com/office/drawing/2014/main" id="{0A9A8047-9EF6-4C00-AC8E-4951019F12D6}"/>
              </a:ext>
            </a:extLst>
          </p:cNvPr>
          <p:cNvSpPr/>
          <p:nvPr/>
        </p:nvSpPr>
        <p:spPr>
          <a:xfrm>
            <a:off x="421466" y="1218551"/>
            <a:ext cx="8283001" cy="774058"/>
          </a:xfrm>
          <a:prstGeom prst="rect">
            <a:avLst/>
          </a:prstGeom>
        </p:spPr>
        <p:txBody>
          <a:bodyPr wrap="square">
            <a:spAutoFit/>
          </a:bodyPr>
          <a:lstStyle/>
          <a:p>
            <a:pPr algn="just">
              <a:lnSpc>
                <a:spcPct val="114000"/>
              </a:lnSpc>
            </a:pPr>
            <a:r>
              <a:rPr lang="es-MX" sz="2000" dirty="0"/>
              <a:t>El índice promedio nacional, a la fecha, no ha rebasado el 6% de solicitudes que derivan en recursos de revisión; en los 8 años, el promedio es de 4.3. </a:t>
            </a:r>
            <a:endParaRPr lang="es-ES" sz="2000" dirty="0"/>
          </a:p>
        </p:txBody>
      </p:sp>
      <p:sp>
        <p:nvSpPr>
          <p:cNvPr id="11" name="CuadroTexto 10">
            <a:extLst>
              <a:ext uri="{FF2B5EF4-FFF2-40B4-BE49-F238E27FC236}">
                <a16:creationId xmlns:a16="http://schemas.microsoft.com/office/drawing/2014/main" id="{5E72943B-B26D-4726-A615-A6C120F509E2}"/>
              </a:ext>
            </a:extLst>
          </p:cNvPr>
          <p:cNvSpPr txBox="1"/>
          <p:nvPr/>
        </p:nvSpPr>
        <p:spPr>
          <a:xfrm>
            <a:off x="239889" y="147676"/>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_tradnl" sz="3200" dirty="0">
                <a:ln>
                  <a:solidFill>
                    <a:schemeClr val="accent5">
                      <a:lumMod val="50000"/>
                      <a:alpha val="22000"/>
                    </a:schemeClr>
                  </a:solidFill>
                </a:ln>
                <a:solidFill>
                  <a:schemeClr val="bg1"/>
                </a:solidFill>
                <a:effectLst>
                  <a:outerShdw blurRad="50800" dist="38100" dir="2700000" algn="tl" rotWithShape="0">
                    <a:srgbClr val="000000">
                      <a:alpha val="43000"/>
                    </a:srgbClr>
                  </a:outerShdw>
                </a:effectLst>
                <a:latin typeface="+mj-lt"/>
              </a:rPr>
              <a:t>HISTÓRICO DE ÍNDICE DE RECURRENCIA</a:t>
            </a:r>
          </a:p>
        </p:txBody>
      </p:sp>
      <p:sp>
        <p:nvSpPr>
          <p:cNvPr id="12" name="CuadroTexto 11">
            <a:extLst>
              <a:ext uri="{FF2B5EF4-FFF2-40B4-BE49-F238E27FC236}">
                <a16:creationId xmlns:a16="http://schemas.microsoft.com/office/drawing/2014/main" id="{9791F761-EB48-4256-AE80-F775AF206967}"/>
              </a:ext>
            </a:extLst>
          </p:cNvPr>
          <p:cNvSpPr txBox="1"/>
          <p:nvPr/>
        </p:nvSpPr>
        <p:spPr>
          <a:xfrm>
            <a:off x="7868803" y="2328543"/>
            <a:ext cx="729853" cy="400110"/>
          </a:xfrm>
          <a:prstGeom prst="rect">
            <a:avLst/>
          </a:prstGeom>
          <a:noFill/>
        </p:spPr>
        <p:txBody>
          <a:bodyPr wrap="square" rtlCol="0">
            <a:spAutoFit/>
          </a:bodyPr>
          <a:lstStyle/>
          <a:p>
            <a:pPr algn="ctr"/>
            <a:r>
              <a:rPr lang="es-MX" sz="2000" b="1" dirty="0">
                <a:solidFill>
                  <a:srgbClr val="FF0000"/>
                </a:solidFill>
              </a:rPr>
              <a:t>PNT</a:t>
            </a:r>
          </a:p>
        </p:txBody>
      </p:sp>
      <p:sp>
        <p:nvSpPr>
          <p:cNvPr id="13" name="Flecha: hacia abajo 12">
            <a:extLst>
              <a:ext uri="{FF2B5EF4-FFF2-40B4-BE49-F238E27FC236}">
                <a16:creationId xmlns:a16="http://schemas.microsoft.com/office/drawing/2014/main" id="{6B6D834D-4481-4C6E-8DC3-EEDE1F89E973}"/>
              </a:ext>
            </a:extLst>
          </p:cNvPr>
          <p:cNvSpPr/>
          <p:nvPr/>
        </p:nvSpPr>
        <p:spPr>
          <a:xfrm>
            <a:off x="8130822" y="2692484"/>
            <a:ext cx="205103" cy="338554"/>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7" name="3 Marcador de número de diapositiva">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28</a:t>
            </a:fld>
            <a:endParaRPr lang="es-MX" dirty="0"/>
          </a:p>
        </p:txBody>
      </p:sp>
    </p:spTree>
    <p:extLst>
      <p:ext uri="{BB962C8B-B14F-4D97-AF65-F5344CB8AC3E}">
        <p14:creationId xmlns:p14="http://schemas.microsoft.com/office/powerpoint/2010/main" val="4175878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239889" y="158304"/>
            <a:ext cx="8621889" cy="95410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_tradnl" sz="2800" dirty="0">
                <a:ln>
                  <a:solidFill>
                    <a:schemeClr val="accent5">
                      <a:lumMod val="50000"/>
                      <a:alpha val="22000"/>
                    </a:schemeClr>
                  </a:solidFill>
                </a:ln>
                <a:solidFill>
                  <a:schemeClr val="bg1"/>
                </a:solidFill>
                <a:effectLst>
                  <a:outerShdw blurRad="50800" dist="38100" dir="2700000" algn="tl" rotWithShape="0">
                    <a:srgbClr val="000000">
                      <a:alpha val="43000"/>
                    </a:srgbClr>
                  </a:outerShdw>
                </a:effectLst>
                <a:latin typeface="+mj-lt"/>
              </a:rPr>
              <a:t>SISTEMA DE COMUNICACIÓN ENTRE ORGANISMOS GARANTES Y SUJETOS OBLIGADOS</a:t>
            </a:r>
          </a:p>
        </p:txBody>
      </p:sp>
      <p:sp>
        <p:nvSpPr>
          <p:cNvPr id="9" name="3 Marcador de número de diapositiva">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29</a:t>
            </a:fld>
            <a:endParaRPr lang="es-MX" dirty="0"/>
          </a:p>
        </p:txBody>
      </p:sp>
      <p:sp>
        <p:nvSpPr>
          <p:cNvPr id="10" name="4 Rectángulo redondeado"/>
          <p:cNvSpPr/>
          <p:nvPr/>
        </p:nvSpPr>
        <p:spPr>
          <a:xfrm>
            <a:off x="259435" y="3482257"/>
            <a:ext cx="3736501" cy="666823"/>
          </a:xfrm>
          <a:prstGeom prst="round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b="1" dirty="0">
                <a:solidFill>
                  <a:schemeClr val="tx1"/>
                </a:solidFill>
              </a:rPr>
              <a:t>Sistema de comunicación entre organismos garantes y sujetos obligados</a:t>
            </a:r>
            <a:endParaRPr lang="es-MX" sz="2400" b="1" dirty="0">
              <a:solidFill>
                <a:schemeClr val="tx1"/>
              </a:solidFill>
            </a:endParaRPr>
          </a:p>
        </p:txBody>
      </p:sp>
      <p:sp>
        <p:nvSpPr>
          <p:cNvPr id="11" name="8 Rectángulo redondeado"/>
          <p:cNvSpPr/>
          <p:nvPr/>
        </p:nvSpPr>
        <p:spPr>
          <a:xfrm>
            <a:off x="4548766" y="2846824"/>
            <a:ext cx="4415722" cy="1926903"/>
          </a:xfrm>
          <a:prstGeom prst="roundRect">
            <a:avLst>
              <a:gd name="adj" fmla="val 10300"/>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14000"/>
              </a:lnSpc>
              <a:spcAft>
                <a:spcPts val="1200"/>
              </a:spcAft>
              <a:buFont typeface="Arial" panose="020B0604020202020204" pitchFamily="34" charset="0"/>
              <a:buChar char="•"/>
            </a:pPr>
            <a:r>
              <a:rPr lang="es-ES_tradnl" sz="2400" dirty="0">
                <a:solidFill>
                  <a:schemeClr val="tx1"/>
                </a:solidFill>
              </a:rPr>
              <a:t>Configuración de flujos de información</a:t>
            </a:r>
          </a:p>
          <a:p>
            <a:pPr marL="342900" indent="-342900">
              <a:lnSpc>
                <a:spcPct val="114000"/>
              </a:lnSpc>
              <a:spcAft>
                <a:spcPts val="1200"/>
              </a:spcAft>
              <a:buFont typeface="Arial" panose="020B0604020202020204" pitchFamily="34" charset="0"/>
              <a:buChar char="•"/>
            </a:pPr>
            <a:r>
              <a:rPr lang="es-ES_tradnl" sz="2400" dirty="0">
                <a:solidFill>
                  <a:schemeClr val="tx1"/>
                </a:solidFill>
              </a:rPr>
              <a:t>Configuración de calendarios</a:t>
            </a:r>
          </a:p>
          <a:p>
            <a:pPr marL="342900" indent="-342900">
              <a:lnSpc>
                <a:spcPct val="114000"/>
              </a:lnSpc>
              <a:spcAft>
                <a:spcPts val="1200"/>
              </a:spcAft>
              <a:buFont typeface="Arial" panose="020B0604020202020204" pitchFamily="34" charset="0"/>
              <a:buChar char="•"/>
            </a:pPr>
            <a:r>
              <a:rPr lang="es-ES_tradnl" sz="2400" dirty="0">
                <a:solidFill>
                  <a:schemeClr val="tx1"/>
                </a:solidFill>
              </a:rPr>
              <a:t>Tablero de Control</a:t>
            </a:r>
          </a:p>
          <a:p>
            <a:pPr marL="342900" indent="-342900">
              <a:lnSpc>
                <a:spcPct val="114000"/>
              </a:lnSpc>
              <a:spcAft>
                <a:spcPts val="1200"/>
              </a:spcAft>
              <a:buFont typeface="Arial" panose="020B0604020202020204" pitchFamily="34" charset="0"/>
              <a:buChar char="•"/>
            </a:pPr>
            <a:r>
              <a:rPr lang="es-ES_tradnl" sz="2400" dirty="0">
                <a:solidFill>
                  <a:schemeClr val="tx1"/>
                </a:solidFill>
              </a:rPr>
              <a:t>Estadísticas por entidad y APF</a:t>
            </a:r>
          </a:p>
          <a:p>
            <a:pPr marL="342900" indent="-342900">
              <a:lnSpc>
                <a:spcPct val="114000"/>
              </a:lnSpc>
              <a:spcAft>
                <a:spcPts val="1200"/>
              </a:spcAft>
              <a:buFont typeface="Arial" panose="020B0604020202020204" pitchFamily="34" charset="0"/>
              <a:buChar char="•"/>
            </a:pPr>
            <a:r>
              <a:rPr lang="es-ES_tradnl" sz="2400" dirty="0">
                <a:solidFill>
                  <a:schemeClr val="tx1"/>
                </a:solidFill>
              </a:rPr>
              <a:t>Avisos SMS</a:t>
            </a:r>
          </a:p>
          <a:p>
            <a:pPr marL="342900" indent="-342900">
              <a:lnSpc>
                <a:spcPct val="114000"/>
              </a:lnSpc>
              <a:spcAft>
                <a:spcPts val="1200"/>
              </a:spcAft>
              <a:buFont typeface="Arial" panose="020B0604020202020204" pitchFamily="34" charset="0"/>
              <a:buChar char="•"/>
            </a:pPr>
            <a:r>
              <a:rPr lang="es-ES_tradnl" sz="2400" dirty="0">
                <a:solidFill>
                  <a:schemeClr val="tx1"/>
                </a:solidFill>
              </a:rPr>
              <a:t>Avisos correo electrónico</a:t>
            </a:r>
          </a:p>
        </p:txBody>
      </p:sp>
      <p:sp>
        <p:nvSpPr>
          <p:cNvPr id="12" name="15 Abrir llave"/>
          <p:cNvSpPr/>
          <p:nvPr/>
        </p:nvSpPr>
        <p:spPr>
          <a:xfrm>
            <a:off x="4067944" y="1988840"/>
            <a:ext cx="648072" cy="3672408"/>
          </a:xfrm>
          <a:prstGeom prst="leftBrace">
            <a:avLst/>
          </a:prstGeom>
          <a:ln w="444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3" name="Flecha derecha 17"/>
          <p:cNvSpPr/>
          <p:nvPr/>
        </p:nvSpPr>
        <p:spPr>
          <a:xfrm rot="16200000">
            <a:off x="1867931" y="2632635"/>
            <a:ext cx="584617" cy="576064"/>
          </a:xfrm>
          <a:prstGeom prst="rightArrow">
            <a:avLst/>
          </a:prstGeom>
          <a:solidFill>
            <a:schemeClr val="accent4">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1 Rectángulo"/>
          <p:cNvSpPr/>
          <p:nvPr/>
        </p:nvSpPr>
        <p:spPr>
          <a:xfrm>
            <a:off x="395536" y="1169457"/>
            <a:ext cx="3491880" cy="1323439"/>
          </a:xfrm>
          <a:prstGeom prst="rect">
            <a:avLst/>
          </a:prstGeom>
        </p:spPr>
        <p:txBody>
          <a:bodyPr wrap="square">
            <a:spAutoFit/>
          </a:bodyPr>
          <a:lstStyle/>
          <a:p>
            <a:pPr algn="ctr"/>
            <a:r>
              <a:rPr lang="es-ES_tradnl" sz="2000" b="1" dirty="0">
                <a:solidFill>
                  <a:srgbClr val="C00000"/>
                </a:solidFill>
                <a:effectLst>
                  <a:outerShdw blurRad="38100" dist="38100" dir="2700000" algn="tl">
                    <a:srgbClr val="000000">
                      <a:alpha val="43137"/>
                    </a:srgbClr>
                  </a:outerShdw>
                </a:effectLst>
              </a:rPr>
              <a:t>Intercambio de documentación para la sustanciación de los recursos de revisión e inconformidad</a:t>
            </a:r>
            <a:endParaRPr lang="es-MX" dirty="0">
              <a:solidFill>
                <a:schemeClr val="accent5">
                  <a:lumMod val="50000"/>
                </a:schemeClr>
              </a:solidFill>
            </a:endParaRPr>
          </a:p>
        </p:txBody>
      </p:sp>
      <p:cxnSp>
        <p:nvCxnSpPr>
          <p:cNvPr id="15" name="Conector recto 14"/>
          <p:cNvCxnSpPr/>
          <p:nvPr/>
        </p:nvCxnSpPr>
        <p:spPr>
          <a:xfrm flipV="1">
            <a:off x="323528" y="5085184"/>
            <a:ext cx="3600400" cy="692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flipV="1">
            <a:off x="323528" y="2564904"/>
            <a:ext cx="3600400" cy="692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sp>
        <p:nvSpPr>
          <p:cNvPr id="17" name="1 Rectángulo"/>
          <p:cNvSpPr/>
          <p:nvPr/>
        </p:nvSpPr>
        <p:spPr>
          <a:xfrm>
            <a:off x="259435" y="5157192"/>
            <a:ext cx="3736501" cy="1631216"/>
          </a:xfrm>
          <a:prstGeom prst="rect">
            <a:avLst/>
          </a:prstGeom>
        </p:spPr>
        <p:txBody>
          <a:bodyPr wrap="square">
            <a:spAutoFit/>
          </a:bodyPr>
          <a:lstStyle/>
          <a:p>
            <a:pPr algn="ctr"/>
            <a:r>
              <a:rPr lang="es-ES_tradnl" sz="2000" b="1" dirty="0">
                <a:solidFill>
                  <a:srgbClr val="C00000"/>
                </a:solidFill>
                <a:effectLst>
                  <a:outerShdw blurRad="38100" dist="38100" dir="2700000" algn="tl">
                    <a:srgbClr val="000000">
                      <a:alpha val="43137"/>
                    </a:srgbClr>
                  </a:outerShdw>
                </a:effectLst>
              </a:rPr>
              <a:t>Envío de información para notificar requerimientos de los organismos garantes o para cualquier otro tipo de actividad de intercomunicación</a:t>
            </a:r>
            <a:endParaRPr lang="es-MX" dirty="0">
              <a:solidFill>
                <a:schemeClr val="accent5">
                  <a:lumMod val="50000"/>
                </a:schemeClr>
              </a:solidFill>
            </a:endParaRPr>
          </a:p>
        </p:txBody>
      </p:sp>
      <p:sp>
        <p:nvSpPr>
          <p:cNvPr id="18" name="Flecha derecha 17"/>
          <p:cNvSpPr/>
          <p:nvPr/>
        </p:nvSpPr>
        <p:spPr>
          <a:xfrm rot="5400000">
            <a:off x="1872761" y="4475288"/>
            <a:ext cx="584617" cy="576064"/>
          </a:xfrm>
          <a:prstGeom prst="rightArrow">
            <a:avLst/>
          </a:prstGeom>
          <a:solidFill>
            <a:schemeClr val="accent4">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62936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FE87668-0FC7-4317-94E1-FF65D9251803}"/>
              </a:ext>
            </a:extLst>
          </p:cNvPr>
          <p:cNvSpPr txBox="1"/>
          <p:nvPr/>
        </p:nvSpPr>
        <p:spPr>
          <a:xfrm>
            <a:off x="239889" y="200839"/>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_tradnl" sz="3200" dirty="0">
                <a:ln>
                  <a:solidFill>
                    <a:schemeClr val="accent5">
                      <a:lumMod val="50000"/>
                      <a:alpha val="22000"/>
                    </a:schemeClr>
                  </a:solidFill>
                </a:ln>
                <a:solidFill>
                  <a:schemeClr val="bg1"/>
                </a:solidFill>
                <a:effectLst>
                  <a:outerShdw blurRad="50800" dist="38100" dir="2700000" algn="tl" rotWithShape="0">
                    <a:srgbClr val="000000">
                      <a:alpha val="43000"/>
                    </a:srgbClr>
                  </a:outerShdw>
                </a:effectLst>
                <a:latin typeface="+mj-lt"/>
              </a:rPr>
              <a:t>CONTENIDO</a:t>
            </a:r>
          </a:p>
        </p:txBody>
      </p:sp>
      <p:sp>
        <p:nvSpPr>
          <p:cNvPr id="3" name="CuadroTexto 2">
            <a:extLst>
              <a:ext uri="{FF2B5EF4-FFF2-40B4-BE49-F238E27FC236}">
                <a16:creationId xmlns:a16="http://schemas.microsoft.com/office/drawing/2014/main" id="{3887F9DD-42AF-4D76-80AC-935B53197E74}"/>
              </a:ext>
            </a:extLst>
          </p:cNvPr>
          <p:cNvSpPr txBox="1"/>
          <p:nvPr/>
        </p:nvSpPr>
        <p:spPr>
          <a:xfrm>
            <a:off x="699320" y="1338052"/>
            <a:ext cx="7745359" cy="4885953"/>
          </a:xfrm>
          <a:prstGeom prst="rect">
            <a:avLst/>
          </a:prstGeom>
          <a:noFill/>
        </p:spPr>
        <p:txBody>
          <a:bodyPr wrap="square" rtlCol="0">
            <a:spAutoFit/>
          </a:bodyPr>
          <a:lstStyle/>
          <a:p>
            <a:pPr marL="285750" indent="-285750" algn="just">
              <a:spcAft>
                <a:spcPts val="1500"/>
              </a:spcAft>
              <a:buFont typeface="Arial" panose="020B0604020202020204" pitchFamily="34" charset="0"/>
              <a:buChar char="•"/>
            </a:pPr>
            <a:r>
              <a:rPr lang="es-ES_tradnl" sz="2800" b="1" cap="small" dirty="0">
                <a:solidFill>
                  <a:srgbClr val="115B46"/>
                </a:solidFill>
              </a:rPr>
              <a:t>Antecedentes de los sistemas electrónicos</a:t>
            </a:r>
          </a:p>
          <a:p>
            <a:pPr marL="285750" indent="-285750" algn="just">
              <a:spcAft>
                <a:spcPts val="1500"/>
              </a:spcAft>
              <a:buFont typeface="Arial" panose="020B0604020202020204" pitchFamily="34" charset="0"/>
              <a:buChar char="•"/>
            </a:pPr>
            <a:r>
              <a:rPr lang="es-ES_tradnl" sz="2800" b="1" cap="small" dirty="0">
                <a:solidFill>
                  <a:srgbClr val="115B46"/>
                </a:solidFill>
              </a:rPr>
              <a:t>Reforma constitucional de 2007 </a:t>
            </a:r>
          </a:p>
          <a:p>
            <a:pPr marL="285750" indent="-285750" algn="just">
              <a:spcAft>
                <a:spcPts val="1500"/>
              </a:spcAft>
              <a:buFont typeface="Arial" panose="020B0604020202020204" pitchFamily="34" charset="0"/>
              <a:buChar char="•"/>
            </a:pPr>
            <a:r>
              <a:rPr lang="es-MX" sz="2800" b="1" cap="small" dirty="0">
                <a:solidFill>
                  <a:srgbClr val="115B46"/>
                </a:solidFill>
              </a:rPr>
              <a:t>Situación en el país antes de la reforma de 2014</a:t>
            </a:r>
            <a:endParaRPr lang="es-MX" sz="2200" b="1" cap="small" dirty="0">
              <a:solidFill>
                <a:srgbClr val="115B46"/>
              </a:solidFill>
            </a:endParaRPr>
          </a:p>
          <a:p>
            <a:pPr marL="285750" indent="-285750" algn="just">
              <a:spcAft>
                <a:spcPts val="1500"/>
              </a:spcAft>
              <a:buFont typeface="Arial" panose="020B0604020202020204" pitchFamily="34" charset="0"/>
              <a:buChar char="•"/>
            </a:pPr>
            <a:r>
              <a:rPr lang="es-MX" sz="2800" b="1" cap="small" dirty="0">
                <a:solidFill>
                  <a:srgbClr val="115B46"/>
                </a:solidFill>
              </a:rPr>
              <a:t>Reforma constitucional 2014	</a:t>
            </a:r>
            <a:endParaRPr lang="es-MX" sz="2000" b="1" cap="small" dirty="0">
              <a:solidFill>
                <a:srgbClr val="115B46"/>
              </a:solidFill>
            </a:endParaRPr>
          </a:p>
          <a:p>
            <a:pPr marL="285750" indent="-285750" algn="just">
              <a:spcAft>
                <a:spcPts val="1500"/>
              </a:spcAft>
              <a:buFont typeface="Arial" panose="020B0604020202020204" pitchFamily="34" charset="0"/>
              <a:buChar char="•"/>
            </a:pPr>
            <a:r>
              <a:rPr lang="es-MX" sz="2800" b="1" cap="small" dirty="0">
                <a:solidFill>
                  <a:srgbClr val="115B46"/>
                </a:solidFill>
              </a:rPr>
              <a:t>Plataforma Nacional de Transparencia</a:t>
            </a:r>
          </a:p>
          <a:p>
            <a:pPr marL="914400" lvl="1" indent="-457200" algn="just">
              <a:spcAft>
                <a:spcPts val="1500"/>
              </a:spcAft>
              <a:buFont typeface="Courier New" panose="02070309020205020404" pitchFamily="49" charset="0"/>
              <a:buChar char="o"/>
            </a:pPr>
            <a:r>
              <a:rPr lang="es-MX" sz="2800" b="1" cap="small" dirty="0">
                <a:solidFill>
                  <a:srgbClr val="115B46"/>
                </a:solidFill>
              </a:rPr>
              <a:t>Solicitudes de información</a:t>
            </a:r>
          </a:p>
          <a:p>
            <a:pPr marL="914400" lvl="1" indent="-457200" algn="just">
              <a:spcAft>
                <a:spcPts val="1500"/>
              </a:spcAft>
              <a:buFont typeface="Courier New" panose="02070309020205020404" pitchFamily="49" charset="0"/>
              <a:buChar char="o"/>
            </a:pPr>
            <a:r>
              <a:rPr lang="es-MX" sz="2800" b="1" cap="small" dirty="0">
                <a:solidFill>
                  <a:srgbClr val="115B46"/>
                </a:solidFill>
              </a:rPr>
              <a:t>Información de obligaciones de transparencia</a:t>
            </a:r>
          </a:p>
          <a:p>
            <a:pPr marL="285750" indent="-285750" algn="just">
              <a:spcAft>
                <a:spcPts val="1500"/>
              </a:spcAft>
              <a:buFont typeface="Arial" panose="020B0604020202020204" pitchFamily="34" charset="0"/>
              <a:buChar char="•"/>
            </a:pPr>
            <a:r>
              <a:rPr lang="es-MX" sz="2800" b="1" cap="small" dirty="0">
                <a:solidFill>
                  <a:srgbClr val="115B46"/>
                </a:solidFill>
              </a:rPr>
              <a:t>Beneficios sociales de la PNT</a:t>
            </a:r>
          </a:p>
        </p:txBody>
      </p:sp>
      <p:sp>
        <p:nvSpPr>
          <p:cNvPr id="4" name="3 Marcador de número de diapositiva">
            <a:extLst>
              <a:ext uri="{FF2B5EF4-FFF2-40B4-BE49-F238E27FC236}">
                <a16:creationId xmlns:a16="http://schemas.microsoft.com/office/drawing/2014/main" id="{EF3E9A94-07B3-4596-B1CE-9DC390F7211B}"/>
              </a:ext>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3</a:t>
            </a:fld>
            <a:endParaRPr lang="es-MX"/>
          </a:p>
        </p:txBody>
      </p:sp>
    </p:spTree>
    <p:extLst>
      <p:ext uri="{BB962C8B-B14F-4D97-AF65-F5344CB8AC3E}">
        <p14:creationId xmlns:p14="http://schemas.microsoft.com/office/powerpoint/2010/main" val="3706189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239889" y="158304"/>
            <a:ext cx="8621889" cy="95410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_tradnl" sz="2800" dirty="0">
                <a:ln>
                  <a:solidFill>
                    <a:schemeClr val="accent5">
                      <a:lumMod val="50000"/>
                      <a:alpha val="22000"/>
                    </a:schemeClr>
                  </a:solidFill>
                </a:ln>
                <a:solidFill>
                  <a:schemeClr val="bg1"/>
                </a:solidFill>
                <a:effectLst>
                  <a:outerShdw blurRad="50800" dist="38100" dir="2700000" algn="tl" rotWithShape="0">
                    <a:srgbClr val="000000">
                      <a:alpha val="43000"/>
                    </a:srgbClr>
                  </a:outerShdw>
                </a:effectLst>
                <a:latin typeface="+mj-lt"/>
              </a:rPr>
              <a:t>SISTEMA DE PORTALES DE OBLIGACIONES DE TRANSPARENCIA</a:t>
            </a:r>
          </a:p>
        </p:txBody>
      </p:sp>
      <p:sp>
        <p:nvSpPr>
          <p:cNvPr id="3" name="3 Rectángulo">
            <a:extLst>
              <a:ext uri="{FF2B5EF4-FFF2-40B4-BE49-F238E27FC236}">
                <a16:creationId xmlns:a16="http://schemas.microsoft.com/office/drawing/2014/main" id="{17504A48-E7FD-4A38-9D8F-2D7249506CD2}"/>
              </a:ext>
            </a:extLst>
          </p:cNvPr>
          <p:cNvSpPr/>
          <p:nvPr/>
        </p:nvSpPr>
        <p:spPr>
          <a:xfrm>
            <a:off x="421466" y="1867152"/>
            <a:ext cx="8283001" cy="2177519"/>
          </a:xfrm>
          <a:prstGeom prst="rect">
            <a:avLst/>
          </a:prstGeom>
        </p:spPr>
        <p:txBody>
          <a:bodyPr wrap="square">
            <a:spAutoFit/>
          </a:bodyPr>
          <a:lstStyle/>
          <a:p>
            <a:pPr algn="just">
              <a:lnSpc>
                <a:spcPct val="114000"/>
              </a:lnSpc>
              <a:spcAft>
                <a:spcPts val="1800"/>
              </a:spcAft>
            </a:pPr>
            <a:r>
              <a:rPr lang="es-ES" sz="2000" dirty="0"/>
              <a:t>El Sistema de Portales de Obligaciones de Transparencia (SIPOT) es la herramienta electrónica que permite a los sujetos obligados de todos los ámbitos —federal, estatal y municipal— incorporar la información correspondiente con sus obligaciones en materia de transparencia, contenidas en la Ley General, la Ley Federal o las leyes locales, para ponerla al alcance de los particulares.</a:t>
            </a:r>
          </a:p>
        </p:txBody>
      </p:sp>
      <p:sp>
        <p:nvSpPr>
          <p:cNvPr id="4" name="3 Rectángulo">
            <a:extLst>
              <a:ext uri="{FF2B5EF4-FFF2-40B4-BE49-F238E27FC236}">
                <a16:creationId xmlns:a16="http://schemas.microsoft.com/office/drawing/2014/main" id="{D791612A-0717-46A2-89CA-16802715D5DE}"/>
              </a:ext>
            </a:extLst>
          </p:cNvPr>
          <p:cNvSpPr/>
          <p:nvPr/>
        </p:nvSpPr>
        <p:spPr>
          <a:xfrm>
            <a:off x="421466" y="1261086"/>
            <a:ext cx="8283001" cy="555537"/>
          </a:xfrm>
          <a:prstGeom prst="rect">
            <a:avLst/>
          </a:prstGeom>
        </p:spPr>
        <p:txBody>
          <a:bodyPr wrap="square">
            <a:spAutoFit/>
          </a:bodyPr>
          <a:lstStyle/>
          <a:p>
            <a:pPr algn="just">
              <a:lnSpc>
                <a:spcPct val="114000"/>
              </a:lnSpc>
            </a:pPr>
            <a:r>
              <a:rPr lang="es-MX" sz="2800" b="1" dirty="0">
                <a:solidFill>
                  <a:srgbClr val="008356"/>
                </a:solidFill>
              </a:rPr>
              <a:t>¿Qué es el SIPOT?</a:t>
            </a:r>
            <a:endParaRPr lang="es-ES" sz="2800" b="1" dirty="0">
              <a:solidFill>
                <a:srgbClr val="008356"/>
              </a:solidFill>
            </a:endParaRPr>
          </a:p>
        </p:txBody>
      </p:sp>
      <p:pic>
        <p:nvPicPr>
          <p:cNvPr id="6" name="Imagen 5">
            <a:extLst>
              <a:ext uri="{FF2B5EF4-FFF2-40B4-BE49-F238E27FC236}">
                <a16:creationId xmlns:a16="http://schemas.microsoft.com/office/drawing/2014/main" id="{E9100C1C-294A-4CDB-A255-BC00E92FC79A}"/>
              </a:ext>
            </a:extLst>
          </p:cNvPr>
          <p:cNvPicPr>
            <a:picLocks noChangeAspect="1"/>
          </p:cNvPicPr>
          <p:nvPr/>
        </p:nvPicPr>
        <p:blipFill rotWithShape="1">
          <a:blip r:embed="rId2"/>
          <a:srcRect l="9130" t="23478" r="7472" b="6377"/>
          <a:stretch/>
        </p:blipFill>
        <p:spPr>
          <a:xfrm>
            <a:off x="4747494" y="4388692"/>
            <a:ext cx="3992066" cy="1888720"/>
          </a:xfrm>
          <a:prstGeom prst="rect">
            <a:avLst/>
          </a:prstGeom>
        </p:spPr>
      </p:pic>
      <p:sp>
        <p:nvSpPr>
          <p:cNvPr id="7" name="3 Rectángulo">
            <a:extLst>
              <a:ext uri="{FF2B5EF4-FFF2-40B4-BE49-F238E27FC236}">
                <a16:creationId xmlns:a16="http://schemas.microsoft.com/office/drawing/2014/main" id="{7B864169-39BC-4BCF-959E-06CF851F55B5}"/>
              </a:ext>
            </a:extLst>
          </p:cNvPr>
          <p:cNvSpPr/>
          <p:nvPr/>
        </p:nvSpPr>
        <p:spPr>
          <a:xfrm>
            <a:off x="404440" y="4254695"/>
            <a:ext cx="4167560" cy="2197525"/>
          </a:xfrm>
          <a:prstGeom prst="rect">
            <a:avLst/>
          </a:prstGeom>
        </p:spPr>
        <p:txBody>
          <a:bodyPr wrap="square">
            <a:spAutoFit/>
          </a:bodyPr>
          <a:lstStyle/>
          <a:p>
            <a:pPr algn="just">
              <a:lnSpc>
                <a:spcPct val="114000"/>
              </a:lnSpc>
              <a:spcAft>
                <a:spcPts val="1800"/>
              </a:spcAft>
            </a:pPr>
            <a:r>
              <a:rPr lang="es-ES" sz="2000" dirty="0"/>
              <a:t>La información que se incorpora en el SIPOT debe estar organizada conforme a lo especificado en los Lineamientos Técnicos Generales, que establecen los formatos para la captura homogénea de la información.</a:t>
            </a:r>
          </a:p>
        </p:txBody>
      </p:sp>
      <p:sp>
        <p:nvSpPr>
          <p:cNvPr id="9" name="3 Marcador de número de diapositiva">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30</a:t>
            </a:fld>
            <a:endParaRPr lang="es-MX" dirty="0"/>
          </a:p>
        </p:txBody>
      </p:sp>
    </p:spTree>
    <p:extLst>
      <p:ext uri="{BB962C8B-B14F-4D97-AF65-F5344CB8AC3E}">
        <p14:creationId xmlns:p14="http://schemas.microsoft.com/office/powerpoint/2010/main" val="2904892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239889" y="158304"/>
            <a:ext cx="8621889" cy="95410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_tradnl" sz="2800" dirty="0">
                <a:ln>
                  <a:solidFill>
                    <a:schemeClr val="accent5">
                      <a:lumMod val="50000"/>
                      <a:alpha val="22000"/>
                    </a:schemeClr>
                  </a:solidFill>
                </a:ln>
                <a:solidFill>
                  <a:schemeClr val="bg1"/>
                </a:solidFill>
                <a:effectLst>
                  <a:outerShdw blurRad="50800" dist="38100" dir="2700000" algn="tl" rotWithShape="0">
                    <a:srgbClr val="000000">
                      <a:alpha val="43000"/>
                    </a:srgbClr>
                  </a:outerShdw>
                </a:effectLst>
                <a:latin typeface="+mj-lt"/>
              </a:rPr>
              <a:t>SISTEMA DE PORTALES DE OBLIGACIONES DE TRANSPARENCIA</a:t>
            </a:r>
          </a:p>
        </p:txBody>
      </p:sp>
      <p:sp>
        <p:nvSpPr>
          <p:cNvPr id="3" name="3 Rectángulo">
            <a:extLst>
              <a:ext uri="{FF2B5EF4-FFF2-40B4-BE49-F238E27FC236}">
                <a16:creationId xmlns:a16="http://schemas.microsoft.com/office/drawing/2014/main" id="{17504A48-E7FD-4A38-9D8F-2D7249506CD2}"/>
              </a:ext>
            </a:extLst>
          </p:cNvPr>
          <p:cNvSpPr/>
          <p:nvPr/>
        </p:nvSpPr>
        <p:spPr>
          <a:xfrm>
            <a:off x="356150" y="1185388"/>
            <a:ext cx="8440312" cy="1337482"/>
          </a:xfrm>
          <a:prstGeom prst="rect">
            <a:avLst/>
          </a:prstGeom>
        </p:spPr>
        <p:txBody>
          <a:bodyPr wrap="square">
            <a:spAutoFit/>
          </a:bodyPr>
          <a:lstStyle/>
          <a:p>
            <a:pPr algn="just">
              <a:lnSpc>
                <a:spcPct val="114000"/>
              </a:lnSpc>
              <a:spcAft>
                <a:spcPts val="1200"/>
              </a:spcAft>
            </a:pPr>
            <a:r>
              <a:rPr lang="es-MX" dirty="0"/>
              <a:t>Con la experiencia de la publicación de la información pública de oficio en los portales de internet institucionales, el Congreso de la Unión previó la publicación de la información de las obligaciones de transparencia de manera uniforme y estandarizada, con el fin de poder realizar, por ejemplo: </a:t>
            </a:r>
          </a:p>
        </p:txBody>
      </p:sp>
      <p:sp>
        <p:nvSpPr>
          <p:cNvPr id="5" name="3 Rectángulo">
            <a:extLst>
              <a:ext uri="{FF2B5EF4-FFF2-40B4-BE49-F238E27FC236}">
                <a16:creationId xmlns:a16="http://schemas.microsoft.com/office/drawing/2014/main" id="{17504A48-E7FD-4A38-9D8F-2D7249506CD2}"/>
              </a:ext>
            </a:extLst>
          </p:cNvPr>
          <p:cNvSpPr/>
          <p:nvPr/>
        </p:nvSpPr>
        <p:spPr>
          <a:xfrm>
            <a:off x="356150" y="2570797"/>
            <a:ext cx="5627511" cy="2849498"/>
          </a:xfrm>
          <a:prstGeom prst="rect">
            <a:avLst/>
          </a:prstGeom>
        </p:spPr>
        <p:txBody>
          <a:bodyPr wrap="square">
            <a:spAutoFit/>
          </a:bodyPr>
          <a:lstStyle/>
          <a:p>
            <a:pPr marL="342900" indent="-342900" algn="just">
              <a:lnSpc>
                <a:spcPct val="114000"/>
              </a:lnSpc>
              <a:spcAft>
                <a:spcPts val="600"/>
              </a:spcAft>
              <a:buClr>
                <a:srgbClr val="FF810A"/>
              </a:buClr>
              <a:buFont typeface="Wingdings" panose="05000000000000000000" pitchFamily="2" charset="2"/>
              <a:buChar char="ü"/>
            </a:pPr>
            <a:r>
              <a:rPr lang="es-MX" dirty="0"/>
              <a:t>Búsquedas avanzadas y sistematizadas;</a:t>
            </a:r>
          </a:p>
          <a:p>
            <a:pPr marL="342900" indent="-342900" algn="just">
              <a:lnSpc>
                <a:spcPct val="114000"/>
              </a:lnSpc>
              <a:spcAft>
                <a:spcPts val="600"/>
              </a:spcAft>
              <a:buClr>
                <a:srgbClr val="FF810A"/>
              </a:buClr>
              <a:buFont typeface="Wingdings" panose="05000000000000000000" pitchFamily="2" charset="2"/>
              <a:buChar char="ü"/>
            </a:pPr>
            <a:r>
              <a:rPr lang="es-MX" dirty="0"/>
              <a:t>El seguimiento del gasto público de manera focalizada;</a:t>
            </a:r>
          </a:p>
          <a:p>
            <a:pPr marL="342900" indent="-342900" algn="just">
              <a:lnSpc>
                <a:spcPct val="114000"/>
              </a:lnSpc>
              <a:spcAft>
                <a:spcPts val="600"/>
              </a:spcAft>
              <a:buClr>
                <a:srgbClr val="FF810A"/>
              </a:buClr>
              <a:buFont typeface="Wingdings" panose="05000000000000000000" pitchFamily="2" charset="2"/>
              <a:buChar char="ü"/>
            </a:pPr>
            <a:r>
              <a:rPr lang="es-MX" dirty="0"/>
              <a:t>Comparaciones de la información publicada por sujetos obligados no solo de una misma entidad, sino de otros estados y la federación;</a:t>
            </a:r>
          </a:p>
          <a:p>
            <a:pPr marL="342900" indent="-342900" algn="just">
              <a:lnSpc>
                <a:spcPct val="114000"/>
              </a:lnSpc>
              <a:spcAft>
                <a:spcPts val="1200"/>
              </a:spcAft>
              <a:buClr>
                <a:srgbClr val="FF810A"/>
              </a:buClr>
              <a:buFont typeface="Wingdings" panose="05000000000000000000" pitchFamily="2" charset="2"/>
              <a:buChar char="ü"/>
            </a:pPr>
            <a:r>
              <a:rPr lang="es-MX" dirty="0"/>
              <a:t>La explotación de la base de datos en formatos abiertos, para generar información de utilidad social, entre otras cosas.</a:t>
            </a:r>
          </a:p>
        </p:txBody>
      </p:sp>
      <p:sp>
        <p:nvSpPr>
          <p:cNvPr id="4" name="Rectángulo 3"/>
          <p:cNvSpPr/>
          <p:nvPr/>
        </p:nvSpPr>
        <p:spPr>
          <a:xfrm>
            <a:off x="363434" y="5501726"/>
            <a:ext cx="8374797" cy="1200329"/>
          </a:xfrm>
          <a:prstGeom prst="rect">
            <a:avLst/>
          </a:prstGeom>
        </p:spPr>
        <p:txBody>
          <a:bodyPr wrap="square">
            <a:spAutoFit/>
          </a:bodyPr>
          <a:lstStyle/>
          <a:p>
            <a:pPr algn="just"/>
            <a:r>
              <a:rPr lang="es-MX" dirty="0">
                <a:solidFill>
                  <a:srgbClr val="000000"/>
                </a:solidFill>
                <a:latin typeface="Calibri" panose="020F0502020204030204" pitchFamily="34" charset="0"/>
              </a:rPr>
              <a:t>Así, </a:t>
            </a:r>
            <a:r>
              <a:rPr lang="es-MX" b="1" dirty="0">
                <a:solidFill>
                  <a:srgbClr val="000000"/>
                </a:solidFill>
                <a:latin typeface="Calibri" panose="020F0502020204030204" pitchFamily="34" charset="0"/>
              </a:rPr>
              <a:t>el SIPOT será más que un repositorio de información, contendrá funcionalidades que permitirán cumplir con los objetivos antes señalados</a:t>
            </a:r>
            <a:r>
              <a:rPr lang="es-MX" dirty="0">
                <a:solidFill>
                  <a:srgbClr val="000000"/>
                </a:solidFill>
                <a:latin typeface="Calibri" panose="020F0502020204030204" pitchFamily="34" charset="0"/>
              </a:rPr>
              <a:t>, en un </a:t>
            </a:r>
            <a:r>
              <a:rPr lang="es-MX" b="1" dirty="0">
                <a:solidFill>
                  <a:srgbClr val="000000"/>
                </a:solidFill>
                <a:latin typeface="Calibri" panose="020F0502020204030204" pitchFamily="34" charset="0"/>
              </a:rPr>
              <a:t>ambiente gráfico y atractivo para la sociedad</a:t>
            </a:r>
            <a:r>
              <a:rPr lang="es-MX" dirty="0">
                <a:solidFill>
                  <a:srgbClr val="000000"/>
                </a:solidFill>
                <a:latin typeface="Calibri" panose="020F0502020204030204" pitchFamily="34" charset="0"/>
              </a:rPr>
              <a:t>, a fin de que los particulares se involucren en el análisis de la información de la gestión pública.</a:t>
            </a:r>
            <a:endParaRPr lang="es-ES" dirty="0">
              <a:solidFill>
                <a:srgbClr val="000000"/>
              </a:solidFill>
              <a:latin typeface="Calibri" panose="020F0502020204030204" pitchFamily="34" charset="0"/>
            </a:endParaRPr>
          </a:p>
        </p:txBody>
      </p:sp>
      <p:pic>
        <p:nvPicPr>
          <p:cNvPr id="2050" name="Picture 2" descr="Resultado de imagen para acceso a la informa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0462" y="2989417"/>
            <a:ext cx="2731025" cy="1902853"/>
          </a:xfrm>
          <a:prstGeom prst="rect">
            <a:avLst/>
          </a:prstGeom>
          <a:noFill/>
          <a:extLst>
            <a:ext uri="{909E8E84-426E-40DD-AFC4-6F175D3DCCD1}">
              <a14:hiddenFill xmlns:a14="http://schemas.microsoft.com/office/drawing/2010/main">
                <a:solidFill>
                  <a:srgbClr val="FFFFFF"/>
                </a:solidFill>
              </a14:hiddenFill>
            </a:ext>
          </a:extLst>
        </p:spPr>
      </p:pic>
      <p:sp>
        <p:nvSpPr>
          <p:cNvPr id="7" name="3 Marcador de número de diapositiva">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31</a:t>
            </a:fld>
            <a:endParaRPr lang="es-MX" dirty="0"/>
          </a:p>
        </p:txBody>
      </p:sp>
    </p:spTree>
    <p:extLst>
      <p:ext uri="{BB962C8B-B14F-4D97-AF65-F5344CB8AC3E}">
        <p14:creationId xmlns:p14="http://schemas.microsoft.com/office/powerpoint/2010/main" val="873417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39889" y="831229"/>
            <a:ext cx="8621889" cy="1458355"/>
          </a:xfrm>
        </p:spPr>
        <p:txBody>
          <a:bodyPr>
            <a:noAutofit/>
          </a:bodyPr>
          <a:lstStyle/>
          <a:p>
            <a:pPr marL="0" indent="0" algn="just">
              <a:lnSpc>
                <a:spcPct val="114000"/>
              </a:lnSpc>
              <a:buNone/>
            </a:pPr>
            <a:r>
              <a:rPr lang="es-MX" sz="1950" dirty="0"/>
              <a:t>Al 28 de febrero de 2018, el SIPOT de la </a:t>
            </a:r>
            <a:r>
              <a:rPr lang="es-MX" sz="1950" b="1" dirty="0"/>
              <a:t>PNT</a:t>
            </a:r>
            <a:r>
              <a:rPr lang="es-MX" sz="1950" dirty="0"/>
              <a:t> reporta una carga de </a:t>
            </a:r>
            <a:r>
              <a:rPr lang="es-MX" sz="1950" b="1" dirty="0"/>
              <a:t>328.1 millones de registros</a:t>
            </a:r>
            <a:r>
              <a:rPr lang="es-MX" sz="1950" dirty="0"/>
              <a:t> </a:t>
            </a:r>
            <a:r>
              <a:rPr lang="es-MX" sz="1950" b="1" dirty="0"/>
              <a:t>en tablas principales</a:t>
            </a:r>
            <a:r>
              <a:rPr lang="es-MX" sz="1950" dirty="0"/>
              <a:t>, de los cuales </a:t>
            </a:r>
            <a:r>
              <a:rPr lang="es-MX" sz="1950" b="1" dirty="0"/>
              <a:t>150.5 millones</a:t>
            </a:r>
            <a:r>
              <a:rPr lang="es-MX" sz="1950" dirty="0"/>
              <a:t> corresponden a los sujetos obligados de las </a:t>
            </a:r>
            <a:r>
              <a:rPr lang="es-MX" sz="1950" b="1" dirty="0"/>
              <a:t>entidades federativas</a:t>
            </a:r>
            <a:r>
              <a:rPr lang="es-MX" sz="1950" dirty="0"/>
              <a:t> (43.5%) y </a:t>
            </a:r>
            <a:r>
              <a:rPr lang="es-MX" sz="1950" b="1" dirty="0"/>
              <a:t>177.6 millones</a:t>
            </a:r>
            <a:r>
              <a:rPr lang="es-MX" sz="1950" dirty="0"/>
              <a:t> corresponden a los de la </a:t>
            </a:r>
            <a:r>
              <a:rPr lang="es-MX" sz="1950" b="1" dirty="0"/>
              <a:t>Federación </a:t>
            </a:r>
            <a:r>
              <a:rPr lang="es-MX" sz="1950" dirty="0"/>
              <a:t>(56.5%). Respecto a </a:t>
            </a:r>
            <a:r>
              <a:rPr lang="es-MX" sz="1950" b="1" dirty="0"/>
              <a:t>tablas secundarias</a:t>
            </a:r>
            <a:r>
              <a:rPr lang="es-MX" sz="1950" dirty="0"/>
              <a:t>, a esta misma fecha el total es de </a:t>
            </a:r>
            <a:r>
              <a:rPr lang="es-MX" sz="1950" b="1" dirty="0"/>
              <a:t>674.7 millones</a:t>
            </a:r>
            <a:r>
              <a:rPr lang="es-MX" sz="1950" dirty="0"/>
              <a:t>, lo que da un </a:t>
            </a:r>
            <a:r>
              <a:rPr lang="es-MX" sz="1950" b="1" dirty="0"/>
              <a:t>total de registros cargados en la PNT de 1,002.8 millones</a:t>
            </a:r>
            <a:r>
              <a:rPr lang="es-MX" sz="1950" dirty="0"/>
              <a:t>.</a:t>
            </a:r>
          </a:p>
        </p:txBody>
      </p:sp>
      <p:sp>
        <p:nvSpPr>
          <p:cNvPr id="7" name="Rectángulo 6"/>
          <p:cNvSpPr/>
          <p:nvPr/>
        </p:nvSpPr>
        <p:spPr>
          <a:xfrm>
            <a:off x="685800" y="6105147"/>
            <a:ext cx="7781925" cy="769441"/>
          </a:xfrm>
          <a:prstGeom prst="rect">
            <a:avLst/>
          </a:prstGeom>
        </p:spPr>
        <p:txBody>
          <a:bodyPr wrap="square">
            <a:spAutoFit/>
          </a:bodyPr>
          <a:lstStyle/>
          <a:p>
            <a:pPr algn="ctr"/>
            <a:r>
              <a:rPr lang="es-MX" sz="2200" b="1" dirty="0">
                <a:solidFill>
                  <a:srgbClr val="7030A0"/>
                </a:solidFill>
                <a:effectLst>
                  <a:outerShdw blurRad="50800" dist="38100" dir="2700000">
                    <a:srgbClr val="FFFFFF">
                      <a:alpha val="43000"/>
                    </a:srgbClr>
                  </a:outerShdw>
                </a:effectLst>
              </a:rPr>
              <a:t>En la PNT hay más de 10 mil millones de datos cargados de las instituciones públicas de México </a:t>
            </a:r>
            <a:endParaRPr lang="es-MX" sz="2200" b="1" dirty="0">
              <a:solidFill>
                <a:srgbClr val="7030A0"/>
              </a:solidFill>
              <a:effectLst>
                <a:outerShdw blurRad="50800" dist="38100" dir="2700000">
                  <a:srgbClr val="FFFFFF">
                    <a:alpha val="43000"/>
                  </a:srgbClr>
                </a:outerShdw>
              </a:effectLst>
              <a:ea typeface="Calibri" panose="020F0502020204030204" pitchFamily="34" charset="0"/>
              <a:cs typeface="Times New Roman" panose="02020603050405020304" pitchFamily="18" charset="0"/>
            </a:endParaRPr>
          </a:p>
        </p:txBody>
      </p:sp>
      <p:graphicFrame>
        <p:nvGraphicFramePr>
          <p:cNvPr id="6" name="Gráfico 5"/>
          <p:cNvGraphicFramePr/>
          <p:nvPr>
            <p:extLst>
              <p:ext uri="{D42A27DB-BD31-4B8C-83A1-F6EECF244321}">
                <p14:modId xmlns:p14="http://schemas.microsoft.com/office/powerpoint/2010/main" val="728674985"/>
              </p:ext>
            </p:extLst>
          </p:nvPr>
        </p:nvGraphicFramePr>
        <p:xfrm>
          <a:off x="138223" y="2649799"/>
          <a:ext cx="8867554" cy="3481614"/>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7"/>
          <p:cNvSpPr txBox="1"/>
          <p:nvPr/>
        </p:nvSpPr>
        <p:spPr>
          <a:xfrm>
            <a:off x="239889" y="158304"/>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_tradnl" sz="3200" dirty="0">
                <a:ln>
                  <a:solidFill>
                    <a:schemeClr val="accent5">
                      <a:lumMod val="50000"/>
                      <a:alpha val="22000"/>
                    </a:schemeClr>
                  </a:solidFill>
                </a:ln>
                <a:solidFill>
                  <a:schemeClr val="bg1"/>
                </a:solidFill>
                <a:effectLst>
                  <a:outerShdw blurRad="50800" dist="38100" dir="2700000" algn="tl" rotWithShape="0">
                    <a:srgbClr val="000000">
                      <a:alpha val="43000"/>
                    </a:srgbClr>
                  </a:outerShdw>
                </a:effectLst>
                <a:latin typeface="+mj-lt"/>
              </a:rPr>
              <a:t>CARGA DE OBLIGACIONES DE TRANSPARENCIA</a:t>
            </a:r>
          </a:p>
        </p:txBody>
      </p:sp>
      <p:sp>
        <p:nvSpPr>
          <p:cNvPr id="9" name="3 Marcador de número de diapositiva">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32</a:t>
            </a:fld>
            <a:endParaRPr lang="es-MX" dirty="0"/>
          </a:p>
        </p:txBody>
      </p:sp>
    </p:spTree>
    <p:extLst>
      <p:ext uri="{BB962C8B-B14F-4D97-AF65-F5344CB8AC3E}">
        <p14:creationId xmlns:p14="http://schemas.microsoft.com/office/powerpoint/2010/main" val="607335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239889" y="158304"/>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_tradnl" sz="3200" dirty="0">
                <a:ln>
                  <a:solidFill>
                    <a:schemeClr val="accent5">
                      <a:lumMod val="50000"/>
                      <a:alpha val="22000"/>
                    </a:schemeClr>
                  </a:solidFill>
                </a:ln>
                <a:solidFill>
                  <a:schemeClr val="bg1"/>
                </a:solidFill>
                <a:effectLst>
                  <a:outerShdw blurRad="50800" dist="38100" dir="2700000" algn="tl" rotWithShape="0">
                    <a:srgbClr val="000000">
                      <a:alpha val="43000"/>
                    </a:srgbClr>
                  </a:outerShdw>
                </a:effectLst>
                <a:latin typeface="+mj-lt"/>
              </a:rPr>
              <a:t>OBLIGACIONES DE TRANSPARENCIA Y LTG</a:t>
            </a:r>
          </a:p>
        </p:txBody>
      </p:sp>
      <p:pic>
        <p:nvPicPr>
          <p:cNvPr id="9" name="Picture 2">
            <a:extLst>
              <a:ext uri="{FF2B5EF4-FFF2-40B4-BE49-F238E27FC236}">
                <a16:creationId xmlns:a16="http://schemas.microsoft.com/office/drawing/2014/main" id="{27D15544-C2D1-4AB2-B8D3-73DC65111B4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952" r="12356" b="5000"/>
          <a:stretch/>
        </p:blipFill>
        <p:spPr bwMode="auto">
          <a:xfrm>
            <a:off x="604160" y="5013176"/>
            <a:ext cx="1837476" cy="1653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Imagen 4">
            <a:extLst>
              <a:ext uri="{FF2B5EF4-FFF2-40B4-BE49-F238E27FC236}">
                <a16:creationId xmlns:a16="http://schemas.microsoft.com/office/drawing/2014/main" id="{2E8D5903-608A-48EE-B674-D0C0AF06775B}"/>
              </a:ext>
            </a:extLst>
          </p:cNvPr>
          <p:cNvPicPr>
            <a:picLocks noChangeAspect="1"/>
          </p:cNvPicPr>
          <p:nvPr/>
        </p:nvPicPr>
        <p:blipFill>
          <a:blip r:embed="rId3"/>
          <a:stretch>
            <a:fillRect/>
          </a:stretch>
        </p:blipFill>
        <p:spPr>
          <a:xfrm>
            <a:off x="6437491" y="5404458"/>
            <a:ext cx="2454989" cy="112088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fov="2700000">
              <a:rot lat="537928" lon="1796280" rev="21552543"/>
            </a:camera>
            <a:lightRig rig="soft" dir="t"/>
          </a:scene3d>
          <a:sp3d contourW="12700" prstMaterial="matte">
            <a:bevelT w="63500" h="50800"/>
            <a:contourClr>
              <a:srgbClr val="C0C0C0"/>
            </a:contourClr>
          </a:sp3d>
        </p:spPr>
      </p:pic>
      <p:sp>
        <p:nvSpPr>
          <p:cNvPr id="11" name="1 Título">
            <a:extLst>
              <a:ext uri="{FF2B5EF4-FFF2-40B4-BE49-F238E27FC236}">
                <a16:creationId xmlns:a16="http://schemas.microsoft.com/office/drawing/2014/main" id="{EBFC42A5-8481-4337-B778-762AA2A0FE92}"/>
              </a:ext>
            </a:extLst>
          </p:cNvPr>
          <p:cNvSpPr txBox="1">
            <a:spLocks/>
          </p:cNvSpPr>
          <p:nvPr/>
        </p:nvSpPr>
        <p:spPr>
          <a:xfrm>
            <a:off x="1835695" y="980727"/>
            <a:ext cx="5472609" cy="792089"/>
          </a:xfrm>
          <a:prstGeom prst="rect">
            <a:avLst/>
          </a:prstGeom>
          <a:solidFill>
            <a:schemeClr val="accent1">
              <a:lumMod val="40000"/>
              <a:lumOff val="60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MX" sz="2800" b="1" cap="small" dirty="0">
              <a:solidFill>
                <a:schemeClr val="bg1"/>
              </a:solidFill>
            </a:endParaRPr>
          </a:p>
        </p:txBody>
      </p:sp>
      <p:sp>
        <p:nvSpPr>
          <p:cNvPr id="12" name="14 Rectángulo">
            <a:extLst>
              <a:ext uri="{FF2B5EF4-FFF2-40B4-BE49-F238E27FC236}">
                <a16:creationId xmlns:a16="http://schemas.microsoft.com/office/drawing/2014/main" id="{ACE1E749-1A7F-4A96-BE2E-D274BECB15EC}"/>
              </a:ext>
            </a:extLst>
          </p:cNvPr>
          <p:cNvSpPr/>
          <p:nvPr/>
        </p:nvSpPr>
        <p:spPr>
          <a:xfrm>
            <a:off x="2013581" y="1011972"/>
            <a:ext cx="5121036" cy="707886"/>
          </a:xfrm>
          <a:prstGeom prst="rect">
            <a:avLst/>
          </a:prstGeom>
        </p:spPr>
        <p:txBody>
          <a:bodyPr wrap="square">
            <a:spAutoFit/>
          </a:bodyPr>
          <a:lstStyle/>
          <a:p>
            <a:pPr lvl="0" algn="ctr"/>
            <a:r>
              <a:rPr lang="es-MX" sz="2000" b="1" dirty="0">
                <a:solidFill>
                  <a:schemeClr val="tx2">
                    <a:lumMod val="75000"/>
                  </a:schemeClr>
                </a:solidFill>
                <a:effectLst>
                  <a:outerShdw blurRad="38100" dist="38100" dir="2700000" algn="tl">
                    <a:srgbClr val="000000">
                      <a:alpha val="43137"/>
                    </a:srgbClr>
                  </a:outerShdw>
                </a:effectLst>
              </a:rPr>
              <a:t>Ley General de Transparencia y Acceso a la Información Pública (LGTAIP)</a:t>
            </a:r>
          </a:p>
        </p:txBody>
      </p:sp>
      <p:sp>
        <p:nvSpPr>
          <p:cNvPr id="13" name="1 Flecha abajo">
            <a:extLst>
              <a:ext uri="{FF2B5EF4-FFF2-40B4-BE49-F238E27FC236}">
                <a16:creationId xmlns:a16="http://schemas.microsoft.com/office/drawing/2014/main" id="{42A3E777-3FCB-4A7D-86EB-28E7EFC2D070}"/>
              </a:ext>
            </a:extLst>
          </p:cNvPr>
          <p:cNvSpPr/>
          <p:nvPr/>
        </p:nvSpPr>
        <p:spPr>
          <a:xfrm>
            <a:off x="2013580" y="1770842"/>
            <a:ext cx="648073" cy="496505"/>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6 Flecha abajo">
            <a:extLst>
              <a:ext uri="{FF2B5EF4-FFF2-40B4-BE49-F238E27FC236}">
                <a16:creationId xmlns:a16="http://schemas.microsoft.com/office/drawing/2014/main" id="{1AAC84CC-9BE4-4A4D-86C3-A51C89C57E2B}"/>
              </a:ext>
            </a:extLst>
          </p:cNvPr>
          <p:cNvSpPr/>
          <p:nvPr/>
        </p:nvSpPr>
        <p:spPr>
          <a:xfrm>
            <a:off x="6486543" y="1772816"/>
            <a:ext cx="648073" cy="496505"/>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 Título">
            <a:extLst>
              <a:ext uri="{FF2B5EF4-FFF2-40B4-BE49-F238E27FC236}">
                <a16:creationId xmlns:a16="http://schemas.microsoft.com/office/drawing/2014/main" id="{DFC4230A-E010-4CDE-BBD8-EC2EEF6FAADB}"/>
              </a:ext>
            </a:extLst>
          </p:cNvPr>
          <p:cNvSpPr txBox="1">
            <a:spLocks/>
          </p:cNvSpPr>
          <p:nvPr/>
        </p:nvSpPr>
        <p:spPr>
          <a:xfrm>
            <a:off x="251521" y="2276871"/>
            <a:ext cx="4176463" cy="1933183"/>
          </a:xfrm>
          <a:prstGeom prst="rect">
            <a:avLst/>
          </a:prstGeom>
          <a:solidFill>
            <a:srgbClr val="CFAFE7"/>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MX" sz="2800" b="1" cap="small" dirty="0">
              <a:solidFill>
                <a:schemeClr val="bg1"/>
              </a:solidFill>
            </a:endParaRPr>
          </a:p>
        </p:txBody>
      </p:sp>
      <p:sp>
        <p:nvSpPr>
          <p:cNvPr id="16" name="1 Título">
            <a:extLst>
              <a:ext uri="{FF2B5EF4-FFF2-40B4-BE49-F238E27FC236}">
                <a16:creationId xmlns:a16="http://schemas.microsoft.com/office/drawing/2014/main" id="{E6A8A24E-9923-4751-9F3C-34F7419EDF4A}"/>
              </a:ext>
            </a:extLst>
          </p:cNvPr>
          <p:cNvSpPr txBox="1">
            <a:spLocks/>
          </p:cNvSpPr>
          <p:nvPr/>
        </p:nvSpPr>
        <p:spPr>
          <a:xfrm>
            <a:off x="4716016" y="2284423"/>
            <a:ext cx="4176464" cy="1925632"/>
          </a:xfrm>
          <a:prstGeom prst="rect">
            <a:avLst/>
          </a:prstGeom>
          <a:solidFill>
            <a:schemeClr val="accent6">
              <a:lumMod val="20000"/>
              <a:lumOff val="80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MX" sz="2800" b="1" cap="small" dirty="0">
              <a:solidFill>
                <a:schemeClr val="bg1"/>
              </a:solidFill>
            </a:endParaRPr>
          </a:p>
        </p:txBody>
      </p:sp>
      <p:sp>
        <p:nvSpPr>
          <p:cNvPr id="17" name="3 CuadroTexto">
            <a:extLst>
              <a:ext uri="{FF2B5EF4-FFF2-40B4-BE49-F238E27FC236}">
                <a16:creationId xmlns:a16="http://schemas.microsoft.com/office/drawing/2014/main" id="{233C2631-E4BA-4E82-B6CC-FB107D586964}"/>
              </a:ext>
            </a:extLst>
          </p:cNvPr>
          <p:cNvSpPr txBox="1"/>
          <p:nvPr/>
        </p:nvSpPr>
        <p:spPr>
          <a:xfrm>
            <a:off x="354855" y="2276872"/>
            <a:ext cx="4001121" cy="437043"/>
          </a:xfrm>
          <a:prstGeom prst="rect">
            <a:avLst/>
          </a:prstGeom>
          <a:noFill/>
        </p:spPr>
        <p:txBody>
          <a:bodyPr wrap="square" rtlCol="0">
            <a:spAutoFit/>
          </a:bodyPr>
          <a:lstStyle/>
          <a:p>
            <a:pPr algn="ctr">
              <a:lnSpc>
                <a:spcPct val="120000"/>
              </a:lnSpc>
            </a:pPr>
            <a:r>
              <a:rPr lang="es-ES" sz="2000" b="1" dirty="0">
                <a:cs typeface="Arial" panose="020B0604020202020204" pitchFamily="34" charset="0"/>
              </a:rPr>
              <a:t>Obligaciones Comunes</a:t>
            </a:r>
            <a:endParaRPr lang="es-MX" sz="2000" b="1" dirty="0">
              <a:cs typeface="Arial" panose="020B0604020202020204" pitchFamily="34" charset="0"/>
            </a:endParaRPr>
          </a:p>
        </p:txBody>
      </p:sp>
      <p:sp>
        <p:nvSpPr>
          <p:cNvPr id="18" name="2 Rectángulo">
            <a:extLst>
              <a:ext uri="{FF2B5EF4-FFF2-40B4-BE49-F238E27FC236}">
                <a16:creationId xmlns:a16="http://schemas.microsoft.com/office/drawing/2014/main" id="{E25F86C0-D218-45D1-8214-753A37AB8EE1}"/>
              </a:ext>
            </a:extLst>
          </p:cNvPr>
          <p:cNvSpPr/>
          <p:nvPr/>
        </p:nvSpPr>
        <p:spPr>
          <a:xfrm>
            <a:off x="877952" y="2636912"/>
            <a:ext cx="2924198" cy="369332"/>
          </a:xfrm>
          <a:prstGeom prst="rect">
            <a:avLst/>
          </a:prstGeom>
        </p:spPr>
        <p:txBody>
          <a:bodyPr wrap="none">
            <a:spAutoFit/>
          </a:bodyPr>
          <a:lstStyle/>
          <a:p>
            <a:pPr algn="ctr"/>
            <a:r>
              <a:rPr lang="es-MX" b="1" kern="0" dirty="0">
                <a:solidFill>
                  <a:srgbClr val="C00000"/>
                </a:solidFill>
                <a:cs typeface="Arial" pitchFamily="34" charset="0"/>
              </a:rPr>
              <a:t>Artículo 70 de la Ley General</a:t>
            </a:r>
            <a:endParaRPr lang="es-ES" b="1" dirty="0">
              <a:solidFill>
                <a:srgbClr val="C00000"/>
              </a:solidFill>
            </a:endParaRPr>
          </a:p>
        </p:txBody>
      </p:sp>
      <p:sp>
        <p:nvSpPr>
          <p:cNvPr id="19" name="4 Rectángulo">
            <a:extLst>
              <a:ext uri="{FF2B5EF4-FFF2-40B4-BE49-F238E27FC236}">
                <a16:creationId xmlns:a16="http://schemas.microsoft.com/office/drawing/2014/main" id="{884507AD-4403-43AD-A177-12FAAE464E71}"/>
              </a:ext>
            </a:extLst>
          </p:cNvPr>
          <p:cNvSpPr/>
          <p:nvPr/>
        </p:nvSpPr>
        <p:spPr>
          <a:xfrm>
            <a:off x="337921" y="3068960"/>
            <a:ext cx="4001121" cy="923330"/>
          </a:xfrm>
          <a:prstGeom prst="rect">
            <a:avLst/>
          </a:prstGeom>
        </p:spPr>
        <p:txBody>
          <a:bodyPr wrap="square">
            <a:spAutoFit/>
          </a:bodyPr>
          <a:lstStyle/>
          <a:p>
            <a:pPr algn="ctr"/>
            <a:r>
              <a:rPr lang="es-MX" kern="0" dirty="0">
                <a:cs typeface="Arial" pitchFamily="34" charset="0"/>
              </a:rPr>
              <a:t>Documentos que deben ser publicados de manera electrónica por todas las instituciones públicas</a:t>
            </a:r>
            <a:endParaRPr lang="es-ES" dirty="0"/>
          </a:p>
        </p:txBody>
      </p:sp>
      <p:sp>
        <p:nvSpPr>
          <p:cNvPr id="20" name="3 CuadroTexto">
            <a:extLst>
              <a:ext uri="{FF2B5EF4-FFF2-40B4-BE49-F238E27FC236}">
                <a16:creationId xmlns:a16="http://schemas.microsoft.com/office/drawing/2014/main" id="{E41256CA-22CD-41C0-9230-C458067D79E1}"/>
              </a:ext>
            </a:extLst>
          </p:cNvPr>
          <p:cNvSpPr txBox="1"/>
          <p:nvPr/>
        </p:nvSpPr>
        <p:spPr>
          <a:xfrm>
            <a:off x="4810884" y="2276872"/>
            <a:ext cx="4001121" cy="437043"/>
          </a:xfrm>
          <a:prstGeom prst="rect">
            <a:avLst/>
          </a:prstGeom>
          <a:noFill/>
        </p:spPr>
        <p:txBody>
          <a:bodyPr wrap="square" rtlCol="0">
            <a:spAutoFit/>
          </a:bodyPr>
          <a:lstStyle/>
          <a:p>
            <a:pPr algn="ctr">
              <a:lnSpc>
                <a:spcPct val="120000"/>
              </a:lnSpc>
            </a:pPr>
            <a:r>
              <a:rPr lang="es-ES" sz="2000" b="1" dirty="0">
                <a:cs typeface="Arial" panose="020B0604020202020204" pitchFamily="34" charset="0"/>
              </a:rPr>
              <a:t>Obligaciones Específicas</a:t>
            </a:r>
            <a:endParaRPr lang="es-MX" sz="2000" b="1" dirty="0">
              <a:cs typeface="Arial" panose="020B0604020202020204" pitchFamily="34" charset="0"/>
            </a:endParaRPr>
          </a:p>
        </p:txBody>
      </p:sp>
      <p:sp>
        <p:nvSpPr>
          <p:cNvPr id="21" name="21 Rectángulo">
            <a:extLst>
              <a:ext uri="{FF2B5EF4-FFF2-40B4-BE49-F238E27FC236}">
                <a16:creationId xmlns:a16="http://schemas.microsoft.com/office/drawing/2014/main" id="{17A36D9F-1321-4557-A05E-67FBC485D296}"/>
              </a:ext>
            </a:extLst>
          </p:cNvPr>
          <p:cNvSpPr/>
          <p:nvPr/>
        </p:nvSpPr>
        <p:spPr>
          <a:xfrm>
            <a:off x="5069938" y="2636912"/>
            <a:ext cx="3469219" cy="369332"/>
          </a:xfrm>
          <a:prstGeom prst="rect">
            <a:avLst/>
          </a:prstGeom>
        </p:spPr>
        <p:txBody>
          <a:bodyPr wrap="none">
            <a:spAutoFit/>
          </a:bodyPr>
          <a:lstStyle/>
          <a:p>
            <a:pPr algn="ctr"/>
            <a:r>
              <a:rPr lang="es-MX" b="1" kern="0" dirty="0">
                <a:solidFill>
                  <a:srgbClr val="C00000"/>
                </a:solidFill>
                <a:cs typeface="Arial" pitchFamily="34" charset="0"/>
              </a:rPr>
              <a:t>Artículos 71 a 83 de la Ley General</a:t>
            </a:r>
            <a:endParaRPr lang="es-ES" b="1" dirty="0">
              <a:solidFill>
                <a:srgbClr val="C00000"/>
              </a:solidFill>
            </a:endParaRPr>
          </a:p>
        </p:txBody>
      </p:sp>
      <p:sp>
        <p:nvSpPr>
          <p:cNvPr id="22" name="5 Rectángulo">
            <a:extLst>
              <a:ext uri="{FF2B5EF4-FFF2-40B4-BE49-F238E27FC236}">
                <a16:creationId xmlns:a16="http://schemas.microsoft.com/office/drawing/2014/main" id="{4CFF10A1-0150-4B39-B319-1E768602EC28}"/>
              </a:ext>
            </a:extLst>
          </p:cNvPr>
          <p:cNvSpPr/>
          <p:nvPr/>
        </p:nvSpPr>
        <p:spPr>
          <a:xfrm>
            <a:off x="4802417" y="3009726"/>
            <a:ext cx="4009588" cy="1200329"/>
          </a:xfrm>
          <a:prstGeom prst="rect">
            <a:avLst/>
          </a:prstGeom>
        </p:spPr>
        <p:txBody>
          <a:bodyPr wrap="square">
            <a:spAutoFit/>
          </a:bodyPr>
          <a:lstStyle/>
          <a:p>
            <a:pPr algn="ctr"/>
            <a:r>
              <a:rPr lang="es-MX" kern="0" dirty="0">
                <a:cs typeface="Arial" pitchFamily="34" charset="0"/>
              </a:rPr>
              <a:t>Información sobre las funciones que específicamente corresponden a la naturaleza de las atribuciones de cada sujeto obligado</a:t>
            </a:r>
            <a:endParaRPr lang="es-ES" dirty="0"/>
          </a:p>
        </p:txBody>
      </p:sp>
      <p:sp>
        <p:nvSpPr>
          <p:cNvPr id="23" name="Right Arrow 5">
            <a:extLst>
              <a:ext uri="{FF2B5EF4-FFF2-40B4-BE49-F238E27FC236}">
                <a16:creationId xmlns:a16="http://schemas.microsoft.com/office/drawing/2014/main" id="{1422C8D5-162D-4C02-A99E-CD47A711927F}"/>
              </a:ext>
            </a:extLst>
          </p:cNvPr>
          <p:cNvSpPr/>
          <p:nvPr/>
        </p:nvSpPr>
        <p:spPr>
          <a:xfrm rot="5400000">
            <a:off x="4020605" y="379995"/>
            <a:ext cx="1080120" cy="8906322"/>
          </a:xfrm>
          <a:prstGeom prst="rightArrow">
            <a:avLst>
              <a:gd name="adj1" fmla="val 70153"/>
              <a:gd name="adj2" fmla="val 50000"/>
            </a:avLst>
          </a:prstGeom>
          <a:solidFill>
            <a:schemeClr val="accent1">
              <a:lumMod val="75000"/>
              <a:alpha val="9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Arial" panose="020B0604020202020204" pitchFamily="34" charset="0"/>
              <a:cs typeface="Arial" panose="020B0604020202020204" pitchFamily="34" charset="0"/>
            </a:endParaRPr>
          </a:p>
        </p:txBody>
      </p:sp>
      <p:sp>
        <p:nvSpPr>
          <p:cNvPr id="24" name="13 Rectángulo">
            <a:extLst>
              <a:ext uri="{FF2B5EF4-FFF2-40B4-BE49-F238E27FC236}">
                <a16:creationId xmlns:a16="http://schemas.microsoft.com/office/drawing/2014/main" id="{4D061B6E-E6F9-4BB9-BD39-0F3B93882B99}"/>
              </a:ext>
            </a:extLst>
          </p:cNvPr>
          <p:cNvSpPr/>
          <p:nvPr/>
        </p:nvSpPr>
        <p:spPr>
          <a:xfrm>
            <a:off x="1475656" y="4305290"/>
            <a:ext cx="6192688" cy="707886"/>
          </a:xfrm>
          <a:prstGeom prst="rect">
            <a:avLst/>
          </a:prstGeom>
        </p:spPr>
        <p:txBody>
          <a:bodyPr wrap="square">
            <a:spAutoFit/>
          </a:bodyPr>
          <a:lstStyle/>
          <a:p>
            <a:pPr algn="ctr" fontAlgn="auto">
              <a:spcBef>
                <a:spcPts val="0"/>
              </a:spcBef>
              <a:defRPr/>
            </a:pPr>
            <a:r>
              <a:rPr lang="es-MX" sz="2000" b="1" kern="0" dirty="0">
                <a:solidFill>
                  <a:schemeClr val="bg1"/>
                </a:solidFill>
                <a:cs typeface="Arial" pitchFamily="34" charset="0"/>
              </a:rPr>
              <a:t>Lineamientos Técnicos Generales para la publicación de la información de obligaciones de transparencia</a:t>
            </a:r>
          </a:p>
        </p:txBody>
      </p:sp>
      <p:sp>
        <p:nvSpPr>
          <p:cNvPr id="25" name="3 CuadroTexto">
            <a:extLst>
              <a:ext uri="{FF2B5EF4-FFF2-40B4-BE49-F238E27FC236}">
                <a16:creationId xmlns:a16="http://schemas.microsoft.com/office/drawing/2014/main" id="{37291AF5-23BD-4E8A-9770-E9718FE23013}"/>
              </a:ext>
            </a:extLst>
          </p:cNvPr>
          <p:cNvSpPr txBox="1"/>
          <p:nvPr/>
        </p:nvSpPr>
        <p:spPr>
          <a:xfrm>
            <a:off x="2560104" y="5350406"/>
            <a:ext cx="4001121" cy="949171"/>
          </a:xfrm>
          <a:prstGeom prst="rect">
            <a:avLst/>
          </a:prstGeom>
          <a:noFill/>
        </p:spPr>
        <p:txBody>
          <a:bodyPr wrap="square" rtlCol="0">
            <a:spAutoFit/>
          </a:bodyPr>
          <a:lstStyle/>
          <a:p>
            <a:pPr algn="ctr">
              <a:lnSpc>
                <a:spcPct val="120000"/>
              </a:lnSpc>
            </a:pPr>
            <a:r>
              <a:rPr lang="es-ES" sz="2400" b="1" cap="small" dirty="0">
                <a:cs typeface="Arial" panose="020B0604020202020204" pitchFamily="34" charset="0"/>
              </a:rPr>
              <a:t>Publicación en los portales de internet y en la PNT</a:t>
            </a:r>
            <a:endParaRPr lang="es-MX" sz="2400" b="1" cap="small" dirty="0">
              <a:cs typeface="Arial" panose="020B0604020202020204" pitchFamily="34" charset="0"/>
            </a:endParaRPr>
          </a:p>
        </p:txBody>
      </p:sp>
      <p:sp>
        <p:nvSpPr>
          <p:cNvPr id="26" name="3 Marcador de número de diapositiva">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33</a:t>
            </a:fld>
            <a:endParaRPr lang="es-MX" dirty="0"/>
          </a:p>
        </p:txBody>
      </p:sp>
    </p:spTree>
    <p:extLst>
      <p:ext uri="{BB962C8B-B14F-4D97-AF65-F5344CB8AC3E}">
        <p14:creationId xmlns:p14="http://schemas.microsoft.com/office/powerpoint/2010/main" val="3132191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E279457-4EF8-4EA7-A5B0-0B537EE2ACB4}"/>
              </a:ext>
            </a:extLst>
          </p:cNvPr>
          <p:cNvSpPr/>
          <p:nvPr/>
        </p:nvSpPr>
        <p:spPr>
          <a:xfrm>
            <a:off x="635292" y="1412355"/>
            <a:ext cx="1990948" cy="913342"/>
          </a:xfrm>
          <a:prstGeom prst="rect">
            <a:avLst/>
          </a:prstGeom>
          <a:solidFill>
            <a:srgbClr val="7CAF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39" b="1" dirty="0">
                <a:solidFill>
                  <a:schemeClr val="tx1"/>
                </a:solidFill>
              </a:rPr>
              <a:t>Ley de Transparencia de Veracruz</a:t>
            </a:r>
          </a:p>
          <a:p>
            <a:pPr algn="ctr"/>
            <a:r>
              <a:rPr lang="es-MX" sz="1639" b="1" dirty="0">
                <a:solidFill>
                  <a:schemeClr val="tx1"/>
                </a:solidFill>
              </a:rPr>
              <a:t>(anterior)</a:t>
            </a:r>
          </a:p>
        </p:txBody>
      </p:sp>
      <p:sp>
        <p:nvSpPr>
          <p:cNvPr id="5" name="Rectángulo 4">
            <a:extLst>
              <a:ext uri="{FF2B5EF4-FFF2-40B4-BE49-F238E27FC236}">
                <a16:creationId xmlns:a16="http://schemas.microsoft.com/office/drawing/2014/main" id="{4F9A0F17-B36D-42DB-8C8A-A18CAF9A7B07}"/>
              </a:ext>
            </a:extLst>
          </p:cNvPr>
          <p:cNvSpPr/>
          <p:nvPr/>
        </p:nvSpPr>
        <p:spPr>
          <a:xfrm>
            <a:off x="3740856" y="1393297"/>
            <a:ext cx="1813771" cy="913342"/>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39" b="1" dirty="0">
                <a:solidFill>
                  <a:schemeClr val="bg1"/>
                </a:solidFill>
              </a:rPr>
              <a:t>Ley General de transparencia</a:t>
            </a:r>
          </a:p>
        </p:txBody>
      </p:sp>
      <p:sp>
        <p:nvSpPr>
          <p:cNvPr id="6" name="Rectángulo 5">
            <a:extLst>
              <a:ext uri="{FF2B5EF4-FFF2-40B4-BE49-F238E27FC236}">
                <a16:creationId xmlns:a16="http://schemas.microsoft.com/office/drawing/2014/main" id="{0637D221-4303-49E4-8529-793BE63197B6}"/>
              </a:ext>
            </a:extLst>
          </p:cNvPr>
          <p:cNvSpPr/>
          <p:nvPr/>
        </p:nvSpPr>
        <p:spPr>
          <a:xfrm rot="169911">
            <a:off x="802840" y="2667137"/>
            <a:ext cx="1626935" cy="10405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39" b="1" dirty="0">
                <a:solidFill>
                  <a:schemeClr val="tx1"/>
                </a:solidFill>
              </a:rPr>
              <a:t>36</a:t>
            </a:r>
          </a:p>
          <a:p>
            <a:pPr algn="ctr"/>
            <a:r>
              <a:rPr lang="es-MX" sz="1639" b="1" dirty="0">
                <a:solidFill>
                  <a:schemeClr val="tx1"/>
                </a:solidFill>
              </a:rPr>
              <a:t>Obligaciones de transparencia comunes</a:t>
            </a:r>
          </a:p>
        </p:txBody>
      </p:sp>
      <p:sp>
        <p:nvSpPr>
          <p:cNvPr id="7" name="Rectángulo 6">
            <a:extLst>
              <a:ext uri="{FF2B5EF4-FFF2-40B4-BE49-F238E27FC236}">
                <a16:creationId xmlns:a16="http://schemas.microsoft.com/office/drawing/2014/main" id="{E280AD23-E943-40F9-8357-68F99377DABC}"/>
              </a:ext>
            </a:extLst>
          </p:cNvPr>
          <p:cNvSpPr/>
          <p:nvPr/>
        </p:nvSpPr>
        <p:spPr>
          <a:xfrm rot="169911">
            <a:off x="748240" y="3849278"/>
            <a:ext cx="1626935" cy="10405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39" b="1" dirty="0">
                <a:solidFill>
                  <a:schemeClr val="tx1"/>
                </a:solidFill>
              </a:rPr>
              <a:t>58</a:t>
            </a:r>
          </a:p>
          <a:p>
            <a:pPr algn="ctr"/>
            <a:r>
              <a:rPr lang="es-MX" sz="1639" b="1" dirty="0">
                <a:solidFill>
                  <a:schemeClr val="tx1"/>
                </a:solidFill>
              </a:rPr>
              <a:t>Obligaciones de transparencia específicas</a:t>
            </a:r>
          </a:p>
        </p:txBody>
      </p:sp>
      <p:sp>
        <p:nvSpPr>
          <p:cNvPr id="8" name="Rectángulo 7">
            <a:extLst>
              <a:ext uri="{FF2B5EF4-FFF2-40B4-BE49-F238E27FC236}">
                <a16:creationId xmlns:a16="http://schemas.microsoft.com/office/drawing/2014/main" id="{583629FA-32A2-40AC-B8F8-16F6563228C7}"/>
              </a:ext>
            </a:extLst>
          </p:cNvPr>
          <p:cNvSpPr/>
          <p:nvPr/>
        </p:nvSpPr>
        <p:spPr>
          <a:xfrm rot="169911">
            <a:off x="3820166" y="2823838"/>
            <a:ext cx="1626935" cy="1040516"/>
          </a:xfrm>
          <a:prstGeom prst="rect">
            <a:avLst/>
          </a:prstGeom>
          <a:solidFill>
            <a:srgbClr val="6094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39" b="1" dirty="0">
                <a:solidFill>
                  <a:schemeClr val="bg1"/>
                </a:solidFill>
              </a:rPr>
              <a:t>48</a:t>
            </a:r>
          </a:p>
          <a:p>
            <a:pPr algn="ctr"/>
            <a:r>
              <a:rPr lang="es-MX" sz="1639" b="1" dirty="0">
                <a:solidFill>
                  <a:schemeClr val="bg1"/>
                </a:solidFill>
              </a:rPr>
              <a:t>Obligaciones de transparencia comunes</a:t>
            </a:r>
          </a:p>
        </p:txBody>
      </p:sp>
      <p:sp>
        <p:nvSpPr>
          <p:cNvPr id="9" name="Rectángulo 8">
            <a:extLst>
              <a:ext uri="{FF2B5EF4-FFF2-40B4-BE49-F238E27FC236}">
                <a16:creationId xmlns:a16="http://schemas.microsoft.com/office/drawing/2014/main" id="{661AD364-4C89-40EB-8C7C-CDA428B924B2}"/>
              </a:ext>
            </a:extLst>
          </p:cNvPr>
          <p:cNvSpPr/>
          <p:nvPr/>
        </p:nvSpPr>
        <p:spPr>
          <a:xfrm rot="169911">
            <a:off x="3765566" y="4005979"/>
            <a:ext cx="1626935" cy="104051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39" b="1" dirty="0">
                <a:solidFill>
                  <a:schemeClr val="bg1"/>
                </a:solidFill>
              </a:rPr>
              <a:t>122</a:t>
            </a:r>
          </a:p>
          <a:p>
            <a:pPr algn="ctr"/>
            <a:r>
              <a:rPr lang="es-MX" sz="1639" b="1" dirty="0">
                <a:solidFill>
                  <a:schemeClr val="bg1"/>
                </a:solidFill>
              </a:rPr>
              <a:t>Obligaciones de transparencia específicas</a:t>
            </a:r>
          </a:p>
        </p:txBody>
      </p:sp>
      <p:sp>
        <p:nvSpPr>
          <p:cNvPr id="10" name="Triángulo isósceles 9">
            <a:extLst>
              <a:ext uri="{FF2B5EF4-FFF2-40B4-BE49-F238E27FC236}">
                <a16:creationId xmlns:a16="http://schemas.microsoft.com/office/drawing/2014/main" id="{E3F6CED3-5A7C-4658-82AF-44CDB49A0FE5}"/>
              </a:ext>
            </a:extLst>
          </p:cNvPr>
          <p:cNvSpPr/>
          <p:nvPr/>
        </p:nvSpPr>
        <p:spPr>
          <a:xfrm>
            <a:off x="4027675" y="5621672"/>
            <a:ext cx="948026" cy="6474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22"/>
          </a:p>
        </p:txBody>
      </p:sp>
      <p:sp>
        <p:nvSpPr>
          <p:cNvPr id="11" name="Rectángulo 10">
            <a:extLst>
              <a:ext uri="{FF2B5EF4-FFF2-40B4-BE49-F238E27FC236}">
                <a16:creationId xmlns:a16="http://schemas.microsoft.com/office/drawing/2014/main" id="{2AAC923D-275C-4496-B812-130CB1A4AF6B}"/>
              </a:ext>
            </a:extLst>
          </p:cNvPr>
          <p:cNvSpPr/>
          <p:nvPr/>
        </p:nvSpPr>
        <p:spPr>
          <a:xfrm rot="169911">
            <a:off x="701233" y="5140121"/>
            <a:ext cx="7589351" cy="28903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22"/>
          </a:p>
        </p:txBody>
      </p:sp>
      <p:sp>
        <p:nvSpPr>
          <p:cNvPr id="12" name="CuadroTexto 11">
            <a:extLst>
              <a:ext uri="{FF2B5EF4-FFF2-40B4-BE49-F238E27FC236}">
                <a16:creationId xmlns:a16="http://schemas.microsoft.com/office/drawing/2014/main" id="{96F356D7-311D-4756-87C2-DC25D8236641}"/>
              </a:ext>
            </a:extLst>
          </p:cNvPr>
          <p:cNvSpPr txBox="1"/>
          <p:nvPr/>
        </p:nvSpPr>
        <p:spPr>
          <a:xfrm rot="172522">
            <a:off x="4006109" y="5098979"/>
            <a:ext cx="1022260" cy="372731"/>
          </a:xfrm>
          <a:prstGeom prst="rect">
            <a:avLst/>
          </a:prstGeom>
          <a:noFill/>
        </p:spPr>
        <p:txBody>
          <a:bodyPr wrap="square" rtlCol="0">
            <a:spAutoFit/>
          </a:bodyPr>
          <a:lstStyle/>
          <a:p>
            <a:pPr algn="ctr"/>
            <a:r>
              <a:rPr lang="es-MX" sz="1822" b="1" dirty="0"/>
              <a:t>170</a:t>
            </a:r>
          </a:p>
        </p:txBody>
      </p:sp>
      <p:sp>
        <p:nvSpPr>
          <p:cNvPr id="13" name="CuadroTexto 12">
            <a:extLst>
              <a:ext uri="{FF2B5EF4-FFF2-40B4-BE49-F238E27FC236}">
                <a16:creationId xmlns:a16="http://schemas.microsoft.com/office/drawing/2014/main" id="{F1420B36-2444-4518-B290-77799CDA12DF}"/>
              </a:ext>
            </a:extLst>
          </p:cNvPr>
          <p:cNvSpPr txBox="1"/>
          <p:nvPr/>
        </p:nvSpPr>
        <p:spPr>
          <a:xfrm rot="172522">
            <a:off x="989393" y="4954558"/>
            <a:ext cx="1022260" cy="372731"/>
          </a:xfrm>
          <a:prstGeom prst="rect">
            <a:avLst/>
          </a:prstGeom>
          <a:noFill/>
        </p:spPr>
        <p:txBody>
          <a:bodyPr wrap="square" rtlCol="0">
            <a:spAutoFit/>
          </a:bodyPr>
          <a:lstStyle/>
          <a:p>
            <a:pPr algn="ctr"/>
            <a:r>
              <a:rPr lang="es-MX" sz="1822" b="1" dirty="0"/>
              <a:t>94</a:t>
            </a:r>
          </a:p>
        </p:txBody>
      </p:sp>
      <p:sp>
        <p:nvSpPr>
          <p:cNvPr id="16" name="Rectángulo 15">
            <a:extLst>
              <a:ext uri="{FF2B5EF4-FFF2-40B4-BE49-F238E27FC236}">
                <a16:creationId xmlns:a16="http://schemas.microsoft.com/office/drawing/2014/main" id="{8F6A0AB3-CF89-4EE3-B164-EC3D0C79BDA9}"/>
              </a:ext>
            </a:extLst>
          </p:cNvPr>
          <p:cNvSpPr/>
          <p:nvPr/>
        </p:nvSpPr>
        <p:spPr>
          <a:xfrm>
            <a:off x="6662458" y="1393297"/>
            <a:ext cx="1904504" cy="913342"/>
          </a:xfrm>
          <a:prstGeom prst="rect">
            <a:avLst/>
          </a:prstGeom>
          <a:solidFill>
            <a:srgbClr val="610E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39" b="1" dirty="0">
                <a:solidFill>
                  <a:schemeClr val="bg1"/>
                </a:solidFill>
              </a:rPr>
              <a:t>Ley de transparencia de Veracruz (vigente)</a:t>
            </a:r>
          </a:p>
        </p:txBody>
      </p:sp>
      <p:sp>
        <p:nvSpPr>
          <p:cNvPr id="17" name="Rectángulo 16">
            <a:extLst>
              <a:ext uri="{FF2B5EF4-FFF2-40B4-BE49-F238E27FC236}">
                <a16:creationId xmlns:a16="http://schemas.microsoft.com/office/drawing/2014/main" id="{E770FE33-5E79-49B4-ADAC-46257603D89C}"/>
              </a:ext>
            </a:extLst>
          </p:cNvPr>
          <p:cNvSpPr/>
          <p:nvPr/>
        </p:nvSpPr>
        <p:spPr>
          <a:xfrm rot="169911">
            <a:off x="6750319" y="2954915"/>
            <a:ext cx="1626935" cy="1040516"/>
          </a:xfrm>
          <a:prstGeom prst="rect">
            <a:avLst/>
          </a:prstGeom>
          <a:solidFill>
            <a:srgbClr val="9416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39" b="1" dirty="0">
                <a:solidFill>
                  <a:schemeClr val="bg1"/>
                </a:solidFill>
              </a:rPr>
              <a:t>54</a:t>
            </a:r>
          </a:p>
          <a:p>
            <a:pPr algn="ctr"/>
            <a:r>
              <a:rPr lang="es-MX" sz="1639" b="1" dirty="0">
                <a:solidFill>
                  <a:schemeClr val="bg1"/>
                </a:solidFill>
              </a:rPr>
              <a:t>Obligaciones de transparencia comunes</a:t>
            </a:r>
          </a:p>
        </p:txBody>
      </p:sp>
      <p:sp>
        <p:nvSpPr>
          <p:cNvPr id="18" name="Rectángulo 17">
            <a:extLst>
              <a:ext uri="{FF2B5EF4-FFF2-40B4-BE49-F238E27FC236}">
                <a16:creationId xmlns:a16="http://schemas.microsoft.com/office/drawing/2014/main" id="{9B42C97B-F2ED-4EAC-8C03-94378629DAD1}"/>
              </a:ext>
            </a:extLst>
          </p:cNvPr>
          <p:cNvSpPr/>
          <p:nvPr/>
        </p:nvSpPr>
        <p:spPr>
          <a:xfrm rot="169911">
            <a:off x="6695720" y="4137056"/>
            <a:ext cx="1626935" cy="1040516"/>
          </a:xfrm>
          <a:prstGeom prst="rect">
            <a:avLst/>
          </a:prstGeom>
          <a:solidFill>
            <a:srgbClr val="7411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39" b="1" dirty="0">
                <a:solidFill>
                  <a:schemeClr val="bg1"/>
                </a:solidFill>
              </a:rPr>
              <a:t>193</a:t>
            </a:r>
          </a:p>
          <a:p>
            <a:pPr algn="ctr"/>
            <a:r>
              <a:rPr lang="es-MX" sz="1639" b="1" dirty="0">
                <a:solidFill>
                  <a:schemeClr val="bg1"/>
                </a:solidFill>
              </a:rPr>
              <a:t>Obligaciones de transparencia específicas</a:t>
            </a:r>
          </a:p>
        </p:txBody>
      </p:sp>
      <p:sp>
        <p:nvSpPr>
          <p:cNvPr id="19" name="CuadroTexto 18">
            <a:extLst>
              <a:ext uri="{FF2B5EF4-FFF2-40B4-BE49-F238E27FC236}">
                <a16:creationId xmlns:a16="http://schemas.microsoft.com/office/drawing/2014/main" id="{ECE7998D-1380-4C38-A80A-11358AA72C51}"/>
              </a:ext>
            </a:extLst>
          </p:cNvPr>
          <p:cNvSpPr txBox="1"/>
          <p:nvPr/>
        </p:nvSpPr>
        <p:spPr>
          <a:xfrm rot="172522">
            <a:off x="6949042" y="5248821"/>
            <a:ext cx="1022260" cy="372731"/>
          </a:xfrm>
          <a:prstGeom prst="rect">
            <a:avLst/>
          </a:prstGeom>
          <a:noFill/>
        </p:spPr>
        <p:txBody>
          <a:bodyPr wrap="square" rtlCol="0">
            <a:spAutoFit/>
          </a:bodyPr>
          <a:lstStyle/>
          <a:p>
            <a:pPr algn="ctr"/>
            <a:r>
              <a:rPr lang="es-MX" sz="1822" b="1" dirty="0"/>
              <a:t>247</a:t>
            </a:r>
          </a:p>
        </p:txBody>
      </p:sp>
      <p:sp>
        <p:nvSpPr>
          <p:cNvPr id="20" name="CuadroTexto 19">
            <a:extLst>
              <a:ext uri="{FF2B5EF4-FFF2-40B4-BE49-F238E27FC236}">
                <a16:creationId xmlns:a16="http://schemas.microsoft.com/office/drawing/2014/main" id="{AEC75805-FB38-4D1D-A740-4D4E674C9A30}"/>
              </a:ext>
            </a:extLst>
          </p:cNvPr>
          <p:cNvSpPr txBox="1"/>
          <p:nvPr/>
        </p:nvSpPr>
        <p:spPr>
          <a:xfrm>
            <a:off x="239889" y="158304"/>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_tradnl" sz="3200" dirty="0">
                <a:ln>
                  <a:solidFill>
                    <a:schemeClr val="accent5">
                      <a:lumMod val="50000"/>
                      <a:alpha val="22000"/>
                    </a:schemeClr>
                  </a:solidFill>
                </a:ln>
                <a:solidFill>
                  <a:schemeClr val="bg1"/>
                </a:solidFill>
                <a:effectLst>
                  <a:outerShdw blurRad="50800" dist="38100" dir="2700000" algn="tl" rotWithShape="0">
                    <a:srgbClr val="000000">
                      <a:alpha val="43000"/>
                    </a:srgbClr>
                  </a:outerShdw>
                </a:effectLst>
                <a:latin typeface="+mj-lt"/>
              </a:rPr>
              <a:t>INCREMENTO DE OBLIGACIONES</a:t>
            </a:r>
          </a:p>
        </p:txBody>
      </p:sp>
      <p:sp>
        <p:nvSpPr>
          <p:cNvPr id="21" name="3 Marcador de número de diapositiva">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34</a:t>
            </a:fld>
            <a:endParaRPr lang="es-MX" dirty="0"/>
          </a:p>
        </p:txBody>
      </p:sp>
    </p:spTree>
    <p:extLst>
      <p:ext uri="{BB962C8B-B14F-4D97-AF65-F5344CB8AC3E}">
        <p14:creationId xmlns:p14="http://schemas.microsoft.com/office/powerpoint/2010/main" val="2324399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24223FB7-0EFE-4047-B09F-3664D6C2CDE7}"/>
              </a:ext>
            </a:extLst>
          </p:cNvPr>
          <p:cNvSpPr txBox="1"/>
          <p:nvPr/>
        </p:nvSpPr>
        <p:spPr>
          <a:xfrm>
            <a:off x="136979" y="1182817"/>
            <a:ext cx="6295717" cy="1323439"/>
          </a:xfrm>
          <a:prstGeom prst="rect">
            <a:avLst/>
          </a:prstGeom>
          <a:noFill/>
        </p:spPr>
        <p:txBody>
          <a:bodyPr wrap="square" rtlCol="0">
            <a:spAutoFit/>
          </a:bodyPr>
          <a:lstStyle/>
          <a:p>
            <a:pPr algn="just"/>
            <a:r>
              <a:rPr lang="es-MX" sz="2000" b="1" dirty="0">
                <a:solidFill>
                  <a:srgbClr val="C00000"/>
                </a:solidFill>
                <a:latin typeface="Calibri" panose="020F0502020204030204" pitchFamily="34" charset="0"/>
              </a:rPr>
              <a:t>Artículo 60</a:t>
            </a:r>
            <a:r>
              <a:rPr lang="es-MX" sz="2000" dirty="0">
                <a:latin typeface="Calibri" panose="020F0502020204030204" pitchFamily="34" charset="0"/>
              </a:rPr>
              <a:t>. Las </a:t>
            </a:r>
            <a:r>
              <a:rPr lang="es-MX" sz="2000" b="1" dirty="0">
                <a:latin typeface="Calibri" panose="020F0502020204030204" pitchFamily="34" charset="0"/>
              </a:rPr>
              <a:t>leyes federal y locales</a:t>
            </a:r>
            <a:r>
              <a:rPr lang="es-MX" sz="2000" dirty="0">
                <a:latin typeface="Calibri" panose="020F0502020204030204" pitchFamily="34" charset="0"/>
              </a:rPr>
              <a:t> de transparencia </a:t>
            </a:r>
            <a:r>
              <a:rPr lang="es-MX" sz="2000" b="1" dirty="0">
                <a:latin typeface="Calibri" panose="020F0502020204030204" pitchFamily="34" charset="0"/>
              </a:rPr>
              <a:t>deberán establecer la obligación</a:t>
            </a:r>
            <a:r>
              <a:rPr lang="es-MX" sz="2000" dirty="0">
                <a:latin typeface="Calibri" panose="020F0502020204030204" pitchFamily="34" charset="0"/>
              </a:rPr>
              <a:t> de los sujetos obligados </a:t>
            </a:r>
            <a:r>
              <a:rPr lang="es-MX" sz="2000" b="1" dirty="0">
                <a:latin typeface="Calibri" panose="020F0502020204030204" pitchFamily="34" charset="0"/>
              </a:rPr>
              <a:t>de poner a disposición la información referida en el Título Quinto</a:t>
            </a:r>
            <a:r>
              <a:rPr lang="es-MX" sz="2000" dirty="0">
                <a:latin typeface="Calibri" panose="020F0502020204030204" pitchFamily="34" charset="0"/>
              </a:rPr>
              <a:t> en sus </a:t>
            </a:r>
            <a:r>
              <a:rPr lang="es-MX" sz="2000" b="1" dirty="0">
                <a:latin typeface="Calibri" panose="020F0502020204030204" pitchFamily="34" charset="0"/>
              </a:rPr>
              <a:t>portales de internet y en la PNT</a:t>
            </a:r>
            <a:r>
              <a:rPr lang="es-MX" sz="2000" dirty="0">
                <a:latin typeface="Calibri" panose="020F0502020204030204" pitchFamily="34" charset="0"/>
              </a:rPr>
              <a:t>.</a:t>
            </a:r>
            <a:endParaRPr lang="es-MX" sz="2000" b="1" dirty="0">
              <a:latin typeface="Calibri" panose="020F0502020204030204" pitchFamily="34" charset="0"/>
            </a:endParaRPr>
          </a:p>
        </p:txBody>
      </p:sp>
      <p:sp>
        <p:nvSpPr>
          <p:cNvPr id="15" name="CuadroTexto 14">
            <a:extLst>
              <a:ext uri="{FF2B5EF4-FFF2-40B4-BE49-F238E27FC236}">
                <a16:creationId xmlns:a16="http://schemas.microsoft.com/office/drawing/2014/main" id="{C3E1EACF-1584-44A1-B0AB-6E49BD6DADC1}"/>
              </a:ext>
            </a:extLst>
          </p:cNvPr>
          <p:cNvSpPr txBox="1"/>
          <p:nvPr/>
        </p:nvSpPr>
        <p:spPr>
          <a:xfrm>
            <a:off x="136979" y="2690011"/>
            <a:ext cx="6295717" cy="1015663"/>
          </a:xfrm>
          <a:prstGeom prst="rect">
            <a:avLst/>
          </a:prstGeom>
          <a:noFill/>
        </p:spPr>
        <p:txBody>
          <a:bodyPr wrap="square" rtlCol="0">
            <a:spAutoFit/>
          </a:bodyPr>
          <a:lstStyle/>
          <a:p>
            <a:pPr algn="just"/>
            <a:r>
              <a:rPr lang="es-MX" sz="2000" b="1" dirty="0">
                <a:solidFill>
                  <a:srgbClr val="C00000"/>
                </a:solidFill>
                <a:latin typeface="Calibri" panose="020F0502020204030204" pitchFamily="34" charset="0"/>
              </a:rPr>
              <a:t>Artículo 61</a:t>
            </a:r>
            <a:r>
              <a:rPr lang="es-MX" sz="2000" dirty="0">
                <a:latin typeface="Calibri" panose="020F0502020204030204" pitchFamily="34" charset="0"/>
              </a:rPr>
              <a:t>. Los lineamientos técnicos emitidos por el SNT </a:t>
            </a:r>
            <a:r>
              <a:rPr lang="es-MX" sz="2000" b="1" dirty="0">
                <a:latin typeface="Calibri" panose="020F0502020204030204" pitchFamily="34" charset="0"/>
              </a:rPr>
              <a:t>establecerán los formatos de publicación</a:t>
            </a:r>
            <a:r>
              <a:rPr lang="es-MX" sz="2000" dirty="0">
                <a:latin typeface="Calibri" panose="020F0502020204030204" pitchFamily="34" charset="0"/>
              </a:rPr>
              <a:t> de la información.</a:t>
            </a:r>
          </a:p>
        </p:txBody>
      </p:sp>
      <p:sp>
        <p:nvSpPr>
          <p:cNvPr id="16" name="CuadroTexto 15">
            <a:extLst>
              <a:ext uri="{FF2B5EF4-FFF2-40B4-BE49-F238E27FC236}">
                <a16:creationId xmlns:a16="http://schemas.microsoft.com/office/drawing/2014/main" id="{74CF15A6-A4B6-404E-A21D-9E97B6952F58}"/>
              </a:ext>
            </a:extLst>
          </p:cNvPr>
          <p:cNvSpPr txBox="1"/>
          <p:nvPr/>
        </p:nvSpPr>
        <p:spPr>
          <a:xfrm>
            <a:off x="136979" y="3866745"/>
            <a:ext cx="6295717" cy="1015663"/>
          </a:xfrm>
          <a:prstGeom prst="rect">
            <a:avLst/>
          </a:prstGeom>
          <a:noFill/>
        </p:spPr>
        <p:txBody>
          <a:bodyPr wrap="square" rtlCol="0">
            <a:spAutoFit/>
          </a:bodyPr>
          <a:lstStyle/>
          <a:p>
            <a:pPr algn="just"/>
            <a:r>
              <a:rPr lang="es-MX" sz="2000" b="1" dirty="0">
                <a:solidFill>
                  <a:srgbClr val="C00000"/>
                </a:solidFill>
                <a:latin typeface="Calibri" panose="020F0502020204030204" pitchFamily="34" charset="0"/>
              </a:rPr>
              <a:t>Artículo 65</a:t>
            </a:r>
            <a:r>
              <a:rPr lang="es-MX" sz="2000" dirty="0">
                <a:latin typeface="Calibri" panose="020F0502020204030204" pitchFamily="34" charset="0"/>
              </a:rPr>
              <a:t>. </a:t>
            </a:r>
            <a:r>
              <a:rPr lang="es-MX" sz="2000" b="1" dirty="0">
                <a:latin typeface="Calibri" panose="020F0502020204030204" pitchFamily="34" charset="0"/>
              </a:rPr>
              <a:t>Accesibilidad</a:t>
            </a:r>
            <a:r>
              <a:rPr lang="es-MX" sz="2000" dirty="0">
                <a:latin typeface="Calibri" panose="020F0502020204030204" pitchFamily="34" charset="0"/>
              </a:rPr>
              <a:t> para </a:t>
            </a:r>
            <a:r>
              <a:rPr lang="es-MX" sz="2000" b="1" dirty="0">
                <a:latin typeface="Calibri" panose="020F0502020204030204" pitchFamily="34" charset="0"/>
              </a:rPr>
              <a:t>personas con discapacidad</a:t>
            </a:r>
            <a:r>
              <a:rPr lang="es-MX" sz="2000" dirty="0">
                <a:latin typeface="Calibri" panose="020F0502020204030204" pitchFamily="34" charset="0"/>
              </a:rPr>
              <a:t> y quienes hablen </a:t>
            </a:r>
            <a:r>
              <a:rPr lang="es-MX" sz="2000" b="1" dirty="0">
                <a:latin typeface="Calibri" panose="020F0502020204030204" pitchFamily="34" charset="0"/>
              </a:rPr>
              <a:t>lenguas indígenas</a:t>
            </a:r>
            <a:r>
              <a:rPr lang="es-MX" sz="2000" dirty="0">
                <a:latin typeface="Calibri" panose="020F0502020204030204" pitchFamily="34" charset="0"/>
              </a:rPr>
              <a:t>. Además de </a:t>
            </a:r>
            <a:r>
              <a:rPr lang="es-MX" sz="2000" b="1" dirty="0">
                <a:latin typeface="Calibri" panose="020F0502020204030204" pitchFamily="34" charset="0"/>
              </a:rPr>
              <a:t>promover la homogeneidad y estandarización de la información</a:t>
            </a:r>
          </a:p>
        </p:txBody>
      </p:sp>
      <p:sp>
        <p:nvSpPr>
          <p:cNvPr id="17" name="CuadroTexto 16">
            <a:extLst>
              <a:ext uri="{FF2B5EF4-FFF2-40B4-BE49-F238E27FC236}">
                <a16:creationId xmlns:a16="http://schemas.microsoft.com/office/drawing/2014/main" id="{DD07AC74-E103-4888-BDAE-0C816B47BC6D}"/>
              </a:ext>
            </a:extLst>
          </p:cNvPr>
          <p:cNvSpPr txBox="1"/>
          <p:nvPr/>
        </p:nvSpPr>
        <p:spPr>
          <a:xfrm>
            <a:off x="136979" y="5093176"/>
            <a:ext cx="6295717" cy="707886"/>
          </a:xfrm>
          <a:prstGeom prst="rect">
            <a:avLst/>
          </a:prstGeom>
          <a:noFill/>
        </p:spPr>
        <p:txBody>
          <a:bodyPr wrap="square" rtlCol="0">
            <a:spAutoFit/>
          </a:bodyPr>
          <a:lstStyle/>
          <a:p>
            <a:pPr algn="just"/>
            <a:r>
              <a:rPr lang="es-MX" sz="2000" b="1" dirty="0">
                <a:solidFill>
                  <a:srgbClr val="C00000"/>
                </a:solidFill>
                <a:latin typeface="Calibri" panose="020F0502020204030204" pitchFamily="34" charset="0"/>
              </a:rPr>
              <a:t>Artículos 70 al 83</a:t>
            </a:r>
            <a:r>
              <a:rPr lang="es-MX" sz="2000" dirty="0">
                <a:latin typeface="Calibri" panose="020F0502020204030204" pitchFamily="34" charset="0"/>
              </a:rPr>
              <a:t>. </a:t>
            </a:r>
            <a:r>
              <a:rPr lang="es-MX" sz="2000" b="1" dirty="0">
                <a:latin typeface="Calibri" panose="020F0502020204030204" pitchFamily="34" charset="0"/>
              </a:rPr>
              <a:t>Obligaciones de transparencia comunes y específicas</a:t>
            </a:r>
            <a:r>
              <a:rPr lang="es-MX" sz="2000" dirty="0">
                <a:latin typeface="Calibri" panose="020F0502020204030204" pitchFamily="34" charset="0"/>
              </a:rPr>
              <a:t>.</a:t>
            </a:r>
          </a:p>
        </p:txBody>
      </p:sp>
      <p:sp>
        <p:nvSpPr>
          <p:cNvPr id="18" name="CuadroTexto 17">
            <a:extLst>
              <a:ext uri="{FF2B5EF4-FFF2-40B4-BE49-F238E27FC236}">
                <a16:creationId xmlns:a16="http://schemas.microsoft.com/office/drawing/2014/main" id="{AD2DFC49-F39D-49FA-8719-861474E6F601}"/>
              </a:ext>
            </a:extLst>
          </p:cNvPr>
          <p:cNvSpPr txBox="1"/>
          <p:nvPr/>
        </p:nvSpPr>
        <p:spPr>
          <a:xfrm>
            <a:off x="136979" y="6035289"/>
            <a:ext cx="6295717" cy="400110"/>
          </a:xfrm>
          <a:prstGeom prst="rect">
            <a:avLst/>
          </a:prstGeom>
          <a:noFill/>
        </p:spPr>
        <p:txBody>
          <a:bodyPr wrap="square" rtlCol="0">
            <a:spAutoFit/>
          </a:bodyPr>
          <a:lstStyle/>
          <a:p>
            <a:pPr algn="just"/>
            <a:r>
              <a:rPr lang="es-MX" sz="2000" b="1" dirty="0">
                <a:solidFill>
                  <a:srgbClr val="C00000"/>
                </a:solidFill>
                <a:latin typeface="Calibri" panose="020F0502020204030204" pitchFamily="34" charset="0"/>
              </a:rPr>
              <a:t>Artículos 31, </a:t>
            </a:r>
            <a:r>
              <a:rPr lang="es-MX" sz="2000" b="1" dirty="0" err="1">
                <a:solidFill>
                  <a:srgbClr val="C00000"/>
                </a:solidFill>
                <a:latin typeface="Calibri" panose="020F0502020204030204" pitchFamily="34" charset="0"/>
              </a:rPr>
              <a:t>Fracc</a:t>
            </a:r>
            <a:r>
              <a:rPr lang="es-MX" sz="2000" b="1" dirty="0">
                <a:solidFill>
                  <a:srgbClr val="C00000"/>
                </a:solidFill>
                <a:latin typeface="Calibri" panose="020F0502020204030204" pitchFamily="34" charset="0"/>
              </a:rPr>
              <a:t>. IV</a:t>
            </a:r>
            <a:r>
              <a:rPr lang="es-MX" sz="2000" dirty="0">
                <a:latin typeface="Calibri" panose="020F0502020204030204" pitchFamily="34" charset="0"/>
              </a:rPr>
              <a:t>. </a:t>
            </a:r>
            <a:r>
              <a:rPr lang="es-MX" sz="2000" b="1" dirty="0">
                <a:latin typeface="Calibri" panose="020F0502020204030204" pitchFamily="34" charset="0"/>
              </a:rPr>
              <a:t>Indicadores de resultados</a:t>
            </a:r>
            <a:r>
              <a:rPr lang="es-MX" sz="2000" dirty="0">
                <a:latin typeface="Calibri" panose="020F0502020204030204" pitchFamily="34" charset="0"/>
              </a:rPr>
              <a:t>.</a:t>
            </a:r>
          </a:p>
        </p:txBody>
      </p:sp>
      <p:pic>
        <p:nvPicPr>
          <p:cNvPr id="19" name="3 Imagen">
            <a:extLst>
              <a:ext uri="{FF2B5EF4-FFF2-40B4-BE49-F238E27FC236}">
                <a16:creationId xmlns:a16="http://schemas.microsoft.com/office/drawing/2014/main" id="{848CE9DD-4BDF-4A7D-A721-37EE5AE5C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9921" y="2578076"/>
            <a:ext cx="1939411" cy="2515100"/>
          </a:xfrm>
          <a:prstGeom prst="rect">
            <a:avLst/>
          </a:prstGeom>
          <a:effectLst>
            <a:outerShdw blurRad="76200" dir="18900000" sy="23000" kx="-1200000" algn="bl" rotWithShape="0">
              <a:prstClr val="black">
                <a:alpha val="20000"/>
              </a:prstClr>
            </a:outerShdw>
          </a:effectLst>
          <a:scene3d>
            <a:camera prst="orthographicFront">
              <a:rot lat="597694" lon="2047171" rev="21295385"/>
            </a:camera>
            <a:lightRig rig="chilly" dir="t">
              <a:rot lat="0" lon="0" rev="4200000"/>
            </a:lightRig>
          </a:scene3d>
          <a:sp3d z="107950" extrusionH="330200" prstMaterial="metal">
            <a:bevelT prst="slope"/>
            <a:bevelB w="165100" prst="coolSlant"/>
          </a:sp3d>
        </p:spPr>
      </p:pic>
      <p:sp>
        <p:nvSpPr>
          <p:cNvPr id="20" name="Cerrar llave 19">
            <a:extLst>
              <a:ext uri="{FF2B5EF4-FFF2-40B4-BE49-F238E27FC236}">
                <a16:creationId xmlns:a16="http://schemas.microsoft.com/office/drawing/2014/main" id="{405C4612-658E-48F0-9BEC-77063CECB036}"/>
              </a:ext>
            </a:extLst>
          </p:cNvPr>
          <p:cNvSpPr/>
          <p:nvPr/>
        </p:nvSpPr>
        <p:spPr>
          <a:xfrm>
            <a:off x="6322145" y="1182817"/>
            <a:ext cx="747776" cy="5252582"/>
          </a:xfrm>
          <a:prstGeom prst="righ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1" name="CuadroTexto 20">
            <a:extLst>
              <a:ext uri="{FF2B5EF4-FFF2-40B4-BE49-F238E27FC236}">
                <a16:creationId xmlns:a16="http://schemas.microsoft.com/office/drawing/2014/main" id="{BAFB84DD-232B-4CFD-A978-E817A745020F}"/>
              </a:ext>
            </a:extLst>
          </p:cNvPr>
          <p:cNvSpPr txBox="1"/>
          <p:nvPr/>
        </p:nvSpPr>
        <p:spPr>
          <a:xfrm>
            <a:off x="239889" y="158304"/>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_tradnl" sz="3200" dirty="0">
                <a:ln>
                  <a:solidFill>
                    <a:schemeClr val="accent5">
                      <a:lumMod val="50000"/>
                      <a:alpha val="22000"/>
                    </a:schemeClr>
                  </a:solidFill>
                </a:ln>
                <a:solidFill>
                  <a:schemeClr val="bg1"/>
                </a:solidFill>
                <a:effectLst>
                  <a:outerShdw blurRad="50800" dist="38100" dir="2700000" algn="tl" rotWithShape="0">
                    <a:srgbClr val="000000">
                      <a:alpha val="43000"/>
                    </a:srgbClr>
                  </a:outerShdw>
                </a:effectLst>
                <a:latin typeface="+mj-lt"/>
              </a:rPr>
              <a:t>FUNDAMENTO DE LOS LTG</a:t>
            </a:r>
          </a:p>
        </p:txBody>
      </p:sp>
      <p:sp>
        <p:nvSpPr>
          <p:cNvPr id="10" name="3 Marcador de número de diapositiva">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35</a:t>
            </a:fld>
            <a:endParaRPr lang="es-MX" dirty="0"/>
          </a:p>
        </p:txBody>
      </p:sp>
    </p:spTree>
    <p:extLst>
      <p:ext uri="{BB962C8B-B14F-4D97-AF65-F5344CB8AC3E}">
        <p14:creationId xmlns:p14="http://schemas.microsoft.com/office/powerpoint/2010/main" val="2585164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echa izquierda y derecha 33">
            <a:extLst>
              <a:ext uri="{FF2B5EF4-FFF2-40B4-BE49-F238E27FC236}">
                <a16:creationId xmlns:a16="http://schemas.microsoft.com/office/drawing/2014/main" id="{27E4F728-87A8-4560-A9B8-35BC3A8E24C2}"/>
              </a:ext>
            </a:extLst>
          </p:cNvPr>
          <p:cNvSpPr/>
          <p:nvPr/>
        </p:nvSpPr>
        <p:spPr>
          <a:xfrm>
            <a:off x="3438858" y="3192940"/>
            <a:ext cx="2988988" cy="573498"/>
          </a:xfrm>
          <a:prstGeom prst="lef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C5A1FB62-A15B-474D-AA27-607490CD1334}"/>
              </a:ext>
            </a:extLst>
          </p:cNvPr>
          <p:cNvSpPr txBox="1"/>
          <p:nvPr/>
        </p:nvSpPr>
        <p:spPr>
          <a:xfrm>
            <a:off x="3407596" y="4031610"/>
            <a:ext cx="2857739" cy="1877694"/>
          </a:xfrm>
          <a:prstGeom prst="rect">
            <a:avLst/>
          </a:prstGeom>
          <a:noFill/>
        </p:spPr>
        <p:txBody>
          <a:bodyPr wrap="square" rtlCol="0">
            <a:spAutoFit/>
          </a:bodyPr>
          <a:lstStyle/>
          <a:p>
            <a:pPr algn="ctr">
              <a:lnSpc>
                <a:spcPts val="2000"/>
              </a:lnSpc>
            </a:pPr>
            <a:r>
              <a:rPr lang="es-MX" sz="1600" dirty="0"/>
              <a:t>Para que el </a:t>
            </a:r>
            <a:r>
              <a:rPr lang="es-MX" sz="1600" b="1" dirty="0"/>
              <a:t>Sistema de Portales de Obligaciones de Transparencia (SIPOT) </a:t>
            </a:r>
            <a:r>
              <a:rPr lang="es-MX" sz="1600" dirty="0"/>
              <a:t>opere, se requiere trabajar con una </a:t>
            </a:r>
            <a:r>
              <a:rPr lang="es-MX" sz="1600" b="1" dirty="0"/>
              <a:t>base de datos estructurada</a:t>
            </a:r>
            <a:r>
              <a:rPr lang="es-MX" sz="1600" dirty="0"/>
              <a:t>, que posibilite ordenar y explotar la información</a:t>
            </a:r>
          </a:p>
        </p:txBody>
      </p:sp>
      <p:pic>
        <p:nvPicPr>
          <p:cNvPr id="6" name="3 Imagen">
            <a:extLst>
              <a:ext uri="{FF2B5EF4-FFF2-40B4-BE49-F238E27FC236}">
                <a16:creationId xmlns:a16="http://schemas.microsoft.com/office/drawing/2014/main" id="{B5994B97-759E-42F1-9273-D164A7124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7135" y="2211174"/>
            <a:ext cx="1923142" cy="2494000"/>
          </a:xfrm>
          <a:prstGeom prst="rect">
            <a:avLst/>
          </a:prstGeom>
          <a:effectLst>
            <a:outerShdw blurRad="76200" dir="18900000" sy="23000" kx="-1200000" algn="bl" rotWithShape="0">
              <a:prstClr val="black">
                <a:alpha val="20000"/>
              </a:prstClr>
            </a:outerShdw>
          </a:effectLst>
          <a:scene3d>
            <a:camera prst="orthographicFront">
              <a:rot lat="597694" lon="2047171" rev="21295385"/>
            </a:camera>
            <a:lightRig rig="chilly" dir="t">
              <a:rot lat="0" lon="0" rev="4200000"/>
            </a:lightRig>
          </a:scene3d>
          <a:sp3d z="107950" extrusionH="330200" prstMaterial="metal">
            <a:bevelT prst="slope"/>
            <a:bevelB w="165100" prst="coolSlant"/>
          </a:sp3d>
        </p:spPr>
      </p:pic>
      <p:sp>
        <p:nvSpPr>
          <p:cNvPr id="7" name="CuadroTexto 6">
            <a:extLst>
              <a:ext uri="{FF2B5EF4-FFF2-40B4-BE49-F238E27FC236}">
                <a16:creationId xmlns:a16="http://schemas.microsoft.com/office/drawing/2014/main" id="{F291A9C5-99C2-42F8-9A8B-5CC909D7923B}"/>
              </a:ext>
            </a:extLst>
          </p:cNvPr>
          <p:cNvSpPr txBox="1"/>
          <p:nvPr/>
        </p:nvSpPr>
        <p:spPr>
          <a:xfrm>
            <a:off x="250397" y="4895398"/>
            <a:ext cx="2848405" cy="1374735"/>
          </a:xfrm>
          <a:prstGeom prst="rect">
            <a:avLst/>
          </a:prstGeom>
          <a:noFill/>
        </p:spPr>
        <p:txBody>
          <a:bodyPr wrap="square" rtlCol="0">
            <a:spAutoFit/>
          </a:bodyPr>
          <a:lstStyle/>
          <a:p>
            <a:pPr algn="ctr">
              <a:lnSpc>
                <a:spcPts val="2000"/>
              </a:lnSpc>
            </a:pPr>
            <a:r>
              <a:rPr lang="es-MX" sz="1600" dirty="0"/>
              <a:t>El SIPOT permitirá publicitar la </a:t>
            </a:r>
            <a:r>
              <a:rPr lang="es-MX" sz="1600" b="1" dirty="0"/>
              <a:t>información</a:t>
            </a:r>
            <a:r>
              <a:rPr lang="es-MX" sz="1600" dirty="0"/>
              <a:t> derivada de las OT de manera </a:t>
            </a:r>
            <a:r>
              <a:rPr lang="es-MX" sz="1600" b="1" dirty="0"/>
              <a:t>uniforme, sistematizada y ordenada</a:t>
            </a:r>
            <a:r>
              <a:rPr lang="es-MX" sz="1600" dirty="0"/>
              <a:t>, en términos de los LTG</a:t>
            </a:r>
          </a:p>
        </p:txBody>
      </p:sp>
      <p:sp>
        <p:nvSpPr>
          <p:cNvPr id="8" name="CuadroTexto 7">
            <a:extLst>
              <a:ext uri="{FF2B5EF4-FFF2-40B4-BE49-F238E27FC236}">
                <a16:creationId xmlns:a16="http://schemas.microsoft.com/office/drawing/2014/main" id="{C53B62D6-795B-467A-B1FC-0C3D2F783EAB}"/>
              </a:ext>
            </a:extLst>
          </p:cNvPr>
          <p:cNvSpPr txBox="1"/>
          <p:nvPr/>
        </p:nvSpPr>
        <p:spPr>
          <a:xfrm>
            <a:off x="6529444" y="4947761"/>
            <a:ext cx="2541750" cy="1364733"/>
          </a:xfrm>
          <a:prstGeom prst="rect">
            <a:avLst/>
          </a:prstGeom>
          <a:noFill/>
        </p:spPr>
        <p:txBody>
          <a:bodyPr wrap="square" rtlCol="0">
            <a:spAutoFit/>
          </a:bodyPr>
          <a:lstStyle/>
          <a:p>
            <a:pPr algn="ctr">
              <a:lnSpc>
                <a:spcPts val="2000"/>
              </a:lnSpc>
            </a:pPr>
            <a:r>
              <a:rPr lang="es-MX" sz="1600" dirty="0"/>
              <a:t>Los lineamientos establecen las políticas, criterios y formatos que permitirán cargar de forma adecuada la información en el </a:t>
            </a:r>
            <a:r>
              <a:rPr lang="es-MX" sz="1600" b="1" dirty="0"/>
              <a:t>SIPOT </a:t>
            </a:r>
          </a:p>
        </p:txBody>
      </p:sp>
      <p:pic>
        <p:nvPicPr>
          <p:cNvPr id="9" name="Imagen 8">
            <a:extLst>
              <a:ext uri="{FF2B5EF4-FFF2-40B4-BE49-F238E27FC236}">
                <a16:creationId xmlns:a16="http://schemas.microsoft.com/office/drawing/2014/main" id="{E4A03377-1A61-48D8-9689-85E88F849F3B}"/>
              </a:ext>
            </a:extLst>
          </p:cNvPr>
          <p:cNvPicPr>
            <a:picLocks noChangeAspect="1"/>
          </p:cNvPicPr>
          <p:nvPr/>
        </p:nvPicPr>
        <p:blipFill rotWithShape="1">
          <a:blip r:embed="rId3"/>
          <a:srcRect l="63084" t="35023" r="21446" b="30768"/>
          <a:stretch/>
        </p:blipFill>
        <p:spPr>
          <a:xfrm>
            <a:off x="318128" y="2620069"/>
            <a:ext cx="2852882" cy="2008906"/>
          </a:xfrm>
          <a:prstGeom prst="roundRect">
            <a:avLst/>
          </a:prstGeom>
        </p:spPr>
      </p:pic>
      <p:sp>
        <p:nvSpPr>
          <p:cNvPr id="10" name="Rectángulo redondeado 39">
            <a:extLst>
              <a:ext uri="{FF2B5EF4-FFF2-40B4-BE49-F238E27FC236}">
                <a16:creationId xmlns:a16="http://schemas.microsoft.com/office/drawing/2014/main" id="{91EAF673-DD8A-4158-BCC6-1500EEC2C48D}"/>
              </a:ext>
            </a:extLst>
          </p:cNvPr>
          <p:cNvSpPr/>
          <p:nvPr/>
        </p:nvSpPr>
        <p:spPr>
          <a:xfrm>
            <a:off x="351512" y="3624521"/>
            <a:ext cx="1026984" cy="1004453"/>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a:extLst>
              <a:ext uri="{FF2B5EF4-FFF2-40B4-BE49-F238E27FC236}">
                <a16:creationId xmlns:a16="http://schemas.microsoft.com/office/drawing/2014/main" id="{C6166530-863F-47DE-8469-75F36DE4BE72}"/>
              </a:ext>
            </a:extLst>
          </p:cNvPr>
          <p:cNvSpPr/>
          <p:nvPr/>
        </p:nvSpPr>
        <p:spPr>
          <a:xfrm>
            <a:off x="250397" y="1100435"/>
            <a:ext cx="8600663" cy="830997"/>
          </a:xfrm>
          <a:prstGeom prst="rect">
            <a:avLst/>
          </a:prstGeom>
        </p:spPr>
        <p:txBody>
          <a:bodyPr wrap="square">
            <a:spAutoFit/>
          </a:bodyPr>
          <a:lstStyle/>
          <a:p>
            <a:pPr algn="just">
              <a:lnSpc>
                <a:spcPct val="120000"/>
              </a:lnSpc>
            </a:pPr>
            <a:r>
              <a:rPr lang="es-MX" sz="2000" dirty="0"/>
              <a:t>Para el </a:t>
            </a:r>
            <a:r>
              <a:rPr lang="es-MX" sz="2000" b="1" dirty="0"/>
              <a:t>cumplimiento de las obligaciones </a:t>
            </a:r>
            <a:r>
              <a:rPr lang="es-MX" sz="2000" dirty="0"/>
              <a:t>se desarrollaron </a:t>
            </a:r>
            <a:r>
              <a:rPr lang="es-MX" sz="2000" b="1" dirty="0"/>
              <a:t>disposiciones complementarias:</a:t>
            </a:r>
            <a:r>
              <a:rPr lang="es-MX" sz="2000" dirty="0"/>
              <a:t> </a:t>
            </a:r>
            <a:r>
              <a:rPr lang="es-MX" sz="2000" b="1" dirty="0">
                <a:solidFill>
                  <a:srgbClr val="7030A0"/>
                </a:solidFill>
              </a:rPr>
              <a:t>Lineamientos Técnicos Generales (LTG)</a:t>
            </a:r>
            <a:endParaRPr lang="es-MX" sz="2000" dirty="0"/>
          </a:p>
        </p:txBody>
      </p:sp>
      <p:sp>
        <p:nvSpPr>
          <p:cNvPr id="12" name="CuadroTexto 11">
            <a:extLst>
              <a:ext uri="{FF2B5EF4-FFF2-40B4-BE49-F238E27FC236}">
                <a16:creationId xmlns:a16="http://schemas.microsoft.com/office/drawing/2014/main" id="{CEB99141-3E29-4EA1-9535-71C543F930F3}"/>
              </a:ext>
            </a:extLst>
          </p:cNvPr>
          <p:cNvSpPr txBox="1"/>
          <p:nvPr/>
        </p:nvSpPr>
        <p:spPr>
          <a:xfrm>
            <a:off x="239889" y="158304"/>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_tradnl" sz="3200" dirty="0">
                <a:ln>
                  <a:solidFill>
                    <a:schemeClr val="accent5">
                      <a:lumMod val="50000"/>
                      <a:alpha val="22000"/>
                    </a:schemeClr>
                  </a:solidFill>
                </a:ln>
                <a:solidFill>
                  <a:schemeClr val="bg1"/>
                </a:solidFill>
                <a:effectLst>
                  <a:outerShdw blurRad="50800" dist="38100" dir="2700000" algn="tl" rotWithShape="0">
                    <a:srgbClr val="000000">
                      <a:alpha val="43000"/>
                    </a:srgbClr>
                  </a:outerShdw>
                </a:effectLst>
                <a:latin typeface="+mj-lt"/>
              </a:rPr>
              <a:t>LINEAMIENTOS TÉCNICOS GENERALES</a:t>
            </a:r>
          </a:p>
        </p:txBody>
      </p:sp>
      <p:sp>
        <p:nvSpPr>
          <p:cNvPr id="13" name="3 Marcador de número de diapositiva">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36</a:t>
            </a:fld>
            <a:endParaRPr lang="es-MX" dirty="0"/>
          </a:p>
        </p:txBody>
      </p:sp>
    </p:spTree>
    <p:extLst>
      <p:ext uri="{BB962C8B-B14F-4D97-AF65-F5344CB8AC3E}">
        <p14:creationId xmlns:p14="http://schemas.microsoft.com/office/powerpoint/2010/main" val="33657044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2 Rectángulo">
            <a:extLst>
              <a:ext uri="{FF2B5EF4-FFF2-40B4-BE49-F238E27FC236}">
                <a16:creationId xmlns:a16="http://schemas.microsoft.com/office/drawing/2014/main" id="{0C5CF56B-610F-4EC7-AAF7-E01D63836D77}"/>
              </a:ext>
            </a:extLst>
          </p:cNvPr>
          <p:cNvSpPr/>
          <p:nvPr/>
        </p:nvSpPr>
        <p:spPr>
          <a:xfrm>
            <a:off x="243567" y="1107808"/>
            <a:ext cx="8736929" cy="5170646"/>
          </a:xfrm>
          <a:prstGeom prst="rect">
            <a:avLst/>
          </a:prstGeom>
        </p:spPr>
        <p:txBody>
          <a:bodyPr wrap="square">
            <a:spAutoFit/>
          </a:bodyPr>
          <a:lstStyle/>
          <a:p>
            <a:pPr algn="just">
              <a:spcAft>
                <a:spcPts val="1200"/>
              </a:spcAft>
            </a:pPr>
            <a:r>
              <a:rPr lang="es-MX" sz="2000" dirty="0"/>
              <a:t>La publicación de las obligaciones de transparencia representa un esfuerzo inédito para los sujetos obligados, que deberán poner a disposición del público datos sobre: </a:t>
            </a:r>
          </a:p>
          <a:p>
            <a:pPr marL="821631" lvl="1" indent="-364474" algn="just">
              <a:buFont typeface="Arial" pitchFamily="34" charset="0"/>
              <a:buChar char="•"/>
            </a:pPr>
            <a:r>
              <a:rPr lang="es-MX" sz="2000" dirty="0"/>
              <a:t>compras; </a:t>
            </a:r>
          </a:p>
          <a:p>
            <a:pPr marL="821631" lvl="1" indent="-364474" algn="just">
              <a:buFont typeface="Arial" pitchFamily="34" charset="0"/>
              <a:buChar char="•"/>
            </a:pPr>
            <a:r>
              <a:rPr lang="es-MX" sz="2000" dirty="0"/>
              <a:t>obras públicas; </a:t>
            </a:r>
          </a:p>
          <a:p>
            <a:pPr marL="821631" lvl="1" indent="-364474" algn="just">
              <a:buFont typeface="Arial" pitchFamily="34" charset="0"/>
              <a:buChar char="•"/>
            </a:pPr>
            <a:r>
              <a:rPr lang="es-MX" sz="2000" dirty="0"/>
              <a:t>contratos; </a:t>
            </a:r>
          </a:p>
          <a:p>
            <a:pPr marL="821631" lvl="1" indent="-364474" algn="just">
              <a:buFont typeface="Arial" pitchFamily="34" charset="0"/>
              <a:buChar char="•"/>
            </a:pPr>
            <a:r>
              <a:rPr lang="es-MX" sz="2000" dirty="0"/>
              <a:t>proveedores y contratistas; </a:t>
            </a:r>
          </a:p>
          <a:p>
            <a:pPr marL="821631" lvl="1" indent="-364474" algn="just">
              <a:buFont typeface="Arial" pitchFamily="34" charset="0"/>
              <a:buChar char="•"/>
            </a:pPr>
            <a:r>
              <a:rPr lang="es-MX" sz="2000" dirty="0"/>
              <a:t>ejercicio presupuestal; </a:t>
            </a:r>
          </a:p>
          <a:p>
            <a:pPr marL="821631" lvl="1" indent="-364474" algn="just">
              <a:buFont typeface="Arial" pitchFamily="34" charset="0"/>
              <a:buChar char="•"/>
            </a:pPr>
            <a:r>
              <a:rPr lang="es-MX" sz="2000" dirty="0"/>
              <a:t>estructura orgánica y funciones; </a:t>
            </a:r>
          </a:p>
          <a:p>
            <a:pPr marL="821631" lvl="1" indent="-364474" algn="just">
              <a:buFont typeface="Arial" pitchFamily="34" charset="0"/>
              <a:buChar char="•"/>
            </a:pPr>
            <a:r>
              <a:rPr lang="es-MX" sz="2000" dirty="0"/>
              <a:t>remuneraciones de los servidores públicos; </a:t>
            </a:r>
          </a:p>
          <a:p>
            <a:pPr marL="821631" lvl="1" indent="-364474" algn="just">
              <a:buFont typeface="Arial" pitchFamily="34" charset="0"/>
              <a:buChar char="•"/>
            </a:pPr>
            <a:r>
              <a:rPr lang="es-MX" sz="2000" dirty="0"/>
              <a:t>viáticos y gastos de representación; </a:t>
            </a:r>
          </a:p>
          <a:p>
            <a:pPr marL="821631" lvl="1" indent="-364474" algn="just">
              <a:buFont typeface="Arial" pitchFamily="34" charset="0"/>
              <a:buChar char="•"/>
            </a:pPr>
            <a:r>
              <a:rPr lang="es-MX" sz="2000" dirty="0"/>
              <a:t>concesiones y licencias otorgadas; </a:t>
            </a:r>
          </a:p>
          <a:p>
            <a:pPr marL="821631" lvl="1" indent="-364474" algn="just">
              <a:buFont typeface="Arial" pitchFamily="34" charset="0"/>
              <a:buChar char="•"/>
            </a:pPr>
            <a:r>
              <a:rPr lang="es-MX" sz="2000" dirty="0"/>
              <a:t>indicadores; </a:t>
            </a:r>
          </a:p>
          <a:p>
            <a:pPr marL="821631" lvl="1" indent="-364474" algn="just">
              <a:buFont typeface="Arial" pitchFamily="34" charset="0"/>
              <a:buChar char="•"/>
            </a:pPr>
            <a:r>
              <a:rPr lang="es-MX" sz="2000" dirty="0"/>
              <a:t>estadísticas; </a:t>
            </a:r>
          </a:p>
          <a:p>
            <a:pPr marL="821631" lvl="1" indent="-364474" algn="just">
              <a:buFont typeface="Arial" pitchFamily="34" charset="0"/>
              <a:buChar char="•"/>
            </a:pPr>
            <a:r>
              <a:rPr lang="es-MX" sz="2000" dirty="0"/>
              <a:t>montos otorgados a personas; </a:t>
            </a:r>
          </a:p>
          <a:p>
            <a:pPr marL="821631" lvl="1" indent="-364474" algn="just">
              <a:buFont typeface="Arial" pitchFamily="34" charset="0"/>
              <a:buChar char="•"/>
            </a:pPr>
            <a:r>
              <a:rPr lang="es-MX" sz="2000" dirty="0"/>
              <a:t>programas sociales y beneficiarios; </a:t>
            </a:r>
          </a:p>
        </p:txBody>
      </p:sp>
      <p:pic>
        <p:nvPicPr>
          <p:cNvPr id="17" name="Picture 2" descr="Resultado de imagen para man information">
            <a:extLst>
              <a:ext uri="{FF2B5EF4-FFF2-40B4-BE49-F238E27FC236}">
                <a16:creationId xmlns:a16="http://schemas.microsoft.com/office/drawing/2014/main" id="{F2F0A31D-2B9B-4671-9457-1501F699628B}"/>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4306" b="93889" l="8278" r="92881">
                        <a14:foregroundMark x1="23841" y1="7917" x2="23841" y2="7917"/>
                        <a14:foregroundMark x1="27152" y1="4583" x2="27152" y2="4583"/>
                        <a14:foregroundMark x1="92881" y1="59444" x2="92881" y2="59444"/>
                        <a14:foregroundMark x1="59106" y1="91250" x2="59106" y2="91250"/>
                        <a14:foregroundMark x1="57616" y1="93889" x2="57616" y2="93889"/>
                        <a14:foregroundMark x1="11258" y1="46944" x2="11258" y2="46944"/>
                        <a14:foregroundMark x1="10265" y1="45417" x2="10265" y2="45417"/>
                        <a14:foregroundMark x1="8609" y1="48194" x2="8609" y2="48194"/>
                        <a14:foregroundMark x1="8278" y1="44722" x2="8278" y2="44722"/>
                        <a14:foregroundMark x1="13411" y1="42222" x2="13411" y2="42222"/>
                        <a14:foregroundMark x1="10099" y1="43611" x2="10099" y2="43611"/>
                        <a14:foregroundMark x1="11258" y1="42917" x2="11258" y2="42917"/>
                        <a14:foregroundMark x1="10099" y1="42639" x2="10099" y2="42639"/>
                        <a14:foregroundMark x1="9106" y1="42639" x2="9106" y2="42639"/>
                        <a14:foregroundMark x1="8940" y1="43611" x2="8940" y2="43611"/>
                        <a14:backgroundMark x1="63245" y1="84167" x2="63245" y2="84167"/>
                      </a14:backgroundRemoval>
                    </a14:imgEffect>
                  </a14:imgLayer>
                </a14:imgProps>
              </a:ext>
              <a:ext uri="{28A0092B-C50C-407E-A947-70E740481C1C}">
                <a14:useLocalDpi xmlns:a14="http://schemas.microsoft.com/office/drawing/2010/main" val="0"/>
              </a:ext>
            </a:extLst>
          </a:blip>
          <a:srcRect/>
          <a:stretch>
            <a:fillRect/>
          </a:stretch>
        </p:blipFill>
        <p:spPr bwMode="auto">
          <a:xfrm>
            <a:off x="6024337" y="2769712"/>
            <a:ext cx="2352836" cy="2804705"/>
          </a:xfrm>
          <a:prstGeom prst="rect">
            <a:avLst/>
          </a:prstGeom>
          <a:noFill/>
          <a:extLst>
            <a:ext uri="{909E8E84-426E-40DD-AFC4-6F175D3DCCD1}">
              <a14:hiddenFill xmlns:a14="http://schemas.microsoft.com/office/drawing/2010/main">
                <a:solidFill>
                  <a:srgbClr val="FFFFFF"/>
                </a:solidFill>
              </a14:hiddenFill>
            </a:ext>
          </a:extLst>
        </p:spPr>
      </p:pic>
      <p:pic>
        <p:nvPicPr>
          <p:cNvPr id="18" name="Gráfico 3" descr="Smartphone">
            <a:extLst>
              <a:ext uri="{FF2B5EF4-FFF2-40B4-BE49-F238E27FC236}">
                <a16:creationId xmlns:a16="http://schemas.microsoft.com/office/drawing/2014/main" id="{42594C51-78BC-4E7E-9B83-FAA90874ACB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13436" y="2421872"/>
            <a:ext cx="695677" cy="695677"/>
          </a:xfrm>
          <a:prstGeom prst="rect">
            <a:avLst/>
          </a:prstGeom>
        </p:spPr>
      </p:pic>
      <p:pic>
        <p:nvPicPr>
          <p:cNvPr id="19" name="Gráfico 5" descr="PC">
            <a:extLst>
              <a:ext uri="{FF2B5EF4-FFF2-40B4-BE49-F238E27FC236}">
                <a16:creationId xmlns:a16="http://schemas.microsoft.com/office/drawing/2014/main" id="{74BC9DF7-8123-4A7E-B52B-D8A636DD86E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44332" y="3265591"/>
            <a:ext cx="695677" cy="695677"/>
          </a:xfrm>
          <a:prstGeom prst="rect">
            <a:avLst/>
          </a:prstGeom>
        </p:spPr>
      </p:pic>
      <p:pic>
        <p:nvPicPr>
          <p:cNvPr id="20" name="Gráfico 19" descr="Enrutador inalámbrico">
            <a:extLst>
              <a:ext uri="{FF2B5EF4-FFF2-40B4-BE49-F238E27FC236}">
                <a16:creationId xmlns:a16="http://schemas.microsoft.com/office/drawing/2014/main" id="{9766EABF-B558-40BA-A081-7A68E99DFFF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28660" y="2296816"/>
            <a:ext cx="695677" cy="695677"/>
          </a:xfrm>
          <a:prstGeom prst="rect">
            <a:avLst/>
          </a:prstGeom>
        </p:spPr>
      </p:pic>
      <p:pic>
        <p:nvPicPr>
          <p:cNvPr id="21" name="Gráfico 9" descr="Radio">
            <a:extLst>
              <a:ext uri="{FF2B5EF4-FFF2-40B4-BE49-F238E27FC236}">
                <a16:creationId xmlns:a16="http://schemas.microsoft.com/office/drawing/2014/main" id="{639EE52A-BE09-466F-A5B2-69E7C0269DA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65598" y="5356359"/>
            <a:ext cx="695677" cy="695677"/>
          </a:xfrm>
          <a:prstGeom prst="rect">
            <a:avLst/>
          </a:prstGeom>
        </p:spPr>
      </p:pic>
      <p:pic>
        <p:nvPicPr>
          <p:cNvPr id="22" name="Gráfico 11" descr="Máquina de escribir">
            <a:extLst>
              <a:ext uri="{FF2B5EF4-FFF2-40B4-BE49-F238E27FC236}">
                <a16:creationId xmlns:a16="http://schemas.microsoft.com/office/drawing/2014/main" id="{9B7FA96E-089F-4B29-ACA0-6292AD71EB6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539399" y="5390365"/>
            <a:ext cx="695677" cy="695677"/>
          </a:xfrm>
          <a:prstGeom prst="rect">
            <a:avLst/>
          </a:prstGeom>
        </p:spPr>
      </p:pic>
      <p:pic>
        <p:nvPicPr>
          <p:cNvPr id="23" name="Gráfico 15" descr="Correo electrónico">
            <a:extLst>
              <a:ext uri="{FF2B5EF4-FFF2-40B4-BE49-F238E27FC236}">
                <a16:creationId xmlns:a16="http://schemas.microsoft.com/office/drawing/2014/main" id="{76C016B0-9AFF-4093-A7CC-22146424510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272290" y="5226578"/>
            <a:ext cx="695677" cy="695677"/>
          </a:xfrm>
          <a:prstGeom prst="rect">
            <a:avLst/>
          </a:prstGeom>
        </p:spPr>
      </p:pic>
      <p:pic>
        <p:nvPicPr>
          <p:cNvPr id="24" name="Gráfico 17" descr="Lista de comprobación">
            <a:extLst>
              <a:ext uri="{FF2B5EF4-FFF2-40B4-BE49-F238E27FC236}">
                <a16:creationId xmlns:a16="http://schemas.microsoft.com/office/drawing/2014/main" id="{D3517EDE-0B8C-477B-B179-3D408AB7F600}"/>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044332" y="4352236"/>
            <a:ext cx="695677" cy="695677"/>
          </a:xfrm>
          <a:prstGeom prst="rect">
            <a:avLst/>
          </a:prstGeom>
        </p:spPr>
      </p:pic>
      <p:pic>
        <p:nvPicPr>
          <p:cNvPr id="25" name="Gráfico 19" descr="Gráfico de barras">
            <a:extLst>
              <a:ext uri="{FF2B5EF4-FFF2-40B4-BE49-F238E27FC236}">
                <a16:creationId xmlns:a16="http://schemas.microsoft.com/office/drawing/2014/main" id="{039CF375-1EE1-412D-94A5-53388E249A8C}"/>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170564" y="2143631"/>
            <a:ext cx="695677" cy="695677"/>
          </a:xfrm>
          <a:prstGeom prst="rect">
            <a:avLst/>
          </a:prstGeom>
        </p:spPr>
      </p:pic>
      <p:pic>
        <p:nvPicPr>
          <p:cNvPr id="26" name="Gráfico 21" descr="Tarjeta de crédito">
            <a:extLst>
              <a:ext uri="{FF2B5EF4-FFF2-40B4-BE49-F238E27FC236}">
                <a16:creationId xmlns:a16="http://schemas.microsoft.com/office/drawing/2014/main" id="{E4DB8F0F-119A-495C-AF05-37A59014CC5E}"/>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352637" y="4530901"/>
            <a:ext cx="695677" cy="695677"/>
          </a:xfrm>
          <a:prstGeom prst="rect">
            <a:avLst/>
          </a:prstGeom>
        </p:spPr>
      </p:pic>
      <p:pic>
        <p:nvPicPr>
          <p:cNvPr id="27" name="Gráfico 23" descr="Balanza de la Justicia">
            <a:extLst>
              <a:ext uri="{FF2B5EF4-FFF2-40B4-BE49-F238E27FC236}">
                <a16:creationId xmlns:a16="http://schemas.microsoft.com/office/drawing/2014/main" id="{CFCB1BE6-51C7-4E4F-9A86-A83405C59A74}"/>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377860" y="3572101"/>
            <a:ext cx="695677" cy="695677"/>
          </a:xfrm>
          <a:prstGeom prst="rect">
            <a:avLst/>
          </a:prstGeom>
        </p:spPr>
      </p:pic>
      <p:sp>
        <p:nvSpPr>
          <p:cNvPr id="28" name="CuadroTexto 27">
            <a:extLst>
              <a:ext uri="{FF2B5EF4-FFF2-40B4-BE49-F238E27FC236}">
                <a16:creationId xmlns:a16="http://schemas.microsoft.com/office/drawing/2014/main" id="{3E757E49-45B2-48C7-B3D9-B61E2FE9B2A4}"/>
              </a:ext>
            </a:extLst>
          </p:cNvPr>
          <p:cNvSpPr txBox="1"/>
          <p:nvPr/>
        </p:nvSpPr>
        <p:spPr>
          <a:xfrm>
            <a:off x="239889" y="158304"/>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_tradnl" sz="3200" dirty="0">
                <a:ln>
                  <a:solidFill>
                    <a:schemeClr val="accent5">
                      <a:lumMod val="50000"/>
                      <a:alpha val="22000"/>
                    </a:schemeClr>
                  </a:solidFill>
                </a:ln>
                <a:solidFill>
                  <a:schemeClr val="bg1"/>
                </a:solidFill>
                <a:effectLst>
                  <a:outerShdw blurRad="50800" dist="38100" dir="2700000" algn="tl" rotWithShape="0">
                    <a:srgbClr val="000000">
                      <a:alpha val="43000"/>
                    </a:srgbClr>
                  </a:outerShdw>
                </a:effectLst>
                <a:latin typeface="+mj-lt"/>
              </a:rPr>
              <a:t>INFORMACIÓN A PUBLICAR</a:t>
            </a:r>
          </a:p>
        </p:txBody>
      </p:sp>
      <p:sp>
        <p:nvSpPr>
          <p:cNvPr id="29" name="3 Marcador de número de diapositiva">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37</a:t>
            </a:fld>
            <a:endParaRPr lang="es-MX" dirty="0"/>
          </a:p>
        </p:txBody>
      </p:sp>
    </p:spTree>
    <p:extLst>
      <p:ext uri="{BB962C8B-B14F-4D97-AF65-F5344CB8AC3E}">
        <p14:creationId xmlns:p14="http://schemas.microsoft.com/office/powerpoint/2010/main" val="1996386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uadroTexto 27">
            <a:extLst>
              <a:ext uri="{FF2B5EF4-FFF2-40B4-BE49-F238E27FC236}">
                <a16:creationId xmlns:a16="http://schemas.microsoft.com/office/drawing/2014/main" id="{3E757E49-45B2-48C7-B3D9-B61E2FE9B2A4}"/>
              </a:ext>
            </a:extLst>
          </p:cNvPr>
          <p:cNvSpPr txBox="1"/>
          <p:nvPr/>
        </p:nvSpPr>
        <p:spPr>
          <a:xfrm>
            <a:off x="239889" y="158304"/>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_tradnl" sz="3200" dirty="0">
                <a:ln>
                  <a:solidFill>
                    <a:schemeClr val="accent5">
                      <a:lumMod val="50000"/>
                      <a:alpha val="22000"/>
                    </a:schemeClr>
                  </a:solidFill>
                </a:ln>
                <a:solidFill>
                  <a:schemeClr val="bg1"/>
                </a:solidFill>
                <a:effectLst>
                  <a:outerShdw blurRad="50800" dist="38100" dir="2700000" algn="tl" rotWithShape="0">
                    <a:srgbClr val="000000">
                      <a:alpha val="43000"/>
                    </a:srgbClr>
                  </a:outerShdw>
                </a:effectLst>
                <a:latin typeface="+mj-lt"/>
              </a:rPr>
              <a:t>BENEFICIOS SOCIALES DE LA PNT</a:t>
            </a:r>
          </a:p>
        </p:txBody>
      </p:sp>
      <p:sp>
        <p:nvSpPr>
          <p:cNvPr id="2" name="CuadroTexto 1"/>
          <p:cNvSpPr txBox="1"/>
          <p:nvPr/>
        </p:nvSpPr>
        <p:spPr>
          <a:xfrm>
            <a:off x="295567" y="3269675"/>
            <a:ext cx="5043053" cy="2899255"/>
          </a:xfrm>
          <a:prstGeom prst="rect">
            <a:avLst/>
          </a:prstGeom>
          <a:noFill/>
        </p:spPr>
        <p:txBody>
          <a:bodyPr wrap="square" rtlCol="0">
            <a:spAutoFit/>
          </a:bodyPr>
          <a:lstStyle/>
          <a:p>
            <a:pPr marL="285750" indent="-285750" algn="just">
              <a:lnSpc>
                <a:spcPct val="114000"/>
              </a:lnSpc>
              <a:spcBef>
                <a:spcPts val="1200"/>
              </a:spcBef>
              <a:buFont typeface="Arial" panose="020B0604020202020204" pitchFamily="34" charset="0"/>
              <a:buChar char="•"/>
            </a:pPr>
            <a:r>
              <a:rPr lang="es-MX" sz="2000" dirty="0"/>
              <a:t>La sociedad tendrá a su alcance </a:t>
            </a:r>
            <a:r>
              <a:rPr lang="es-MX" sz="2000" b="1" dirty="0"/>
              <a:t>una gran oferta informativa</a:t>
            </a:r>
            <a:r>
              <a:rPr lang="es-MX" sz="2000" dirty="0"/>
              <a:t>, tanto de </a:t>
            </a:r>
            <a:r>
              <a:rPr lang="es-MX" sz="2000" b="1" dirty="0"/>
              <a:t>información publicada</a:t>
            </a:r>
            <a:r>
              <a:rPr lang="es-MX" sz="2000" dirty="0"/>
              <a:t> por todas las instituciones públicas del país en un solo sitio de internet, como por la posibilidad de realizar </a:t>
            </a:r>
            <a:r>
              <a:rPr lang="es-MX" sz="2000" b="1" dirty="0"/>
              <a:t>solicitudes de información</a:t>
            </a:r>
            <a:r>
              <a:rPr lang="es-MX" sz="2000" dirty="0"/>
              <a:t> a todos los sujetos obligados de la federación y de las entidades federativas.</a:t>
            </a:r>
          </a:p>
        </p:txBody>
      </p:sp>
      <p:sp>
        <p:nvSpPr>
          <p:cNvPr id="29" name="3 Marcador de número de diapositiva">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38</a:t>
            </a:fld>
            <a:endParaRPr lang="es-MX" dirty="0"/>
          </a:p>
        </p:txBody>
      </p:sp>
      <p:pic>
        <p:nvPicPr>
          <p:cNvPr id="1026" name="Picture 2" descr="Resultado de imagen para datos libres"/>
          <p:cNvPicPr>
            <a:picLocks noChangeAspect="1" noChangeArrowheads="1"/>
          </p:cNvPicPr>
          <p:nvPr/>
        </p:nvPicPr>
        <p:blipFill rotWithShape="1">
          <a:blip r:embed="rId2">
            <a:extLst>
              <a:ext uri="{28A0092B-C50C-407E-A947-70E740481C1C}">
                <a14:useLocalDpi xmlns:a14="http://schemas.microsoft.com/office/drawing/2010/main" val="0"/>
              </a:ext>
            </a:extLst>
          </a:blip>
          <a:srcRect l="7308" t="9293" r="9716" b="18788"/>
          <a:stretch/>
        </p:blipFill>
        <p:spPr bwMode="auto">
          <a:xfrm>
            <a:off x="5486783" y="3445164"/>
            <a:ext cx="3407838" cy="2419927"/>
          </a:xfrm>
          <a:prstGeom prst="rect">
            <a:avLst/>
          </a:prstGeom>
          <a:noFill/>
          <a:extLst>
            <a:ext uri="{909E8E84-426E-40DD-AFC4-6F175D3DCCD1}">
              <a14:hiddenFill xmlns:a14="http://schemas.microsoft.com/office/drawing/2010/main">
                <a:solidFill>
                  <a:srgbClr val="FFFFFF"/>
                </a:solidFill>
              </a14:hiddenFill>
            </a:ext>
          </a:extLst>
        </p:spPr>
      </p:pic>
      <p:sp>
        <p:nvSpPr>
          <p:cNvPr id="8" name="3 Rectángulo"/>
          <p:cNvSpPr/>
          <p:nvPr/>
        </p:nvSpPr>
        <p:spPr>
          <a:xfrm>
            <a:off x="395536" y="1139628"/>
            <a:ext cx="8352928" cy="1353897"/>
          </a:xfrm>
          <a:prstGeom prst="rect">
            <a:avLst/>
          </a:prstGeom>
        </p:spPr>
        <p:txBody>
          <a:bodyPr wrap="square">
            <a:spAutoFit/>
          </a:bodyPr>
          <a:lstStyle/>
          <a:p>
            <a:pPr lvl="0" algn="just">
              <a:lnSpc>
                <a:spcPct val="110000"/>
              </a:lnSpc>
            </a:pPr>
            <a:r>
              <a:rPr lang="es-MX" sz="1900" i="1" dirty="0">
                <a:latin typeface="Arial" pitchFamily="34" charset="0"/>
                <a:ea typeface="Calibri" pitchFamily="34" charset="0"/>
                <a:cs typeface="Arial" pitchFamily="34" charset="0"/>
              </a:rPr>
              <a:t>La transparencia y el acceso a la información son valores que han modificado, de manera definitiva, la relación entre gobernantes y gobernados.</a:t>
            </a:r>
          </a:p>
          <a:p>
            <a:pPr lvl="0" algn="r">
              <a:lnSpc>
                <a:spcPct val="110000"/>
              </a:lnSpc>
            </a:pPr>
            <a:r>
              <a:rPr lang="es-MX" sz="1900" b="1" dirty="0">
                <a:latin typeface="Arial" pitchFamily="34" charset="0"/>
                <a:ea typeface="Calibri" pitchFamily="34" charset="0"/>
                <a:cs typeface="Arial" pitchFamily="34" charset="0"/>
              </a:rPr>
              <a:t>Ricardo Raphael</a:t>
            </a:r>
          </a:p>
        </p:txBody>
      </p:sp>
    </p:spTree>
    <p:extLst>
      <p:ext uri="{BB962C8B-B14F-4D97-AF65-F5344CB8AC3E}">
        <p14:creationId xmlns:p14="http://schemas.microsoft.com/office/powerpoint/2010/main" val="25640750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uadroTexto 27">
            <a:extLst>
              <a:ext uri="{FF2B5EF4-FFF2-40B4-BE49-F238E27FC236}">
                <a16:creationId xmlns:a16="http://schemas.microsoft.com/office/drawing/2014/main" id="{3E757E49-45B2-48C7-B3D9-B61E2FE9B2A4}"/>
              </a:ext>
            </a:extLst>
          </p:cNvPr>
          <p:cNvSpPr txBox="1"/>
          <p:nvPr/>
        </p:nvSpPr>
        <p:spPr>
          <a:xfrm>
            <a:off x="239889" y="158304"/>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_tradnl" sz="3200" dirty="0">
                <a:ln>
                  <a:solidFill>
                    <a:schemeClr val="accent5">
                      <a:lumMod val="50000"/>
                      <a:alpha val="22000"/>
                    </a:schemeClr>
                  </a:solidFill>
                </a:ln>
                <a:solidFill>
                  <a:schemeClr val="bg1"/>
                </a:solidFill>
                <a:effectLst>
                  <a:outerShdw blurRad="50800" dist="38100" dir="2700000" algn="tl" rotWithShape="0">
                    <a:srgbClr val="000000">
                      <a:alpha val="43000"/>
                    </a:srgbClr>
                  </a:outerShdw>
                </a:effectLst>
                <a:latin typeface="+mj-lt"/>
              </a:rPr>
              <a:t>BENEFICIOS SOCIALES DE LA PNT</a:t>
            </a:r>
          </a:p>
        </p:txBody>
      </p:sp>
      <p:sp>
        <p:nvSpPr>
          <p:cNvPr id="2" name="CuadroTexto 1"/>
          <p:cNvSpPr txBox="1"/>
          <p:nvPr/>
        </p:nvSpPr>
        <p:spPr>
          <a:xfrm>
            <a:off x="4054764" y="3368543"/>
            <a:ext cx="4807013" cy="794064"/>
          </a:xfrm>
          <a:prstGeom prst="rect">
            <a:avLst/>
          </a:prstGeom>
          <a:noFill/>
        </p:spPr>
        <p:txBody>
          <a:bodyPr wrap="square" rtlCol="0">
            <a:spAutoFit/>
          </a:bodyPr>
          <a:lstStyle/>
          <a:p>
            <a:pPr marL="285750" indent="-285750" algn="just">
              <a:lnSpc>
                <a:spcPct val="114000"/>
              </a:lnSpc>
              <a:spcBef>
                <a:spcPts val="1200"/>
              </a:spcBef>
              <a:buFont typeface="Arial" panose="020B0604020202020204" pitchFamily="34" charset="0"/>
              <a:buChar char="•"/>
            </a:pPr>
            <a:r>
              <a:rPr lang="es-MX" sz="2000" dirty="0"/>
              <a:t>La PNT es un vehículo para la </a:t>
            </a:r>
            <a:r>
              <a:rPr lang="es-MX" sz="2000" b="1" dirty="0"/>
              <a:t>rendición de cuentas</a:t>
            </a:r>
            <a:r>
              <a:rPr lang="es-MX" sz="2000" dirty="0"/>
              <a:t> de las autoridades.</a:t>
            </a:r>
          </a:p>
        </p:txBody>
      </p:sp>
      <p:sp>
        <p:nvSpPr>
          <p:cNvPr id="29" name="3 Marcador de número de diapositiva">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39</a:t>
            </a:fld>
            <a:endParaRPr lang="es-MX" dirty="0"/>
          </a:p>
        </p:txBody>
      </p:sp>
      <p:sp>
        <p:nvSpPr>
          <p:cNvPr id="5" name="CuadroTexto 4"/>
          <p:cNvSpPr txBox="1"/>
          <p:nvPr/>
        </p:nvSpPr>
        <p:spPr>
          <a:xfrm>
            <a:off x="712538" y="5012330"/>
            <a:ext cx="5273963" cy="1124923"/>
          </a:xfrm>
          <a:prstGeom prst="rect">
            <a:avLst/>
          </a:prstGeom>
          <a:noFill/>
        </p:spPr>
        <p:txBody>
          <a:bodyPr wrap="square" rtlCol="0">
            <a:spAutoFit/>
          </a:bodyPr>
          <a:lstStyle/>
          <a:p>
            <a:pPr marL="285750" indent="-285750" algn="just">
              <a:lnSpc>
                <a:spcPct val="114000"/>
              </a:lnSpc>
              <a:spcBef>
                <a:spcPts val="1200"/>
              </a:spcBef>
              <a:buFont typeface="Arial" panose="020B0604020202020204" pitchFamily="34" charset="0"/>
              <a:buChar char="•"/>
            </a:pPr>
            <a:r>
              <a:rPr lang="es-MX" sz="2000" dirty="0"/>
              <a:t>Es una herramienta para la </a:t>
            </a:r>
            <a:r>
              <a:rPr lang="es-MX" sz="2000" b="1" dirty="0"/>
              <a:t>vigilancia del uso y destino de los recursos públicos </a:t>
            </a:r>
            <a:r>
              <a:rPr lang="es-MX" sz="2000" dirty="0"/>
              <a:t>(contralorías sociales).</a:t>
            </a:r>
          </a:p>
        </p:txBody>
      </p:sp>
      <p:pic>
        <p:nvPicPr>
          <p:cNvPr id="2050" name="Picture 2" descr="Resultado de imagen para rendicion de cuentas"/>
          <p:cNvPicPr>
            <a:picLocks noChangeAspect="1" noChangeArrowheads="1"/>
          </p:cNvPicPr>
          <p:nvPr/>
        </p:nvPicPr>
        <p:blipFill rotWithShape="1">
          <a:blip r:embed="rId2">
            <a:extLst>
              <a:ext uri="{28A0092B-C50C-407E-A947-70E740481C1C}">
                <a14:useLocalDpi xmlns:a14="http://schemas.microsoft.com/office/drawing/2010/main" val="0"/>
              </a:ext>
            </a:extLst>
          </a:blip>
          <a:srcRect l="6944" t="21838" r="6692" b="21086"/>
          <a:stretch/>
        </p:blipFill>
        <p:spPr bwMode="auto">
          <a:xfrm>
            <a:off x="560138" y="3227052"/>
            <a:ext cx="2789381" cy="138257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3"/>
          <a:stretch>
            <a:fillRect/>
          </a:stretch>
        </p:blipFill>
        <p:spPr>
          <a:xfrm>
            <a:off x="2096655" y="2943551"/>
            <a:ext cx="738910" cy="436309"/>
          </a:xfrm>
          <a:prstGeom prst="rect">
            <a:avLst/>
          </a:prstGeom>
        </p:spPr>
      </p:pic>
      <p:pic>
        <p:nvPicPr>
          <p:cNvPr id="8" name="Picture 4" descr="http://www.pojoaju.org.py/2/wp-content/uploads/2013/04/2-17x-8-c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0537" y="4432667"/>
            <a:ext cx="2376263" cy="11044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2.bp.blogspot.com/-s7sBVR0EVJs/UT333AoFd7I/AAAAAAAAADg/sJCNHRVbpwQ/s1600/evaluacion_calida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8608" y="5800819"/>
            <a:ext cx="1106463" cy="1008112"/>
          </a:xfrm>
          <a:prstGeom prst="rect">
            <a:avLst/>
          </a:prstGeom>
          <a:noFill/>
          <a:extLst>
            <a:ext uri="{909E8E84-426E-40DD-AFC4-6F175D3DCCD1}">
              <a14:hiddenFill xmlns:a14="http://schemas.microsoft.com/office/drawing/2010/main">
                <a:solidFill>
                  <a:srgbClr val="FFFFFF"/>
                </a:solidFill>
              </a14:hiddenFill>
            </a:ext>
          </a:extLst>
        </p:spPr>
      </p:pic>
      <p:sp>
        <p:nvSpPr>
          <p:cNvPr id="10" name="14 Triángulo isósceles"/>
          <p:cNvSpPr/>
          <p:nvPr/>
        </p:nvSpPr>
        <p:spPr>
          <a:xfrm rot="10800000" flipH="1">
            <a:off x="6310537" y="5584795"/>
            <a:ext cx="2376263" cy="288032"/>
          </a:xfrm>
          <a:prstGeom prst="triangle">
            <a:avLst/>
          </a:prstGeom>
          <a:solidFill>
            <a:schemeClr val="accent1">
              <a:alpha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CuadroTexto 10"/>
          <p:cNvSpPr txBox="1"/>
          <p:nvPr/>
        </p:nvSpPr>
        <p:spPr>
          <a:xfrm>
            <a:off x="3875168" y="965199"/>
            <a:ext cx="5056396" cy="1846659"/>
          </a:xfrm>
          <a:prstGeom prst="rect">
            <a:avLst/>
          </a:prstGeom>
          <a:noFill/>
        </p:spPr>
        <p:txBody>
          <a:bodyPr wrap="square" rtlCol="0">
            <a:spAutoFit/>
          </a:bodyPr>
          <a:lstStyle/>
          <a:p>
            <a:pPr marL="285750" indent="-285750" algn="just">
              <a:lnSpc>
                <a:spcPct val="114000"/>
              </a:lnSpc>
              <a:spcBef>
                <a:spcPts val="1200"/>
              </a:spcBef>
              <a:buFont typeface="Arial" panose="020B0604020202020204" pitchFamily="34" charset="0"/>
              <a:buChar char="•"/>
            </a:pPr>
            <a:r>
              <a:rPr lang="es-MX" sz="2000" dirty="0"/>
              <a:t>A través del ejercicio del derecho de acceso a la información </a:t>
            </a:r>
            <a:r>
              <a:rPr lang="es-MX" sz="2000" b="1" dirty="0"/>
              <a:t>se puede ejercer otros derechos humanos </a:t>
            </a:r>
            <a:r>
              <a:rPr lang="es-MX" sz="2000" dirty="0"/>
              <a:t>(vivienda, salud, educación, cultura, trabajo, programas sociales, etc.)</a:t>
            </a:r>
          </a:p>
        </p:txBody>
      </p:sp>
      <p:pic>
        <p:nvPicPr>
          <p:cNvPr id="12" name="Picture 4" descr="Resultado de imagen para derechos humano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588" y="1029402"/>
            <a:ext cx="2964648" cy="1667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853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39889" y="147676"/>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_tradnl" sz="3200" dirty="0">
                <a:ln>
                  <a:solidFill>
                    <a:schemeClr val="accent5">
                      <a:lumMod val="50000"/>
                      <a:alpha val="22000"/>
                    </a:schemeClr>
                  </a:solidFill>
                </a:ln>
                <a:solidFill>
                  <a:schemeClr val="bg1"/>
                </a:solidFill>
                <a:effectLst>
                  <a:outerShdw blurRad="50800" dist="38100" dir="2700000" algn="tl" rotWithShape="0">
                    <a:srgbClr val="000000">
                      <a:alpha val="43000"/>
                    </a:srgbClr>
                  </a:outerShdw>
                </a:effectLst>
                <a:latin typeface="+mj-lt"/>
              </a:rPr>
              <a:t>ANTEDECENTES DE LOS SISTEMAS ELECTRÓNICOS</a:t>
            </a:r>
          </a:p>
        </p:txBody>
      </p:sp>
      <p:sp>
        <p:nvSpPr>
          <p:cNvPr id="7" name="3 Marcador de número de diapositiva">
            <a:extLst>
              <a:ext uri="{FF2B5EF4-FFF2-40B4-BE49-F238E27FC236}">
                <a16:creationId xmlns:a16="http://schemas.microsoft.com/office/drawing/2014/main" id="{700FFED1-44C6-4B52-AAAF-F26CBDB91EEA}"/>
              </a:ext>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4</a:t>
            </a:fld>
            <a:endParaRPr lang="es-MX"/>
          </a:p>
        </p:txBody>
      </p:sp>
      <p:sp>
        <p:nvSpPr>
          <p:cNvPr id="8" name="6 Rectángulo">
            <a:extLst/>
          </p:cNvPr>
          <p:cNvSpPr/>
          <p:nvPr/>
        </p:nvSpPr>
        <p:spPr>
          <a:xfrm>
            <a:off x="461818" y="1163248"/>
            <a:ext cx="8142630" cy="2169825"/>
          </a:xfrm>
          <a:prstGeom prst="rect">
            <a:avLst/>
          </a:prstGeom>
        </p:spPr>
        <p:txBody>
          <a:bodyPr wrap="square">
            <a:spAutoFit/>
          </a:bodyPr>
          <a:lstStyle/>
          <a:p>
            <a:pPr algn="just">
              <a:lnSpc>
                <a:spcPct val="120000"/>
              </a:lnSpc>
              <a:spcAft>
                <a:spcPts val="1800"/>
              </a:spcAft>
              <a:buClr>
                <a:srgbClr val="FF810A"/>
              </a:buClr>
            </a:pPr>
            <a:r>
              <a:rPr lang="es-MX" sz="2800" b="1" cap="small" dirty="0">
                <a:solidFill>
                  <a:srgbClr val="115B46"/>
                </a:solidFill>
              </a:rPr>
              <a:t>Reforma 1977</a:t>
            </a:r>
          </a:p>
          <a:p>
            <a:pPr algn="just">
              <a:lnSpc>
                <a:spcPct val="120000"/>
              </a:lnSpc>
              <a:spcAft>
                <a:spcPts val="1800"/>
              </a:spcAft>
              <a:buClr>
                <a:srgbClr val="FF810A"/>
              </a:buClr>
            </a:pPr>
            <a:r>
              <a:rPr lang="es-MX" sz="2400" dirty="0"/>
              <a:t>En esta reforma </a:t>
            </a:r>
            <a:r>
              <a:rPr lang="es-MX" sz="2400" b="1" dirty="0"/>
              <a:t>únicamente se reconoce el derecho a la información</a:t>
            </a:r>
            <a:r>
              <a:rPr lang="es-MX" sz="2400" dirty="0"/>
              <a:t> pero no se crean la bases ni las condiciones para su ejercicio.</a:t>
            </a:r>
          </a:p>
        </p:txBody>
      </p:sp>
      <p:sp>
        <p:nvSpPr>
          <p:cNvPr id="11" name="6 Rectángulo">
            <a:extLst/>
          </p:cNvPr>
          <p:cNvSpPr/>
          <p:nvPr/>
        </p:nvSpPr>
        <p:spPr>
          <a:xfrm>
            <a:off x="466438" y="3513898"/>
            <a:ext cx="8142630" cy="3056221"/>
          </a:xfrm>
          <a:prstGeom prst="rect">
            <a:avLst/>
          </a:prstGeom>
        </p:spPr>
        <p:txBody>
          <a:bodyPr wrap="square">
            <a:spAutoFit/>
          </a:bodyPr>
          <a:lstStyle/>
          <a:p>
            <a:pPr algn="just">
              <a:lnSpc>
                <a:spcPct val="120000"/>
              </a:lnSpc>
              <a:spcAft>
                <a:spcPts val="1800"/>
              </a:spcAft>
              <a:buClr>
                <a:srgbClr val="FF810A"/>
              </a:buClr>
            </a:pPr>
            <a:r>
              <a:rPr lang="es-MX" sz="2800" b="1" cap="small" dirty="0">
                <a:solidFill>
                  <a:srgbClr val="115B46"/>
                </a:solidFill>
              </a:rPr>
              <a:t>Cambio de gobierno en diciembre de 2000</a:t>
            </a:r>
          </a:p>
          <a:p>
            <a:pPr algn="just">
              <a:lnSpc>
                <a:spcPct val="120000"/>
              </a:lnSpc>
              <a:spcAft>
                <a:spcPts val="1800"/>
              </a:spcAft>
              <a:buClr>
                <a:srgbClr val="FF810A"/>
              </a:buClr>
            </a:pPr>
            <a:r>
              <a:rPr lang="es-MX" sz="2400" dirty="0"/>
              <a:t>El cambio de partido político en el poder abre la posibilidad a </a:t>
            </a:r>
            <a:r>
              <a:rPr lang="es-MX" sz="2400" b="1" dirty="0"/>
              <a:t>la sociedad civil para empujar la reglamentación del ejercicio del derecho de acceso a la información </a:t>
            </a:r>
            <a:r>
              <a:rPr lang="es-MX" sz="2400" dirty="0"/>
              <a:t>y, junto con éste, </a:t>
            </a:r>
            <a:r>
              <a:rPr lang="es-MX" sz="2400" b="1" dirty="0"/>
              <a:t>la transparencia de la gestión pública </a:t>
            </a:r>
            <a:r>
              <a:rPr lang="es-MX" sz="2400" dirty="0"/>
              <a:t>a través de la publicación de información de oficio.</a:t>
            </a:r>
          </a:p>
        </p:txBody>
      </p:sp>
    </p:spTree>
    <p:extLst>
      <p:ext uri="{BB962C8B-B14F-4D97-AF65-F5344CB8AC3E}">
        <p14:creationId xmlns:p14="http://schemas.microsoft.com/office/powerpoint/2010/main" val="28372327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esultado de imagen para colaboracion ciudadana"/>
          <p:cNvPicPr>
            <a:picLocks noChangeAspect="1" noChangeArrowheads="1"/>
          </p:cNvPicPr>
          <p:nvPr/>
        </p:nvPicPr>
        <p:blipFill rotWithShape="1">
          <a:blip r:embed="rId2">
            <a:extLst>
              <a:ext uri="{28A0092B-C50C-407E-A947-70E740481C1C}">
                <a14:useLocalDpi xmlns:a14="http://schemas.microsoft.com/office/drawing/2010/main" val="0"/>
              </a:ext>
            </a:extLst>
          </a:blip>
          <a:srcRect l="8364" r="8376"/>
          <a:stretch/>
        </p:blipFill>
        <p:spPr bwMode="auto">
          <a:xfrm>
            <a:off x="1810326" y="2459517"/>
            <a:ext cx="2022764" cy="1271489"/>
          </a:xfrm>
          <a:prstGeom prst="rect">
            <a:avLst/>
          </a:prstGeom>
          <a:noFill/>
          <a:extLst>
            <a:ext uri="{909E8E84-426E-40DD-AFC4-6F175D3DCCD1}">
              <a14:hiddenFill xmlns:a14="http://schemas.microsoft.com/office/drawing/2010/main">
                <a:solidFill>
                  <a:srgbClr val="FFFFFF"/>
                </a:solidFill>
              </a14:hiddenFill>
            </a:ext>
          </a:extLst>
        </p:spPr>
      </p:pic>
      <p:sp>
        <p:nvSpPr>
          <p:cNvPr id="28" name="CuadroTexto 27">
            <a:extLst>
              <a:ext uri="{FF2B5EF4-FFF2-40B4-BE49-F238E27FC236}">
                <a16:creationId xmlns:a16="http://schemas.microsoft.com/office/drawing/2014/main" id="{3E757E49-45B2-48C7-B3D9-B61E2FE9B2A4}"/>
              </a:ext>
            </a:extLst>
          </p:cNvPr>
          <p:cNvSpPr txBox="1"/>
          <p:nvPr/>
        </p:nvSpPr>
        <p:spPr>
          <a:xfrm>
            <a:off x="239889" y="158304"/>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_tradnl" sz="3200" dirty="0">
                <a:ln>
                  <a:solidFill>
                    <a:schemeClr val="accent5">
                      <a:lumMod val="50000"/>
                      <a:alpha val="22000"/>
                    </a:schemeClr>
                  </a:solidFill>
                </a:ln>
                <a:solidFill>
                  <a:schemeClr val="bg1"/>
                </a:solidFill>
                <a:effectLst>
                  <a:outerShdw blurRad="50800" dist="38100" dir="2700000" algn="tl" rotWithShape="0">
                    <a:srgbClr val="000000">
                      <a:alpha val="43000"/>
                    </a:srgbClr>
                  </a:outerShdw>
                </a:effectLst>
                <a:latin typeface="+mj-lt"/>
              </a:rPr>
              <a:t>BENEFICIOS SOCIALES DE LA PNT</a:t>
            </a:r>
          </a:p>
        </p:txBody>
      </p:sp>
      <p:sp>
        <p:nvSpPr>
          <p:cNvPr id="2" name="CuadroTexto 1"/>
          <p:cNvSpPr txBox="1"/>
          <p:nvPr/>
        </p:nvSpPr>
        <p:spPr>
          <a:xfrm>
            <a:off x="3990109" y="1241802"/>
            <a:ext cx="4802909" cy="2302938"/>
          </a:xfrm>
          <a:prstGeom prst="rect">
            <a:avLst/>
          </a:prstGeom>
          <a:noFill/>
        </p:spPr>
        <p:txBody>
          <a:bodyPr wrap="square" rtlCol="0">
            <a:spAutoFit/>
          </a:bodyPr>
          <a:lstStyle/>
          <a:p>
            <a:pPr marL="285750" indent="-285750" algn="just">
              <a:lnSpc>
                <a:spcPct val="114000"/>
              </a:lnSpc>
              <a:spcBef>
                <a:spcPts val="1200"/>
              </a:spcBef>
              <a:buFont typeface="Arial" panose="020B0604020202020204" pitchFamily="34" charset="0"/>
              <a:buChar char="•"/>
            </a:pPr>
            <a:r>
              <a:rPr lang="es-MX" sz="2100" dirty="0"/>
              <a:t>Una sociedad informada puede exigir el cumplimiento de las obligaciones que tienen las instituciones públicas y </a:t>
            </a:r>
            <a:r>
              <a:rPr lang="es-MX" sz="2100" b="1" dirty="0"/>
              <a:t>participar y colaborar con éstas para generar políticas públicas</a:t>
            </a:r>
            <a:r>
              <a:rPr lang="es-MX" sz="2100" dirty="0"/>
              <a:t> con una visión ciudadana.</a:t>
            </a:r>
          </a:p>
        </p:txBody>
      </p:sp>
      <p:sp>
        <p:nvSpPr>
          <p:cNvPr id="29" name="3 Marcador de número de diapositiva">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40</a:t>
            </a:fld>
            <a:endParaRPr lang="es-MX" dirty="0"/>
          </a:p>
        </p:txBody>
      </p:sp>
      <p:sp>
        <p:nvSpPr>
          <p:cNvPr id="5" name="CuadroTexto 4"/>
          <p:cNvSpPr txBox="1"/>
          <p:nvPr/>
        </p:nvSpPr>
        <p:spPr>
          <a:xfrm>
            <a:off x="452581" y="4266866"/>
            <a:ext cx="5273963" cy="1934504"/>
          </a:xfrm>
          <a:prstGeom prst="rect">
            <a:avLst/>
          </a:prstGeom>
          <a:noFill/>
        </p:spPr>
        <p:txBody>
          <a:bodyPr wrap="square" rtlCol="0">
            <a:spAutoFit/>
          </a:bodyPr>
          <a:lstStyle/>
          <a:p>
            <a:pPr marL="285750" indent="-285750" algn="just">
              <a:lnSpc>
                <a:spcPct val="114000"/>
              </a:lnSpc>
              <a:spcBef>
                <a:spcPts val="1200"/>
              </a:spcBef>
              <a:buFont typeface="Arial" panose="020B0604020202020204" pitchFamily="34" charset="0"/>
              <a:buChar char="•"/>
            </a:pPr>
            <a:r>
              <a:rPr lang="es-MX" sz="2100" dirty="0"/>
              <a:t>La PNT pondrá a disposición de la sociedad herramientas para poder explotar el vasto cúmulo de datos que se encuentran en los sistemas, a fin de generar información con utilidad social.</a:t>
            </a:r>
          </a:p>
        </p:txBody>
      </p:sp>
      <p:pic>
        <p:nvPicPr>
          <p:cNvPr id="3074" name="Picture 2" descr="Resultado de imagen para colaboracion ciudad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581" y="1250727"/>
            <a:ext cx="1976583" cy="14292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ttp://ea.com.py/wp-content/uploads/2013/02/34255.gif"/>
          <p:cNvPicPr>
            <a:picLocks noChangeAspect="1" noChangeArrowheads="1"/>
          </p:cNvPicPr>
          <p:nvPr/>
        </p:nvPicPr>
        <p:blipFill rotWithShape="1">
          <a:blip r:embed="rId4">
            <a:extLst>
              <a:ext uri="{28A0092B-C50C-407E-A947-70E740481C1C}">
                <a14:useLocalDpi xmlns:a14="http://schemas.microsoft.com/office/drawing/2010/main" val="0"/>
              </a:ext>
            </a:extLst>
          </a:blip>
          <a:srcRect t="12978" b="10444"/>
          <a:stretch/>
        </p:blipFill>
        <p:spPr bwMode="auto">
          <a:xfrm>
            <a:off x="6075505" y="5614028"/>
            <a:ext cx="1811675" cy="92488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explotar informac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1563" y="3644042"/>
            <a:ext cx="2509448" cy="2152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9809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uadroTexto 27">
            <a:extLst>
              <a:ext uri="{FF2B5EF4-FFF2-40B4-BE49-F238E27FC236}">
                <a16:creationId xmlns:a16="http://schemas.microsoft.com/office/drawing/2014/main" id="{3E757E49-45B2-48C7-B3D9-B61E2FE9B2A4}"/>
              </a:ext>
            </a:extLst>
          </p:cNvPr>
          <p:cNvSpPr txBox="1"/>
          <p:nvPr/>
        </p:nvSpPr>
        <p:spPr>
          <a:xfrm>
            <a:off x="239889" y="158304"/>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_tradnl" sz="3200" dirty="0">
                <a:ln>
                  <a:solidFill>
                    <a:schemeClr val="accent5">
                      <a:lumMod val="50000"/>
                      <a:alpha val="22000"/>
                    </a:schemeClr>
                  </a:solidFill>
                </a:ln>
                <a:solidFill>
                  <a:schemeClr val="bg1"/>
                </a:solidFill>
                <a:effectLst>
                  <a:outerShdw blurRad="50800" dist="38100" dir="2700000" algn="tl" rotWithShape="0">
                    <a:srgbClr val="000000">
                      <a:alpha val="43000"/>
                    </a:srgbClr>
                  </a:outerShdw>
                </a:effectLst>
                <a:latin typeface="+mj-lt"/>
              </a:rPr>
              <a:t>CONCLUSIÓN</a:t>
            </a:r>
          </a:p>
        </p:txBody>
      </p:sp>
      <p:sp>
        <p:nvSpPr>
          <p:cNvPr id="29" name="3 Marcador de número de diapositiva">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41</a:t>
            </a:fld>
            <a:endParaRPr lang="es-MX" dirty="0"/>
          </a:p>
        </p:txBody>
      </p:sp>
      <p:pic>
        <p:nvPicPr>
          <p:cNvPr id="33" name="Imagen 1"/>
          <p:cNvPicPr>
            <a:picLocks noChangeAspect="1"/>
          </p:cNvPicPr>
          <p:nvPr/>
        </p:nvPicPr>
        <p:blipFill rotWithShape="1">
          <a:blip r:embed="rId2" cstate="print">
            <a:extLst>
              <a:ext uri="{28A0092B-C50C-407E-A947-70E740481C1C}">
                <a14:useLocalDpi xmlns:a14="http://schemas.microsoft.com/office/drawing/2010/main" val="0"/>
              </a:ext>
            </a:extLst>
          </a:blip>
          <a:srcRect l="68635" t="75620" r="10931" b="6003"/>
          <a:stretch/>
        </p:blipFill>
        <p:spPr>
          <a:xfrm>
            <a:off x="251520" y="3167030"/>
            <a:ext cx="1515535" cy="1126066"/>
          </a:xfrm>
          <a:prstGeom prst="rect">
            <a:avLst/>
          </a:prstGeom>
        </p:spPr>
      </p:pic>
      <p:sp>
        <p:nvSpPr>
          <p:cNvPr id="34" name="3 Rectángulo"/>
          <p:cNvSpPr/>
          <p:nvPr/>
        </p:nvSpPr>
        <p:spPr>
          <a:xfrm>
            <a:off x="1835696" y="1124744"/>
            <a:ext cx="216024" cy="5472608"/>
          </a:xfrm>
          <a:prstGeom prst="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6 Flecha derecha"/>
          <p:cNvSpPr/>
          <p:nvPr/>
        </p:nvSpPr>
        <p:spPr>
          <a:xfrm>
            <a:off x="2051720" y="1184558"/>
            <a:ext cx="504056" cy="432048"/>
          </a:xfrm>
          <a:prstGeom prst="rightArrow">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14 Rectángulo"/>
          <p:cNvSpPr/>
          <p:nvPr/>
        </p:nvSpPr>
        <p:spPr>
          <a:xfrm>
            <a:off x="2580184" y="1052736"/>
            <a:ext cx="3071936" cy="707886"/>
          </a:xfrm>
          <a:prstGeom prst="rect">
            <a:avLst/>
          </a:prstGeom>
        </p:spPr>
        <p:txBody>
          <a:bodyPr wrap="square">
            <a:spAutoFit/>
          </a:bodyPr>
          <a:lstStyle/>
          <a:p>
            <a:r>
              <a:rPr lang="es-ES_tradnl" sz="2000" b="1" dirty="0">
                <a:effectLst>
                  <a:outerShdw blurRad="38100" dist="38100" dir="2700000" algn="tl">
                    <a:srgbClr val="000000">
                      <a:alpha val="43137"/>
                    </a:srgbClr>
                  </a:outerShdw>
                </a:effectLst>
              </a:rPr>
              <a:t>Sistema de solicitudes de acceso a la información</a:t>
            </a:r>
            <a:endParaRPr lang="es-MX" sz="2000" b="1" dirty="0">
              <a:effectLst>
                <a:outerShdw blurRad="38100" dist="38100" dir="2700000" algn="tl">
                  <a:srgbClr val="000000">
                    <a:alpha val="43137"/>
                  </a:srgbClr>
                </a:outerShdw>
              </a:effectLst>
            </a:endParaRPr>
          </a:p>
        </p:txBody>
      </p:sp>
      <p:sp>
        <p:nvSpPr>
          <p:cNvPr id="37" name="16 Rectángulo"/>
          <p:cNvSpPr/>
          <p:nvPr/>
        </p:nvSpPr>
        <p:spPr>
          <a:xfrm>
            <a:off x="2555776" y="1988840"/>
            <a:ext cx="2880320" cy="707886"/>
          </a:xfrm>
          <a:prstGeom prst="rect">
            <a:avLst/>
          </a:prstGeom>
        </p:spPr>
        <p:txBody>
          <a:bodyPr wrap="square">
            <a:spAutoFit/>
          </a:bodyPr>
          <a:lstStyle/>
          <a:p>
            <a:r>
              <a:rPr lang="es-ES_tradnl" sz="2000" b="1" dirty="0">
                <a:effectLst>
                  <a:outerShdw blurRad="38100" dist="38100" dir="2700000" algn="tl">
                    <a:srgbClr val="000000">
                      <a:alpha val="43137"/>
                    </a:srgbClr>
                  </a:outerShdw>
                </a:effectLst>
              </a:rPr>
              <a:t>Sistema de gestión de medios de impugnación</a:t>
            </a:r>
            <a:endParaRPr lang="es-MX" sz="2000" b="1" dirty="0">
              <a:effectLst>
                <a:outerShdw blurRad="38100" dist="38100" dir="2700000" algn="tl">
                  <a:srgbClr val="000000">
                    <a:alpha val="43137"/>
                  </a:srgbClr>
                </a:outerShdw>
              </a:effectLst>
            </a:endParaRPr>
          </a:p>
        </p:txBody>
      </p:sp>
      <p:sp>
        <p:nvSpPr>
          <p:cNvPr id="38" name="18 Rectángulo"/>
          <p:cNvSpPr/>
          <p:nvPr/>
        </p:nvSpPr>
        <p:spPr>
          <a:xfrm>
            <a:off x="2555776" y="3573016"/>
            <a:ext cx="2880320" cy="1015663"/>
          </a:xfrm>
          <a:prstGeom prst="rect">
            <a:avLst/>
          </a:prstGeom>
        </p:spPr>
        <p:txBody>
          <a:bodyPr wrap="square">
            <a:spAutoFit/>
          </a:bodyPr>
          <a:lstStyle/>
          <a:p>
            <a:r>
              <a:rPr lang="es-ES_tradnl" sz="2000" b="1" dirty="0">
                <a:effectLst>
                  <a:outerShdw blurRad="38100" dist="38100" dir="2700000" algn="tl">
                    <a:srgbClr val="000000">
                      <a:alpha val="43137"/>
                    </a:srgbClr>
                  </a:outerShdw>
                </a:effectLst>
              </a:rPr>
              <a:t>Sistema de Portales de Obligaciones de Transparencia</a:t>
            </a:r>
            <a:endParaRPr lang="es-MX" sz="2000" b="1" dirty="0">
              <a:effectLst>
                <a:outerShdw blurRad="38100" dist="38100" dir="2700000" algn="tl">
                  <a:srgbClr val="000000">
                    <a:alpha val="43137"/>
                  </a:srgbClr>
                </a:outerShdw>
              </a:effectLst>
            </a:endParaRPr>
          </a:p>
        </p:txBody>
      </p:sp>
      <p:sp>
        <p:nvSpPr>
          <p:cNvPr id="39" name="20 Rectángulo"/>
          <p:cNvSpPr/>
          <p:nvPr/>
        </p:nvSpPr>
        <p:spPr>
          <a:xfrm>
            <a:off x="2555776" y="5581689"/>
            <a:ext cx="3096344" cy="1015663"/>
          </a:xfrm>
          <a:prstGeom prst="rect">
            <a:avLst/>
          </a:prstGeom>
        </p:spPr>
        <p:txBody>
          <a:bodyPr wrap="square">
            <a:spAutoFit/>
          </a:bodyPr>
          <a:lstStyle/>
          <a:p>
            <a:r>
              <a:rPr lang="es-ES_tradnl" sz="2000" b="1" dirty="0">
                <a:effectLst>
                  <a:outerShdw blurRad="38100" dist="38100" dir="2700000" algn="tl">
                    <a:srgbClr val="000000">
                      <a:alpha val="43137"/>
                    </a:srgbClr>
                  </a:outerShdw>
                </a:effectLst>
              </a:rPr>
              <a:t>Sistema de comunicación entre organismos garantes y sujetos obligados</a:t>
            </a:r>
            <a:endParaRPr lang="es-MX" sz="2000" b="1" dirty="0">
              <a:effectLst>
                <a:outerShdw blurRad="38100" dist="38100" dir="2700000" algn="tl">
                  <a:srgbClr val="000000">
                    <a:alpha val="43137"/>
                  </a:srgbClr>
                </a:outerShdw>
              </a:effectLst>
            </a:endParaRPr>
          </a:p>
        </p:txBody>
      </p:sp>
      <p:sp>
        <p:nvSpPr>
          <p:cNvPr id="40" name="21 Flecha derecha"/>
          <p:cNvSpPr/>
          <p:nvPr/>
        </p:nvSpPr>
        <p:spPr>
          <a:xfrm>
            <a:off x="2051720" y="2132856"/>
            <a:ext cx="504056" cy="432048"/>
          </a:xfrm>
          <a:prstGeom prst="rightArrow">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22 Flecha derecha"/>
          <p:cNvSpPr/>
          <p:nvPr/>
        </p:nvSpPr>
        <p:spPr>
          <a:xfrm>
            <a:off x="2051720" y="3861048"/>
            <a:ext cx="504056" cy="432048"/>
          </a:xfrm>
          <a:prstGeom prst="rightArrow">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23 Flecha derecha"/>
          <p:cNvSpPr/>
          <p:nvPr/>
        </p:nvSpPr>
        <p:spPr>
          <a:xfrm>
            <a:off x="2051720" y="5877272"/>
            <a:ext cx="504056" cy="432048"/>
          </a:xfrm>
          <a:prstGeom prst="rightArrow">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24 Rectángulo"/>
          <p:cNvSpPr/>
          <p:nvPr/>
        </p:nvSpPr>
        <p:spPr>
          <a:xfrm>
            <a:off x="6156176" y="3945250"/>
            <a:ext cx="2808312" cy="707886"/>
          </a:xfrm>
          <a:prstGeom prst="rect">
            <a:avLst/>
          </a:prstGeom>
        </p:spPr>
        <p:txBody>
          <a:bodyPr wrap="square">
            <a:spAutoFit/>
          </a:bodyPr>
          <a:lstStyle/>
          <a:p>
            <a:pPr algn="ctr" fontAlgn="auto">
              <a:spcBef>
                <a:spcPts val="0"/>
              </a:spcBef>
              <a:spcAft>
                <a:spcPts val="1800"/>
              </a:spcAft>
              <a:defRPr/>
            </a:pPr>
            <a:r>
              <a:rPr lang="es-MX" sz="2000" b="1" kern="0" cap="small" dirty="0">
                <a:effectLst>
                  <a:outerShdw blurRad="38100" dist="38100" dir="2700000" algn="tl">
                    <a:srgbClr val="000000">
                      <a:alpha val="43137"/>
                    </a:srgbClr>
                  </a:outerShdw>
                </a:effectLst>
                <a:cs typeface="Arial" pitchFamily="34" charset="0"/>
              </a:rPr>
              <a:t>Oferta informativa generosa</a:t>
            </a:r>
          </a:p>
        </p:txBody>
      </p:sp>
      <p:sp>
        <p:nvSpPr>
          <p:cNvPr id="44" name="14 Triángulo isósceles"/>
          <p:cNvSpPr/>
          <p:nvPr/>
        </p:nvSpPr>
        <p:spPr>
          <a:xfrm rot="5400000" flipH="1">
            <a:off x="5180292" y="5981507"/>
            <a:ext cx="1159679" cy="360040"/>
          </a:xfrm>
          <a:prstGeom prst="triangle">
            <a:avLst/>
          </a:prstGeom>
          <a:solidFill>
            <a:schemeClr val="accent1">
              <a:alpha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27 Rectángulo"/>
          <p:cNvSpPr/>
          <p:nvPr/>
        </p:nvSpPr>
        <p:spPr>
          <a:xfrm>
            <a:off x="5785026" y="5325228"/>
            <a:ext cx="3348879" cy="707886"/>
          </a:xfrm>
          <a:prstGeom prst="rect">
            <a:avLst/>
          </a:prstGeom>
        </p:spPr>
        <p:txBody>
          <a:bodyPr wrap="square">
            <a:spAutoFit/>
          </a:bodyPr>
          <a:lstStyle/>
          <a:p>
            <a:pPr algn="ctr" fontAlgn="auto">
              <a:spcBef>
                <a:spcPts val="0"/>
              </a:spcBef>
              <a:spcAft>
                <a:spcPts val="1800"/>
              </a:spcAft>
              <a:defRPr/>
            </a:pPr>
            <a:r>
              <a:rPr lang="es-MX" sz="2000" b="1" kern="0" cap="small" dirty="0">
                <a:effectLst>
                  <a:outerShdw blurRad="38100" dist="38100" dir="2700000" algn="tl">
                    <a:srgbClr val="000000">
                      <a:alpha val="43137"/>
                    </a:srgbClr>
                  </a:outerShdw>
                </a:effectLst>
                <a:cs typeface="Arial" pitchFamily="34" charset="0"/>
              </a:rPr>
              <a:t>Mayor eficiencia para resolver las inconformidades</a:t>
            </a:r>
          </a:p>
        </p:txBody>
      </p:sp>
      <p:pic>
        <p:nvPicPr>
          <p:cNvPr id="46" name="Picture 2" descr="http://www.soyconta.mx/wp-content/uploads/2012/10/tendencias-actual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0975" y="2702383"/>
            <a:ext cx="2100066" cy="9265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descr="http://www.ti-consulting.com/img/mantenimiento_informatico.jpg"/>
          <p:cNvPicPr>
            <a:picLocks noChangeAspect="1" noChangeArrowheads="1"/>
          </p:cNvPicPr>
          <p:nvPr/>
        </p:nvPicPr>
        <p:blipFill rotWithShape="1">
          <a:blip r:embed="rId4">
            <a:extLst>
              <a:ext uri="{28A0092B-C50C-407E-A947-70E740481C1C}">
                <a14:useLocalDpi xmlns:a14="http://schemas.microsoft.com/office/drawing/2010/main" val="0"/>
              </a:ext>
            </a:extLst>
          </a:blip>
          <a:srcRect t="38399"/>
          <a:stretch/>
        </p:blipFill>
        <p:spPr bwMode="auto">
          <a:xfrm>
            <a:off x="6624566" y="6008745"/>
            <a:ext cx="1985392" cy="804631"/>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9 Conector recto"/>
          <p:cNvCxnSpPr/>
          <p:nvPr/>
        </p:nvCxnSpPr>
        <p:spPr>
          <a:xfrm>
            <a:off x="5652120" y="1372811"/>
            <a:ext cx="0" cy="1014209"/>
          </a:xfrm>
          <a:prstGeom prst="line">
            <a:avLst/>
          </a:prstGeom>
          <a:ln w="889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35 Conector recto"/>
          <p:cNvCxnSpPr/>
          <p:nvPr/>
        </p:nvCxnSpPr>
        <p:spPr>
          <a:xfrm flipH="1">
            <a:off x="5461497" y="2342783"/>
            <a:ext cx="216024" cy="0"/>
          </a:xfrm>
          <a:prstGeom prst="line">
            <a:avLst/>
          </a:prstGeom>
          <a:ln w="889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39 Conector recto"/>
          <p:cNvCxnSpPr/>
          <p:nvPr/>
        </p:nvCxnSpPr>
        <p:spPr>
          <a:xfrm flipH="1">
            <a:off x="5461497" y="1412776"/>
            <a:ext cx="216024" cy="0"/>
          </a:xfrm>
          <a:prstGeom prst="line">
            <a:avLst/>
          </a:prstGeom>
          <a:ln w="889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40 Conector recto"/>
          <p:cNvCxnSpPr/>
          <p:nvPr/>
        </p:nvCxnSpPr>
        <p:spPr>
          <a:xfrm flipH="1">
            <a:off x="5652120" y="1844824"/>
            <a:ext cx="487122" cy="0"/>
          </a:xfrm>
          <a:prstGeom prst="line">
            <a:avLst/>
          </a:prstGeom>
          <a:ln w="88900">
            <a:solidFill>
              <a:schemeClr val="tx2">
                <a:lumMod val="60000"/>
                <a:lumOff val="40000"/>
              </a:schemeClr>
            </a:solidFill>
            <a:headEnd type="triangle"/>
          </a:ln>
        </p:spPr>
        <p:style>
          <a:lnRef idx="1">
            <a:schemeClr val="accent1"/>
          </a:lnRef>
          <a:fillRef idx="0">
            <a:schemeClr val="accent1"/>
          </a:fillRef>
          <a:effectRef idx="0">
            <a:schemeClr val="accent1"/>
          </a:effectRef>
          <a:fontRef idx="minor">
            <a:schemeClr val="tx1"/>
          </a:fontRef>
        </p:style>
      </p:cxnSp>
      <p:sp>
        <p:nvSpPr>
          <p:cNvPr id="52" name="42 Rectángulo"/>
          <p:cNvSpPr/>
          <p:nvPr/>
        </p:nvSpPr>
        <p:spPr>
          <a:xfrm>
            <a:off x="6139242" y="2331946"/>
            <a:ext cx="2808312" cy="400110"/>
          </a:xfrm>
          <a:prstGeom prst="rect">
            <a:avLst/>
          </a:prstGeom>
        </p:spPr>
        <p:txBody>
          <a:bodyPr wrap="square">
            <a:spAutoFit/>
          </a:bodyPr>
          <a:lstStyle/>
          <a:p>
            <a:pPr algn="ctr" fontAlgn="auto">
              <a:spcBef>
                <a:spcPts val="0"/>
              </a:spcBef>
              <a:spcAft>
                <a:spcPts val="1800"/>
              </a:spcAft>
              <a:defRPr/>
            </a:pPr>
            <a:r>
              <a:rPr lang="es-MX" sz="2000" b="1" kern="0" cap="small" dirty="0">
                <a:solidFill>
                  <a:schemeClr val="accent6">
                    <a:lumMod val="50000"/>
                  </a:schemeClr>
                </a:solidFill>
                <a:effectLst>
                  <a:outerShdw blurRad="38100" dist="38100" dir="2700000" algn="tl">
                    <a:srgbClr val="000000">
                      <a:alpha val="43137"/>
                    </a:srgbClr>
                  </a:outerShdw>
                </a:effectLst>
                <a:cs typeface="Arial" pitchFamily="34" charset="0"/>
              </a:rPr>
              <a:t>Vigilancia social</a:t>
            </a:r>
          </a:p>
        </p:txBody>
      </p:sp>
      <p:sp>
        <p:nvSpPr>
          <p:cNvPr id="53" name="31 Flecha derecha"/>
          <p:cNvSpPr/>
          <p:nvPr/>
        </p:nvSpPr>
        <p:spPr>
          <a:xfrm rot="16200000">
            <a:off x="7401238" y="3576568"/>
            <a:ext cx="288032" cy="615845"/>
          </a:xfrm>
          <a:prstGeom prst="rightArrow">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4" name="44 Flecha derecha"/>
          <p:cNvSpPr/>
          <p:nvPr/>
        </p:nvSpPr>
        <p:spPr>
          <a:xfrm rot="5400000">
            <a:off x="7401237" y="1884749"/>
            <a:ext cx="288032" cy="615845"/>
          </a:xfrm>
          <a:prstGeom prst="rightArrow">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14 Triángulo isósceles"/>
          <p:cNvSpPr/>
          <p:nvPr/>
        </p:nvSpPr>
        <p:spPr>
          <a:xfrm rot="5400000" flipH="1">
            <a:off x="5180293" y="3972836"/>
            <a:ext cx="1159679" cy="360040"/>
          </a:xfrm>
          <a:prstGeom prst="triangle">
            <a:avLst/>
          </a:prstGeom>
          <a:solidFill>
            <a:schemeClr val="accent1">
              <a:alpha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6" name="48 Rectángulo"/>
          <p:cNvSpPr/>
          <p:nvPr/>
        </p:nvSpPr>
        <p:spPr>
          <a:xfrm>
            <a:off x="6156176" y="1352962"/>
            <a:ext cx="2808312" cy="707886"/>
          </a:xfrm>
          <a:prstGeom prst="rect">
            <a:avLst/>
          </a:prstGeom>
        </p:spPr>
        <p:txBody>
          <a:bodyPr wrap="square">
            <a:spAutoFit/>
          </a:bodyPr>
          <a:lstStyle/>
          <a:p>
            <a:pPr algn="ctr" fontAlgn="auto">
              <a:spcBef>
                <a:spcPts val="0"/>
              </a:spcBef>
              <a:spcAft>
                <a:spcPts val="1800"/>
              </a:spcAft>
              <a:defRPr/>
            </a:pPr>
            <a:r>
              <a:rPr lang="es-MX" sz="2000" b="1" kern="0" cap="small" dirty="0">
                <a:effectLst>
                  <a:outerShdw blurRad="38100" dist="38100" dir="2700000" algn="tl">
                    <a:srgbClr val="000000">
                      <a:alpha val="43137"/>
                    </a:srgbClr>
                  </a:outerShdw>
                </a:effectLst>
                <a:cs typeface="Arial" pitchFamily="34" charset="0"/>
              </a:rPr>
              <a:t>Ejercicio del derecho de acceso a la información</a:t>
            </a:r>
          </a:p>
        </p:txBody>
      </p:sp>
    </p:spTree>
    <p:extLst>
      <p:ext uri="{BB962C8B-B14F-4D97-AF65-F5344CB8AC3E}">
        <p14:creationId xmlns:p14="http://schemas.microsoft.com/office/powerpoint/2010/main" val="25165607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EURPO-PP-1.jpg"/>
          <p:cNvPicPr>
            <a:picLocks noChangeAspect="1"/>
          </p:cNvPicPr>
          <p:nvPr/>
        </p:nvPicPr>
        <p:blipFill>
          <a:blip r:embed="rId2">
            <a:alphaModFix amt="30000"/>
          </a:blip>
          <a:stretch>
            <a:fillRect/>
          </a:stretch>
        </p:blipFill>
        <p:spPr>
          <a:xfrm>
            <a:off x="0" y="-9244"/>
            <a:ext cx="9144000" cy="6858000"/>
          </a:xfrm>
          <a:prstGeom prst="rect">
            <a:avLst/>
          </a:prstGeom>
        </p:spPr>
      </p:pic>
      <p:pic>
        <p:nvPicPr>
          <p:cNvPr id="7" name="Imagen 6" descr=" logo inai.png"/>
          <p:cNvPicPr>
            <a:picLocks noChangeAspect="1"/>
          </p:cNvPicPr>
          <p:nvPr/>
        </p:nvPicPr>
        <p:blipFill>
          <a:blip r:embed="rId3"/>
          <a:stretch>
            <a:fillRect/>
          </a:stretch>
        </p:blipFill>
        <p:spPr>
          <a:xfrm>
            <a:off x="7741874" y="6229389"/>
            <a:ext cx="1119904" cy="556452"/>
          </a:xfrm>
          <a:prstGeom prst="rect">
            <a:avLst/>
          </a:prstGeom>
        </p:spPr>
      </p:pic>
      <p:sp>
        <p:nvSpPr>
          <p:cNvPr id="12" name="9 Rectángulo"/>
          <p:cNvSpPr/>
          <p:nvPr/>
        </p:nvSpPr>
        <p:spPr>
          <a:xfrm>
            <a:off x="989553" y="456049"/>
            <a:ext cx="7210673" cy="652615"/>
          </a:xfrm>
          <a:prstGeom prst="rect">
            <a:avLst/>
          </a:prstGeom>
        </p:spPr>
        <p:txBody>
          <a:bodyPr wrap="square">
            <a:spAutoFit/>
          </a:bodyPr>
          <a:lstStyle/>
          <a:p>
            <a:pPr algn="ctr"/>
            <a:r>
              <a:rPr lang="es-MX" sz="3641" b="1" i="1" cap="small" dirty="0">
                <a:solidFill>
                  <a:srgbClr val="7030A0"/>
                </a:solidFill>
                <a:effectLst>
                  <a:outerShdw blurRad="50800" dist="50800" dir="2700000" algn="tl">
                    <a:srgbClr val="FFFFFF"/>
                  </a:outerShdw>
                </a:effectLst>
              </a:rPr>
              <a:t>¡Muchas Gracias por su Atención!</a:t>
            </a:r>
          </a:p>
        </p:txBody>
      </p:sp>
      <p:sp>
        <p:nvSpPr>
          <p:cNvPr id="13" name="15 Rectángulo"/>
          <p:cNvSpPr/>
          <p:nvPr/>
        </p:nvSpPr>
        <p:spPr>
          <a:xfrm>
            <a:off x="299884" y="2941338"/>
            <a:ext cx="8670221" cy="3258841"/>
          </a:xfrm>
          <a:prstGeom prst="rect">
            <a:avLst/>
          </a:prstGeom>
        </p:spPr>
        <p:txBody>
          <a:bodyPr wrap="square">
            <a:spAutoFit/>
          </a:bodyPr>
          <a:lstStyle/>
          <a:p>
            <a:pPr algn="ctr">
              <a:spcAft>
                <a:spcPts val="547"/>
              </a:spcAft>
            </a:pPr>
            <a:r>
              <a:rPr lang="es-MX" sz="2913" b="1" cap="small" dirty="0">
                <a:effectLst>
                  <a:outerShdw blurRad="50800" dist="50800" dir="2700000" algn="tl">
                    <a:srgbClr val="FFFFFF"/>
                  </a:outerShdw>
                </a:effectLst>
              </a:rPr>
              <a:t>Instituto Nacional de Transparencia, Acceso a la Información y Protección de Datos Personales</a:t>
            </a:r>
          </a:p>
          <a:p>
            <a:pPr algn="ctr">
              <a:spcAft>
                <a:spcPts val="547"/>
              </a:spcAft>
            </a:pPr>
            <a:r>
              <a:rPr lang="es-MX" sz="1821" b="1" dirty="0">
                <a:effectLst>
                  <a:outerShdw blurRad="50800" dist="50800" dir="2700000">
                    <a:srgbClr val="FFFFFF"/>
                  </a:outerShdw>
                </a:effectLst>
              </a:rPr>
              <a:t>Insurgentes Sur No. 3211 Col. Insurgentes Cuicuilco,</a:t>
            </a:r>
          </a:p>
          <a:p>
            <a:pPr algn="ctr">
              <a:spcAft>
                <a:spcPts val="547"/>
              </a:spcAft>
            </a:pPr>
            <a:r>
              <a:rPr lang="es-MX" sz="1821" b="1" dirty="0">
                <a:effectLst>
                  <a:outerShdw blurRad="50800" dist="50800" dir="2700000">
                    <a:srgbClr val="FFFFFF"/>
                  </a:outerShdw>
                </a:effectLst>
              </a:rPr>
              <a:t>Delegación Coyoacán, C.P. 04530, México, D.F.</a:t>
            </a:r>
          </a:p>
          <a:p>
            <a:pPr algn="ctr">
              <a:spcAft>
                <a:spcPts val="547"/>
              </a:spcAft>
            </a:pPr>
            <a:r>
              <a:rPr lang="es-MX" sz="2913" b="1" cap="small" dirty="0">
                <a:effectLst>
                  <a:outerShdw blurRad="50800" dist="50800" dir="2700000" algn="tl">
                    <a:srgbClr val="FFFFFF"/>
                  </a:outerShdw>
                </a:effectLst>
              </a:rPr>
              <a:t>Tel. (+52 55) 5004 2400</a:t>
            </a:r>
          </a:p>
          <a:p>
            <a:pPr algn="ctr">
              <a:spcAft>
                <a:spcPts val="547"/>
              </a:spcAft>
            </a:pPr>
            <a:r>
              <a:rPr lang="es-MX" sz="2913" b="1" cap="small" dirty="0">
                <a:effectLst>
                  <a:outerShdw blurRad="50800" dist="50800" dir="2700000" algn="tl">
                    <a:srgbClr val="FFFFFF"/>
                  </a:outerShdw>
                </a:effectLst>
              </a:rPr>
              <a:t>Tel INAI: 01 800 835 4324</a:t>
            </a:r>
          </a:p>
          <a:p>
            <a:pPr algn="ctr">
              <a:spcAft>
                <a:spcPts val="547"/>
              </a:spcAft>
            </a:pPr>
            <a:r>
              <a:rPr lang="es-MX" sz="3200" b="1" dirty="0">
                <a:effectLst>
                  <a:outerShdw blurRad="50800" dist="50800" dir="2700000" algn="tl">
                    <a:srgbClr val="FFFFFF"/>
                  </a:outerShdw>
                </a:effectLst>
                <a:hlinkClick r:id="rId4"/>
              </a:rPr>
              <a:t>www.inai.org.mx</a:t>
            </a:r>
            <a:r>
              <a:rPr lang="es-MX" sz="3200" b="1" dirty="0">
                <a:effectLst>
                  <a:outerShdw blurRad="50800" dist="50800" dir="2700000" algn="tl">
                    <a:srgbClr val="FFFFFF"/>
                  </a:outerShdw>
                </a:effectLst>
              </a:rPr>
              <a:t> </a:t>
            </a:r>
            <a:endParaRPr lang="es-MX" sz="2913" b="1" cap="small" dirty="0">
              <a:effectLst>
                <a:outerShdw blurRad="50800" dist="50800" dir="2700000" algn="tl">
                  <a:srgbClr val="FFFFFF"/>
                </a:outerShdw>
              </a:effectLst>
            </a:endParaRPr>
          </a:p>
        </p:txBody>
      </p:sp>
      <p:sp>
        <p:nvSpPr>
          <p:cNvPr id="14" name="5 Rectángulo"/>
          <p:cNvSpPr/>
          <p:nvPr/>
        </p:nvSpPr>
        <p:spPr>
          <a:xfrm>
            <a:off x="20623" y="1411124"/>
            <a:ext cx="9148532" cy="52322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22" dirty="0"/>
          </a:p>
        </p:txBody>
      </p:sp>
      <p:sp>
        <p:nvSpPr>
          <p:cNvPr id="15" name="15 Rectángulo"/>
          <p:cNvSpPr/>
          <p:nvPr/>
        </p:nvSpPr>
        <p:spPr>
          <a:xfrm>
            <a:off x="638106" y="2015972"/>
            <a:ext cx="7866189" cy="1269194"/>
          </a:xfrm>
          <a:prstGeom prst="rect">
            <a:avLst/>
          </a:prstGeom>
        </p:spPr>
        <p:txBody>
          <a:bodyPr wrap="square">
            <a:spAutoFit/>
          </a:bodyPr>
          <a:lstStyle/>
          <a:p>
            <a:pPr algn="ctr"/>
            <a:r>
              <a:rPr lang="es-MX" sz="2549" b="1" dirty="0">
                <a:effectLst>
                  <a:outerShdw blurRad="38100" dist="38100" dir="2700000" algn="tl">
                    <a:srgbClr val="FFFFFF">
                      <a:alpha val="43137"/>
                    </a:srgbClr>
                  </a:outerShdw>
                </a:effectLst>
              </a:rPr>
              <a:t>Twitter: 	    </a:t>
            </a:r>
            <a:r>
              <a:rPr lang="es-MX" sz="2549" b="1" dirty="0">
                <a:effectLst>
                  <a:outerShdw blurRad="38100" dist="38100" dir="2700000" algn="tl">
                    <a:srgbClr val="FFFFFF">
                      <a:alpha val="43137"/>
                    </a:srgbClr>
                  </a:outerShdw>
                </a:effectLst>
                <a:hlinkClick r:id="rId5"/>
              </a:rPr>
              <a:t>@</a:t>
            </a:r>
            <a:r>
              <a:rPr lang="es-MX" sz="2549" b="1" dirty="0" err="1">
                <a:effectLst>
                  <a:outerShdw blurRad="38100" dist="38100" dir="2700000" algn="tl">
                    <a:srgbClr val="FFFFFF">
                      <a:alpha val="43137"/>
                    </a:srgbClr>
                  </a:outerShdw>
                </a:effectLst>
                <a:hlinkClick r:id="rId5"/>
              </a:rPr>
              <a:t>oscarguerraford</a:t>
            </a:r>
            <a:endParaRPr lang="es-MX" sz="2549" b="1" dirty="0">
              <a:effectLst>
                <a:outerShdw blurRad="38100" dist="38100" dir="2700000" algn="tl">
                  <a:srgbClr val="FFFFFF">
                    <a:alpha val="43137"/>
                  </a:srgbClr>
                </a:outerShdw>
              </a:effectLst>
            </a:endParaRPr>
          </a:p>
          <a:p>
            <a:pPr algn="ctr"/>
            <a:r>
              <a:rPr lang="es-MX" sz="2549" b="1" dirty="0">
                <a:effectLst>
                  <a:outerShdw blurRad="38100" dist="38100" dir="2700000" algn="tl">
                    <a:srgbClr val="FFFFFF">
                      <a:alpha val="43137"/>
                    </a:srgbClr>
                  </a:outerShdw>
                </a:effectLst>
              </a:rPr>
              <a:t>Correo electrónico: 	</a:t>
            </a:r>
            <a:r>
              <a:rPr lang="es-MX" sz="2549" b="1" dirty="0">
                <a:effectLst>
                  <a:outerShdw blurRad="38100" dist="38100" dir="2700000" algn="tl">
                    <a:srgbClr val="FFFFFF">
                      <a:alpha val="43137"/>
                    </a:srgbClr>
                  </a:outerShdw>
                </a:effectLst>
                <a:hlinkClick r:id="rId6"/>
              </a:rPr>
              <a:t>oscar.guerra@inai.org.mx</a:t>
            </a:r>
            <a:endParaRPr lang="es-MX" sz="2549" b="1" dirty="0">
              <a:effectLst>
                <a:outerShdw blurRad="38100" dist="38100" dir="2700000" algn="tl">
                  <a:srgbClr val="FFFFFF">
                    <a:alpha val="43137"/>
                  </a:srgbClr>
                </a:outerShdw>
              </a:effectLst>
            </a:endParaRPr>
          </a:p>
          <a:p>
            <a:pPr algn="ctr"/>
            <a:endParaRPr lang="es-MX" sz="2549" b="1" dirty="0">
              <a:effectLst>
                <a:outerShdw blurRad="38100" dist="38100" dir="2700000" algn="tl">
                  <a:srgbClr val="FFFFFF">
                    <a:alpha val="43137"/>
                  </a:srgbClr>
                </a:outerShdw>
              </a:effectLst>
            </a:endParaRPr>
          </a:p>
        </p:txBody>
      </p:sp>
      <p:sp>
        <p:nvSpPr>
          <p:cNvPr id="16" name="15 Rectángulo"/>
          <p:cNvSpPr/>
          <p:nvPr/>
        </p:nvSpPr>
        <p:spPr>
          <a:xfrm>
            <a:off x="175213" y="1411124"/>
            <a:ext cx="8919564" cy="523220"/>
          </a:xfrm>
          <a:prstGeom prst="rect">
            <a:avLst/>
          </a:prstGeom>
        </p:spPr>
        <p:txBody>
          <a:bodyPr wrap="square">
            <a:spAutoFit/>
          </a:bodyPr>
          <a:lstStyle/>
          <a:p>
            <a:pPr algn="ctr"/>
            <a:r>
              <a:rPr lang="es-MX" sz="2800" b="1" cap="small" dirty="0">
                <a:solidFill>
                  <a:schemeClr val="bg1"/>
                </a:solidFill>
                <a:effectLst>
                  <a:outerShdw blurRad="38100" dist="38100" dir="2700000" algn="tl">
                    <a:srgbClr val="000000">
                      <a:alpha val="43137"/>
                    </a:srgbClr>
                  </a:outerShdw>
                </a:effectLst>
              </a:rPr>
              <a:t>Mtro. Oscar M. Guerra Ford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39889" y="147676"/>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_tradnl" sz="3200" dirty="0">
                <a:ln>
                  <a:solidFill>
                    <a:schemeClr val="accent5">
                      <a:lumMod val="50000"/>
                      <a:alpha val="22000"/>
                    </a:schemeClr>
                  </a:solidFill>
                </a:ln>
                <a:solidFill>
                  <a:schemeClr val="bg1"/>
                </a:solidFill>
                <a:effectLst>
                  <a:outerShdw blurRad="50800" dist="38100" dir="2700000" algn="tl" rotWithShape="0">
                    <a:srgbClr val="000000">
                      <a:alpha val="43000"/>
                    </a:srgbClr>
                  </a:outerShdw>
                </a:effectLst>
                <a:latin typeface="+mj-lt"/>
              </a:rPr>
              <a:t>ANTEDECENTES DE LOS SISTEMAS ELECTRÓNICOS</a:t>
            </a:r>
          </a:p>
        </p:txBody>
      </p:sp>
      <p:sp>
        <p:nvSpPr>
          <p:cNvPr id="15" name="3 Marcador de número de diapositiva">
            <a:extLst>
              <a:ext uri="{FF2B5EF4-FFF2-40B4-BE49-F238E27FC236}">
                <a16:creationId xmlns:a16="http://schemas.microsoft.com/office/drawing/2014/main" id="{F4ED352E-2CF4-4948-AB58-C5611AE18290}"/>
              </a:ext>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5</a:t>
            </a:fld>
            <a:endParaRPr lang="es-MX"/>
          </a:p>
        </p:txBody>
      </p:sp>
      <p:sp>
        <p:nvSpPr>
          <p:cNvPr id="16" name="6 Rectángulo">
            <a:extLst>
              <a:ext uri="{FF2B5EF4-FFF2-40B4-BE49-F238E27FC236}">
                <a16:creationId xmlns:a16="http://schemas.microsoft.com/office/drawing/2014/main" id="{91FAF871-34B6-4E7A-AFA2-95F569551D44}"/>
              </a:ext>
            </a:extLst>
          </p:cNvPr>
          <p:cNvSpPr/>
          <p:nvPr/>
        </p:nvSpPr>
        <p:spPr>
          <a:xfrm>
            <a:off x="395536" y="1652767"/>
            <a:ext cx="8208912" cy="1865126"/>
          </a:xfrm>
          <a:prstGeom prst="rect">
            <a:avLst/>
          </a:prstGeom>
        </p:spPr>
        <p:txBody>
          <a:bodyPr wrap="square">
            <a:spAutoFit/>
          </a:bodyPr>
          <a:lstStyle/>
          <a:p>
            <a:pPr marL="342900" indent="-342900" algn="just">
              <a:lnSpc>
                <a:spcPct val="120000"/>
              </a:lnSpc>
              <a:spcAft>
                <a:spcPts val="1800"/>
              </a:spcAft>
              <a:buClr>
                <a:srgbClr val="FF810A"/>
              </a:buClr>
              <a:buFont typeface="Arial" panose="020B0604020202020204" pitchFamily="34" charset="0"/>
              <a:buChar char="•"/>
            </a:pPr>
            <a:r>
              <a:rPr lang="es-MX" sz="2400" dirty="0"/>
              <a:t>La Ley Federal de Transparencia y Acceso a la Información Pública Gubernamental (LFTAIPG) entró en vigor el 12 de junio de 2003, y con ella el </a:t>
            </a:r>
            <a:r>
              <a:rPr lang="es-MX" sz="2400" b="1" dirty="0"/>
              <a:t>Sistema de Solicitudes de Información (SISI)</a:t>
            </a:r>
            <a:r>
              <a:rPr lang="es-MX" sz="2400" dirty="0"/>
              <a:t> inició su operación.</a:t>
            </a:r>
          </a:p>
        </p:txBody>
      </p:sp>
      <p:sp>
        <p:nvSpPr>
          <p:cNvPr id="17" name="9 Rectángulo">
            <a:extLst>
              <a:ext uri="{FF2B5EF4-FFF2-40B4-BE49-F238E27FC236}">
                <a16:creationId xmlns:a16="http://schemas.microsoft.com/office/drawing/2014/main" id="{1A658457-28F8-46CD-886D-9EDF08D0B51F}"/>
              </a:ext>
            </a:extLst>
          </p:cNvPr>
          <p:cNvSpPr/>
          <p:nvPr/>
        </p:nvSpPr>
        <p:spPr>
          <a:xfrm>
            <a:off x="395536" y="3684110"/>
            <a:ext cx="5544616" cy="2539157"/>
          </a:xfrm>
          <a:prstGeom prst="rect">
            <a:avLst/>
          </a:prstGeom>
        </p:spPr>
        <p:txBody>
          <a:bodyPr wrap="square">
            <a:spAutoFit/>
          </a:bodyPr>
          <a:lstStyle/>
          <a:p>
            <a:pPr marL="342900" indent="-342900" algn="just">
              <a:lnSpc>
                <a:spcPct val="120000"/>
              </a:lnSpc>
              <a:spcAft>
                <a:spcPts val="1800"/>
              </a:spcAft>
              <a:buClr>
                <a:srgbClr val="FF810A"/>
              </a:buClr>
              <a:buFont typeface="Arial" panose="020B0604020202020204" pitchFamily="34" charset="0"/>
              <a:buChar char="•"/>
            </a:pPr>
            <a:r>
              <a:rPr lang="es-MX" sz="2400" dirty="0"/>
              <a:t>El SISI fue el sistema antecesor del sistema Infomex.</a:t>
            </a:r>
          </a:p>
          <a:p>
            <a:pPr marL="342900" indent="-342900" algn="just">
              <a:lnSpc>
                <a:spcPct val="120000"/>
              </a:lnSpc>
              <a:spcAft>
                <a:spcPts val="1800"/>
              </a:spcAft>
              <a:buClr>
                <a:srgbClr val="FF810A"/>
              </a:buClr>
              <a:buFont typeface="Arial" panose="020B0604020202020204" pitchFamily="34" charset="0"/>
              <a:buChar char="•"/>
            </a:pPr>
            <a:r>
              <a:rPr lang="es-MX" sz="2400" dirty="0"/>
              <a:t>En el 2006, con apoyo del Banco Mundial, se desarrolló el Sistema Infomex.</a:t>
            </a:r>
          </a:p>
        </p:txBody>
      </p:sp>
      <p:pic>
        <p:nvPicPr>
          <p:cNvPr id="18" name="Picture 2" descr="http://sct.slp.gob.mx/Imagenes2013/INFOMEX.jpg">
            <a:extLst>
              <a:ext uri="{FF2B5EF4-FFF2-40B4-BE49-F238E27FC236}">
                <a16:creationId xmlns:a16="http://schemas.microsoft.com/office/drawing/2014/main" id="{9E68D211-0B12-444B-8F4B-CE6327D142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844" y="5253167"/>
            <a:ext cx="2808312" cy="1123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70AEB5DD-1021-4C18-A677-196FF435315E}"/>
              </a:ext>
            </a:extLst>
          </p:cNvPr>
          <p:cNvPicPr>
            <a:picLocks noChangeAspect="1" noChangeArrowheads="1"/>
          </p:cNvPicPr>
          <p:nvPr/>
        </p:nvPicPr>
        <p:blipFill>
          <a:blip r:embed="rId4" cstate="print"/>
          <a:srcRect/>
          <a:stretch>
            <a:fillRect/>
          </a:stretch>
        </p:blipFill>
        <p:spPr bwMode="auto">
          <a:xfrm>
            <a:off x="7111098" y="3229334"/>
            <a:ext cx="1205317" cy="1604670"/>
          </a:xfrm>
          <a:prstGeom prst="rect">
            <a:avLst/>
          </a:prstGeom>
          <a:noFill/>
          <a:ln w="9525">
            <a:noFill/>
            <a:miter lim="800000"/>
            <a:headEnd/>
            <a:tailEnd/>
          </a:ln>
          <a:effectLst>
            <a:outerShdw blurRad="254000" dist="279400" dir="3000000" algn="l" rotWithShape="0">
              <a:prstClr val="black">
                <a:alpha val="49000"/>
              </a:prstClr>
            </a:outerShdw>
          </a:effectLst>
          <a:scene3d>
            <a:camera prst="perspectiveContrastingLeftFacing">
              <a:rot lat="20893912" lon="1201935" rev="20487446"/>
            </a:camera>
            <a:lightRig rig="threePt" dir="t"/>
          </a:scene3d>
          <a:sp3d>
            <a:bevelT/>
          </a:sp3d>
        </p:spPr>
      </p:pic>
      <p:sp>
        <p:nvSpPr>
          <p:cNvPr id="20" name="CuadroTexto 19">
            <a:extLst>
              <a:ext uri="{FF2B5EF4-FFF2-40B4-BE49-F238E27FC236}">
                <a16:creationId xmlns:a16="http://schemas.microsoft.com/office/drawing/2014/main" id="{97FC4FAF-537A-4182-9498-6F009F9A641C}"/>
              </a:ext>
            </a:extLst>
          </p:cNvPr>
          <p:cNvSpPr txBox="1"/>
          <p:nvPr/>
        </p:nvSpPr>
        <p:spPr>
          <a:xfrm>
            <a:off x="595423" y="944043"/>
            <a:ext cx="7846828" cy="584775"/>
          </a:xfrm>
          <a:prstGeom prst="rect">
            <a:avLst/>
          </a:prstGeom>
          <a:noFill/>
        </p:spPr>
        <p:txBody>
          <a:bodyPr wrap="square" rtlCol="0">
            <a:spAutoFit/>
          </a:bodyPr>
          <a:lstStyle/>
          <a:p>
            <a:pPr algn="ctr"/>
            <a:r>
              <a:rPr lang="es-MX" sz="3200" b="1" cap="small" dirty="0">
                <a:solidFill>
                  <a:srgbClr val="115B46"/>
                </a:solidFill>
              </a:rPr>
              <a:t>Gestión de solicitudes y medios de impugnación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39889" y="147676"/>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_tradnl" sz="3200" dirty="0">
                <a:ln>
                  <a:solidFill>
                    <a:schemeClr val="accent5">
                      <a:lumMod val="50000"/>
                      <a:alpha val="22000"/>
                    </a:schemeClr>
                  </a:solidFill>
                </a:ln>
                <a:solidFill>
                  <a:schemeClr val="bg1"/>
                </a:solidFill>
                <a:effectLst>
                  <a:outerShdw blurRad="50800" dist="38100" dir="2700000" algn="tl" rotWithShape="0">
                    <a:srgbClr val="000000">
                      <a:alpha val="43000"/>
                    </a:srgbClr>
                  </a:outerShdw>
                </a:effectLst>
                <a:latin typeface="+mj-lt"/>
              </a:rPr>
              <a:t>REFORMA CONSTITUCIONAL DE 2007</a:t>
            </a:r>
          </a:p>
        </p:txBody>
      </p:sp>
      <p:sp>
        <p:nvSpPr>
          <p:cNvPr id="9" name="4 Rectángulo">
            <a:extLst>
              <a:ext uri="{FF2B5EF4-FFF2-40B4-BE49-F238E27FC236}">
                <a16:creationId xmlns:a16="http://schemas.microsoft.com/office/drawing/2014/main" id="{3C123D27-A0B3-4C2C-AC09-25EBE31172BC}"/>
              </a:ext>
            </a:extLst>
          </p:cNvPr>
          <p:cNvSpPr/>
          <p:nvPr/>
        </p:nvSpPr>
        <p:spPr>
          <a:xfrm>
            <a:off x="239889" y="3321578"/>
            <a:ext cx="4852106" cy="3216265"/>
          </a:xfrm>
          <a:prstGeom prst="rect">
            <a:avLst/>
          </a:prstGeom>
        </p:spPr>
        <p:txBody>
          <a:bodyPr wrap="square" anchor="t">
            <a:spAutoFit/>
          </a:bodyPr>
          <a:lstStyle/>
          <a:p>
            <a:pPr marL="285750" lvl="1" indent="-285750" algn="just" eaLnBrk="0" hangingPunct="0">
              <a:lnSpc>
                <a:spcPct val="110000"/>
              </a:lnSpc>
              <a:spcAft>
                <a:spcPts val="600"/>
              </a:spcAft>
              <a:buClr>
                <a:srgbClr val="FF6600"/>
              </a:buClr>
              <a:buFont typeface="Webdings" pitchFamily="18" charset="2"/>
              <a:buChar char="a"/>
            </a:pPr>
            <a:r>
              <a:rPr lang="es-MX" sz="2000" b="1" dirty="0">
                <a:latin typeface="+mn-lt"/>
              </a:rPr>
              <a:t>Fracción V</a:t>
            </a:r>
            <a:r>
              <a:rPr lang="es-MX" sz="2000" dirty="0">
                <a:latin typeface="+mn-lt"/>
              </a:rPr>
              <a:t>:</a:t>
            </a:r>
          </a:p>
          <a:p>
            <a:pPr marL="457200" lvl="2" algn="just" eaLnBrk="0" hangingPunct="0">
              <a:lnSpc>
                <a:spcPct val="110000"/>
              </a:lnSpc>
              <a:spcAft>
                <a:spcPts val="600"/>
              </a:spcAft>
              <a:buClr>
                <a:srgbClr val="FF6600"/>
              </a:buClr>
            </a:pPr>
            <a:r>
              <a:rPr lang="es-MX" sz="2000" i="1" dirty="0">
                <a:latin typeface="+mn-lt"/>
              </a:rPr>
              <a:t>“Los sujetos obligados deberán preservar sus documentos en archivos </a:t>
            </a:r>
            <a:r>
              <a:rPr lang="es-MX" sz="2000" i="1" dirty="0"/>
              <a:t>administrativos</a:t>
            </a:r>
            <a:r>
              <a:rPr lang="es-MX" sz="2000" i="1" dirty="0">
                <a:latin typeface="+mn-lt"/>
              </a:rPr>
              <a:t> actualizados y </a:t>
            </a:r>
            <a:r>
              <a:rPr lang="es-MX" sz="2000" b="1" i="1" dirty="0">
                <a:latin typeface="+mn-lt"/>
              </a:rPr>
              <a:t>publicarán a través de los </a:t>
            </a:r>
            <a:r>
              <a:rPr lang="es-MX" sz="2000" b="1" i="1" u="sng" dirty="0">
                <a:latin typeface="+mn-lt"/>
              </a:rPr>
              <a:t>medios electrónicos disponibles</a:t>
            </a:r>
            <a:r>
              <a:rPr lang="es-MX" sz="2000" b="1" i="1" dirty="0">
                <a:latin typeface="+mn-lt"/>
              </a:rPr>
              <a:t>, la información completa y actualizada sobre sus indicadores de gestión y el ejercicio de los recursos públicos</a:t>
            </a:r>
            <a:r>
              <a:rPr lang="es-MX" sz="2000" i="1" dirty="0">
                <a:latin typeface="+mn-lt"/>
              </a:rPr>
              <a:t>”.</a:t>
            </a:r>
          </a:p>
        </p:txBody>
      </p:sp>
      <p:sp>
        <p:nvSpPr>
          <p:cNvPr id="7" name="3 Marcador de número de diapositiva">
            <a:extLst>
              <a:ext uri="{FF2B5EF4-FFF2-40B4-BE49-F238E27FC236}">
                <a16:creationId xmlns:a16="http://schemas.microsoft.com/office/drawing/2014/main" id="{700FFED1-44C6-4B52-AAAF-F26CBDB91EEA}"/>
              </a:ext>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6</a:t>
            </a:fld>
            <a:endParaRPr lang="es-MX"/>
          </a:p>
        </p:txBody>
      </p:sp>
      <p:sp>
        <p:nvSpPr>
          <p:cNvPr id="10" name="4 Rectángulo">
            <a:extLst>
              <a:ext uri="{FF2B5EF4-FFF2-40B4-BE49-F238E27FC236}">
                <a16:creationId xmlns:a16="http://schemas.microsoft.com/office/drawing/2014/main" id="{3C123D27-A0B3-4C2C-AC09-25EBE31172BC}"/>
              </a:ext>
            </a:extLst>
          </p:cNvPr>
          <p:cNvSpPr/>
          <p:nvPr/>
        </p:nvSpPr>
        <p:spPr>
          <a:xfrm>
            <a:off x="187980" y="1172405"/>
            <a:ext cx="8213712" cy="1882270"/>
          </a:xfrm>
          <a:prstGeom prst="rect">
            <a:avLst/>
          </a:prstGeom>
        </p:spPr>
        <p:txBody>
          <a:bodyPr wrap="square" anchor="t">
            <a:spAutoFit/>
          </a:bodyPr>
          <a:lstStyle/>
          <a:p>
            <a:pPr marL="285750" lvl="1" indent="-285750" algn="just" eaLnBrk="0" hangingPunct="0">
              <a:lnSpc>
                <a:spcPct val="110000"/>
              </a:lnSpc>
              <a:spcAft>
                <a:spcPts val="600"/>
              </a:spcAft>
              <a:buClr>
                <a:srgbClr val="FF6600"/>
              </a:buClr>
              <a:buFont typeface="Webdings" pitchFamily="18" charset="2"/>
              <a:buChar char="a"/>
            </a:pPr>
            <a:r>
              <a:rPr lang="es-MX" sz="2000" b="1" dirty="0"/>
              <a:t>F</a:t>
            </a:r>
            <a:r>
              <a:rPr lang="es-MX" sz="2000" b="1" dirty="0">
                <a:latin typeface="+mn-lt"/>
              </a:rPr>
              <a:t>racción IV</a:t>
            </a:r>
            <a:r>
              <a:rPr lang="es-MX" sz="2000" dirty="0">
                <a:latin typeface="+mn-lt"/>
              </a:rPr>
              <a:t>:</a:t>
            </a:r>
          </a:p>
          <a:p>
            <a:pPr marL="457200" lvl="2" algn="just" eaLnBrk="0" hangingPunct="0">
              <a:lnSpc>
                <a:spcPct val="110000"/>
              </a:lnSpc>
              <a:spcAft>
                <a:spcPts val="600"/>
              </a:spcAft>
              <a:buClr>
                <a:srgbClr val="FF6600"/>
              </a:buClr>
            </a:pPr>
            <a:r>
              <a:rPr lang="es-MX" sz="2000" i="1" dirty="0"/>
              <a:t>“</a:t>
            </a:r>
            <a:r>
              <a:rPr lang="es-MX" sz="2000" b="1" i="1" dirty="0"/>
              <a:t>Se establecerán mecanismos de acceso a la información y </a:t>
            </a:r>
            <a:r>
              <a:rPr lang="es-MX" sz="2000" b="1" i="1" u="sng" dirty="0"/>
              <a:t>procedimientos de revisión expeditos</a:t>
            </a:r>
            <a:r>
              <a:rPr lang="es-MX" sz="2000" b="1" i="1" dirty="0"/>
              <a:t>. </a:t>
            </a:r>
            <a:r>
              <a:rPr lang="es-MX" sz="2000" i="1" dirty="0"/>
              <a:t>Estos procedimientos se sustanciarán ante órganos u organismos especializados e imparciales, y con autonomía operativa, de gestión y de decisión”.</a:t>
            </a:r>
          </a:p>
          <a:p>
            <a:pPr marL="285750" lvl="1" indent="-285750" algn="just" eaLnBrk="0" hangingPunct="0">
              <a:lnSpc>
                <a:spcPct val="110000"/>
              </a:lnSpc>
              <a:spcAft>
                <a:spcPts val="600"/>
              </a:spcAft>
              <a:buClr>
                <a:srgbClr val="FF6600"/>
              </a:buClr>
            </a:pPr>
            <a:r>
              <a:rPr lang="es-MX" sz="2000" i="1" dirty="0">
                <a:latin typeface="+mn-lt"/>
              </a:rPr>
              <a:t>	</a:t>
            </a:r>
          </a:p>
        </p:txBody>
      </p:sp>
      <p:pic>
        <p:nvPicPr>
          <p:cNvPr id="1026" name="Picture 2" descr="Resultado de imagen para acceso a la informa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6619" y="3843516"/>
            <a:ext cx="2887380" cy="191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061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6 Rectángulo">
            <a:extLst>
              <a:ext uri="{FF2B5EF4-FFF2-40B4-BE49-F238E27FC236}">
                <a16:creationId xmlns:a16="http://schemas.microsoft.com/office/drawing/2014/main" id="{6EB88D43-931C-4CBB-96A0-5879670C5073}"/>
              </a:ext>
            </a:extLst>
          </p:cNvPr>
          <p:cNvSpPr/>
          <p:nvPr/>
        </p:nvSpPr>
        <p:spPr>
          <a:xfrm>
            <a:off x="211015" y="3799144"/>
            <a:ext cx="8587529" cy="2260619"/>
          </a:xfrm>
          <a:prstGeom prst="rect">
            <a:avLst/>
          </a:prstGeom>
        </p:spPr>
        <p:txBody>
          <a:bodyPr wrap="square">
            <a:spAutoFit/>
          </a:bodyPr>
          <a:lstStyle/>
          <a:p>
            <a:pPr marL="342900" lvl="1" indent="-342900" algn="just" defTabSz="363538" eaLnBrk="0" hangingPunct="0">
              <a:lnSpc>
                <a:spcPct val="110000"/>
              </a:lnSpc>
              <a:spcAft>
                <a:spcPts val="600"/>
              </a:spcAft>
              <a:buClr>
                <a:srgbClr val="FF3300"/>
              </a:buClr>
              <a:buSzPct val="75000"/>
              <a:buFont typeface="Wingdings" pitchFamily="2" charset="2"/>
              <a:buChar char="è"/>
            </a:pPr>
            <a:r>
              <a:rPr lang="es-ES" sz="2000" b="1" dirty="0">
                <a:latin typeface="+mn-lt"/>
              </a:rPr>
              <a:t>Artículo Tercero transitorio</a:t>
            </a:r>
            <a:r>
              <a:rPr lang="es-ES" sz="2000" dirty="0">
                <a:latin typeface="+mn-lt"/>
              </a:rPr>
              <a:t>: </a:t>
            </a:r>
          </a:p>
          <a:p>
            <a:pPr marL="342900" lvl="1" algn="just" eaLnBrk="0" hangingPunct="0">
              <a:lnSpc>
                <a:spcPct val="110000"/>
              </a:lnSpc>
              <a:spcAft>
                <a:spcPts val="1200"/>
              </a:spcAft>
              <a:buClr>
                <a:srgbClr val="FF6600"/>
              </a:buClr>
            </a:pPr>
            <a:r>
              <a:rPr lang="es-ES" sz="2000" i="1" dirty="0">
                <a:latin typeface="+mn-lt"/>
              </a:rPr>
              <a:t>“</a:t>
            </a:r>
            <a:r>
              <a:rPr lang="es-ES" sz="2000" b="1" i="1" dirty="0">
                <a:latin typeface="+mn-lt"/>
              </a:rPr>
              <a:t>La Federación, los Estados y el Distrito Federal deberán contar con </a:t>
            </a:r>
            <a:r>
              <a:rPr lang="es-ES" sz="2000" b="1" i="1" u="sng" dirty="0">
                <a:latin typeface="+mn-lt"/>
              </a:rPr>
              <a:t>sistemas electrónicos</a:t>
            </a:r>
            <a:r>
              <a:rPr lang="es-ES" sz="2000" b="1" i="1" dirty="0">
                <a:latin typeface="+mn-lt"/>
              </a:rPr>
              <a:t> para que cualquier persona pueda hacer uso remoto de los mecanismos de</a:t>
            </a:r>
            <a:r>
              <a:rPr lang="es-ES" sz="2000" i="1" dirty="0">
                <a:latin typeface="+mn-lt"/>
              </a:rPr>
              <a:t> </a:t>
            </a:r>
            <a:r>
              <a:rPr lang="es-ES" sz="2000" i="1" u="sng" dirty="0">
                <a:latin typeface="+mn-lt"/>
              </a:rPr>
              <a:t>acceso a la información </a:t>
            </a:r>
            <a:r>
              <a:rPr lang="es-ES" sz="2000" i="1" dirty="0">
                <a:latin typeface="+mn-lt"/>
              </a:rPr>
              <a:t>y de los </a:t>
            </a:r>
            <a:r>
              <a:rPr lang="es-ES" sz="2000" i="1" u="sng" dirty="0">
                <a:latin typeface="+mn-lt"/>
              </a:rPr>
              <a:t>procedimientos de revisión </a:t>
            </a:r>
            <a:r>
              <a:rPr lang="es-ES" sz="2000" i="1" dirty="0">
                <a:latin typeface="+mn-lt"/>
              </a:rPr>
              <a:t>a los que se refiere este Decreto, </a:t>
            </a:r>
            <a:r>
              <a:rPr lang="es-ES" sz="2000" b="1" i="1" dirty="0">
                <a:latin typeface="+mn-lt"/>
              </a:rPr>
              <a:t>a más tardar en dos años </a:t>
            </a:r>
            <a:r>
              <a:rPr lang="es-ES" sz="2000" i="1" dirty="0">
                <a:latin typeface="+mn-lt"/>
              </a:rPr>
              <a:t>a partir de la entrada en vigor del mismo…”</a:t>
            </a:r>
          </a:p>
        </p:txBody>
      </p:sp>
      <p:sp>
        <p:nvSpPr>
          <p:cNvPr id="7" name="4 Rectángulo">
            <a:extLst>
              <a:ext uri="{FF2B5EF4-FFF2-40B4-BE49-F238E27FC236}">
                <a16:creationId xmlns:a16="http://schemas.microsoft.com/office/drawing/2014/main" id="{3C123D27-A0B3-4C2C-AC09-25EBE31172BC}"/>
              </a:ext>
            </a:extLst>
          </p:cNvPr>
          <p:cNvSpPr/>
          <p:nvPr/>
        </p:nvSpPr>
        <p:spPr>
          <a:xfrm>
            <a:off x="119058" y="1186598"/>
            <a:ext cx="5100069" cy="2616101"/>
          </a:xfrm>
          <a:prstGeom prst="rect">
            <a:avLst/>
          </a:prstGeom>
        </p:spPr>
        <p:txBody>
          <a:bodyPr wrap="square" anchor="t">
            <a:spAutoFit/>
          </a:bodyPr>
          <a:lstStyle/>
          <a:p>
            <a:pPr marL="285750" lvl="1" indent="-285750" algn="just" eaLnBrk="0" hangingPunct="0">
              <a:lnSpc>
                <a:spcPct val="110000"/>
              </a:lnSpc>
              <a:spcAft>
                <a:spcPts val="600"/>
              </a:spcAft>
              <a:buClr>
                <a:srgbClr val="FF6600"/>
              </a:buClr>
              <a:buFont typeface="Webdings" pitchFamily="18" charset="2"/>
              <a:buChar char="a"/>
            </a:pPr>
            <a:r>
              <a:rPr lang="es-MX" sz="2000" b="1" dirty="0">
                <a:latin typeface="+mn-lt"/>
              </a:rPr>
              <a:t>Fracción VI</a:t>
            </a:r>
            <a:r>
              <a:rPr lang="es-MX" sz="2000" dirty="0">
                <a:latin typeface="+mn-lt"/>
              </a:rPr>
              <a:t>:</a:t>
            </a:r>
          </a:p>
          <a:p>
            <a:pPr marL="457200" lvl="2" algn="just" eaLnBrk="0" hangingPunct="0">
              <a:lnSpc>
                <a:spcPct val="110000"/>
              </a:lnSpc>
              <a:spcAft>
                <a:spcPts val="600"/>
              </a:spcAft>
              <a:buClr>
                <a:srgbClr val="FF6600"/>
              </a:buClr>
            </a:pPr>
            <a:r>
              <a:rPr lang="es-MX" sz="2000" i="1" dirty="0"/>
              <a:t>“</a:t>
            </a:r>
            <a:r>
              <a:rPr lang="es-MX" sz="2000" b="1" i="1" dirty="0"/>
              <a:t>Las leyes determinarán la manera en que los sujetos obligados deberán </a:t>
            </a:r>
            <a:r>
              <a:rPr lang="es-MX" sz="2000" b="1" i="1" u="sng" dirty="0"/>
              <a:t>hacer pública</a:t>
            </a:r>
            <a:r>
              <a:rPr lang="es-MX" sz="2000" b="1" i="1" dirty="0"/>
              <a:t> la información relativa a los recursos públicos </a:t>
            </a:r>
            <a:r>
              <a:rPr lang="es-MX" sz="2000" i="1" dirty="0"/>
              <a:t>que entreguen a personas físicas o morales”. </a:t>
            </a:r>
          </a:p>
          <a:p>
            <a:pPr marL="285750" lvl="1" indent="-285750" algn="just" eaLnBrk="0" hangingPunct="0">
              <a:lnSpc>
                <a:spcPct val="110000"/>
              </a:lnSpc>
              <a:spcAft>
                <a:spcPts val="600"/>
              </a:spcAft>
              <a:buClr>
                <a:srgbClr val="FF6600"/>
              </a:buClr>
            </a:pPr>
            <a:r>
              <a:rPr lang="es-MX" sz="2000" i="1" dirty="0">
                <a:latin typeface="+mn-lt"/>
              </a:rPr>
              <a:t>	</a:t>
            </a:r>
          </a:p>
        </p:txBody>
      </p:sp>
      <p:pic>
        <p:nvPicPr>
          <p:cNvPr id="8" name="Picture 6" descr="http://www.cnnexpansion.com/media/2011/08/24/juez-internet-fiscal.jpg">
            <a:extLst>
              <a:ext uri="{FF2B5EF4-FFF2-40B4-BE49-F238E27FC236}">
                <a16:creationId xmlns:a16="http://schemas.microsoft.com/office/drawing/2014/main" id="{AC0151FF-65FA-45B8-9EB5-A4FBDEE98791}"/>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800257" y="1487093"/>
            <a:ext cx="2846737" cy="1706470"/>
          </a:xfrm>
          <a:prstGeom prst="rect">
            <a:avLst/>
          </a:prstGeom>
          <a:effectLst/>
        </p:spPr>
      </p:pic>
      <p:sp>
        <p:nvSpPr>
          <p:cNvPr id="9" name="CuadroTexto 8"/>
          <p:cNvSpPr txBox="1"/>
          <p:nvPr/>
        </p:nvSpPr>
        <p:spPr>
          <a:xfrm>
            <a:off x="239889" y="147676"/>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_tradnl" sz="3200" dirty="0">
                <a:ln>
                  <a:solidFill>
                    <a:schemeClr val="accent5">
                      <a:lumMod val="50000"/>
                      <a:alpha val="22000"/>
                    </a:schemeClr>
                  </a:solidFill>
                </a:ln>
                <a:solidFill>
                  <a:schemeClr val="bg1"/>
                </a:solidFill>
                <a:effectLst>
                  <a:outerShdw blurRad="50800" dist="38100" dir="2700000" algn="tl" rotWithShape="0">
                    <a:srgbClr val="000000">
                      <a:alpha val="43000"/>
                    </a:srgbClr>
                  </a:outerShdw>
                </a:effectLst>
                <a:latin typeface="+mj-lt"/>
              </a:rPr>
              <a:t>REFORMA CONSTITUCIONAL DE 2007</a:t>
            </a:r>
          </a:p>
        </p:txBody>
      </p:sp>
      <p:sp>
        <p:nvSpPr>
          <p:cNvPr id="10" name="3 Marcador de número de diapositiva">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7</a:t>
            </a:fld>
            <a:endParaRPr lang="es-MX"/>
          </a:p>
        </p:txBody>
      </p:sp>
    </p:spTree>
    <p:extLst>
      <p:ext uri="{BB962C8B-B14F-4D97-AF65-F5344CB8AC3E}">
        <p14:creationId xmlns:p14="http://schemas.microsoft.com/office/powerpoint/2010/main" val="421936253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2"/>
          <p:cNvSpPr>
            <a:spLocks noGrp="1"/>
          </p:cNvSpPr>
          <p:nvPr>
            <p:ph idx="1"/>
          </p:nvPr>
        </p:nvSpPr>
        <p:spPr>
          <a:xfrm>
            <a:off x="239888" y="1345215"/>
            <a:ext cx="8621889" cy="4909339"/>
          </a:xfrm>
        </p:spPr>
        <p:txBody>
          <a:bodyPr>
            <a:normAutofit lnSpcReduction="10000"/>
          </a:bodyPr>
          <a:lstStyle/>
          <a:p>
            <a:pPr algn="just">
              <a:lnSpc>
                <a:spcPct val="120000"/>
              </a:lnSpc>
              <a:spcBef>
                <a:spcPts val="0"/>
              </a:spcBef>
              <a:spcAft>
                <a:spcPts val="1200"/>
              </a:spcAft>
              <a:buClr>
                <a:srgbClr val="FF810A"/>
              </a:buClr>
            </a:pPr>
            <a:r>
              <a:rPr lang="es-MX" sz="2400" dirty="0"/>
              <a:t>El sistema </a:t>
            </a:r>
            <a:r>
              <a:rPr lang="es-MX" sz="2400" b="1" dirty="0">
                <a:solidFill>
                  <a:srgbClr val="FF810A"/>
                </a:solidFill>
                <a:effectLst>
                  <a:outerShdw blurRad="38100" dist="38100" dir="2700000" algn="tl">
                    <a:srgbClr val="000000">
                      <a:alpha val="43137"/>
                    </a:srgbClr>
                  </a:outerShdw>
                </a:effectLst>
              </a:rPr>
              <a:t>Info</a:t>
            </a:r>
            <a:r>
              <a:rPr lang="es-MX" sz="2400" b="1" dirty="0">
                <a:solidFill>
                  <a:prstClr val="black"/>
                </a:solidFill>
                <a:effectLst>
                  <a:outerShdw blurRad="38100" dist="38100" dir="2700000" algn="tl">
                    <a:srgbClr val="000000">
                      <a:alpha val="43137"/>
                    </a:srgbClr>
                  </a:outerShdw>
                </a:effectLst>
              </a:rPr>
              <a:t>mex</a:t>
            </a:r>
            <a:r>
              <a:rPr lang="es-MX" sz="2400" dirty="0"/>
              <a:t> fue una iniciativa </a:t>
            </a:r>
            <a:r>
              <a:rPr lang="es-MX" sz="2400" b="1" dirty="0"/>
              <a:t>cofinanciada en sus inicios por el Banco Mundial y creada por el IFAI</a:t>
            </a:r>
            <a:r>
              <a:rPr lang="es-MX" sz="2400" dirty="0"/>
              <a:t>, para ser otorgada sin costo alguno a todos los gobiernos de México.</a:t>
            </a:r>
          </a:p>
          <a:p>
            <a:pPr algn="just">
              <a:lnSpc>
                <a:spcPct val="120000"/>
              </a:lnSpc>
              <a:spcBef>
                <a:spcPts val="0"/>
              </a:spcBef>
              <a:spcAft>
                <a:spcPts val="1200"/>
              </a:spcAft>
              <a:buClr>
                <a:srgbClr val="FF810A"/>
              </a:buClr>
            </a:pPr>
            <a:r>
              <a:rPr lang="es-MX" sz="2400" b="1" dirty="0">
                <a:effectLst>
                  <a:outerShdw blurRad="38100" dist="38100" dir="2700000" algn="tl">
                    <a:srgbClr val="000000">
                      <a:alpha val="43137"/>
                    </a:srgbClr>
                  </a:outerShdw>
                </a:effectLst>
              </a:rPr>
              <a:t> </a:t>
            </a:r>
            <a:r>
              <a:rPr lang="es-MX" sz="2400" b="1" dirty="0">
                <a:solidFill>
                  <a:srgbClr val="FF810A"/>
                </a:solidFill>
                <a:effectLst>
                  <a:outerShdw blurRad="38100" dist="38100" dir="2700000" algn="tl">
                    <a:srgbClr val="000000">
                      <a:alpha val="43137"/>
                    </a:srgbClr>
                  </a:outerShdw>
                </a:effectLst>
              </a:rPr>
              <a:t>Info</a:t>
            </a:r>
            <a:r>
              <a:rPr lang="es-MX" sz="2400" b="1" dirty="0">
                <a:effectLst>
                  <a:outerShdw blurRad="38100" dist="38100" dir="2700000" algn="tl">
                    <a:srgbClr val="000000">
                      <a:alpha val="43137"/>
                    </a:srgbClr>
                  </a:outerShdw>
                </a:effectLst>
              </a:rPr>
              <a:t>mex</a:t>
            </a:r>
            <a:r>
              <a:rPr lang="es-MX" sz="2400" dirty="0"/>
              <a:t> es la herramienta que </a:t>
            </a:r>
            <a:r>
              <a:rPr lang="es-MX" sz="2400" b="1" dirty="0"/>
              <a:t>permitió la expansión del derecho de acceso a la información en México</a:t>
            </a:r>
            <a:r>
              <a:rPr lang="es-MX" sz="2400" dirty="0"/>
              <a:t>, facilitando y abaratando la operación de las leyes y los reglamentos en materia de acceso a la información.</a:t>
            </a:r>
          </a:p>
          <a:p>
            <a:pPr algn="just">
              <a:lnSpc>
                <a:spcPct val="120000"/>
              </a:lnSpc>
              <a:spcBef>
                <a:spcPts val="0"/>
              </a:spcBef>
              <a:spcAft>
                <a:spcPts val="1200"/>
              </a:spcAft>
              <a:buClr>
                <a:srgbClr val="FF810A"/>
              </a:buClr>
              <a:buFont typeface="Arial" panose="020B0604020202020204" pitchFamily="34" charset="0"/>
              <a:buChar char="•"/>
            </a:pPr>
            <a:r>
              <a:rPr lang="es-MX" sz="2400" dirty="0"/>
              <a:t>El</a:t>
            </a:r>
            <a:r>
              <a:rPr lang="es-MX" sz="2400" b="1" dirty="0"/>
              <a:t> </a:t>
            </a:r>
            <a:r>
              <a:rPr lang="es-MX" sz="2400" b="1" dirty="0">
                <a:solidFill>
                  <a:srgbClr val="FF810A"/>
                </a:solidFill>
                <a:effectLst>
                  <a:outerShdw blurRad="38100" dist="38100" dir="2700000" algn="tl">
                    <a:srgbClr val="000000">
                      <a:alpha val="43137"/>
                    </a:srgbClr>
                  </a:outerShdw>
                </a:effectLst>
              </a:rPr>
              <a:t>Info</a:t>
            </a:r>
            <a:r>
              <a:rPr lang="es-MX" sz="2400" b="1" dirty="0">
                <a:solidFill>
                  <a:prstClr val="black"/>
                </a:solidFill>
                <a:effectLst>
                  <a:outerShdw blurRad="38100" dist="38100" dir="2700000" algn="tl">
                    <a:srgbClr val="000000">
                      <a:alpha val="43137"/>
                    </a:srgbClr>
                  </a:outerShdw>
                </a:effectLst>
              </a:rPr>
              <a:t>mex</a:t>
            </a:r>
            <a:r>
              <a:rPr lang="es-MX" sz="2400" dirty="0"/>
              <a:t> solo cuenta con dos funciones:</a:t>
            </a:r>
          </a:p>
          <a:p>
            <a:pPr marL="971550" lvl="1" indent="-514350" algn="just">
              <a:buAutoNum type="arabicPeriod"/>
            </a:pPr>
            <a:r>
              <a:rPr lang="es-MX" sz="2400" dirty="0"/>
              <a:t>Gestionar solicitudes de información; y</a:t>
            </a:r>
          </a:p>
          <a:p>
            <a:pPr marL="971550" lvl="1" indent="-514350" algn="just">
              <a:buAutoNum type="arabicPeriod"/>
            </a:pPr>
            <a:r>
              <a:rPr lang="es-MX" sz="2400" dirty="0"/>
              <a:t>Dar atención de recursos de revisión.</a:t>
            </a:r>
          </a:p>
          <a:p>
            <a:endParaRPr lang="es-MX" sz="1800" dirty="0"/>
          </a:p>
        </p:txBody>
      </p:sp>
      <p:pic>
        <p:nvPicPr>
          <p:cNvPr id="11" name="Imagen 10"/>
          <p:cNvPicPr>
            <a:picLocks noChangeAspect="1"/>
          </p:cNvPicPr>
          <p:nvPr/>
        </p:nvPicPr>
        <p:blipFill>
          <a:blip r:embed="rId2"/>
          <a:stretch>
            <a:fillRect/>
          </a:stretch>
        </p:blipFill>
        <p:spPr>
          <a:xfrm>
            <a:off x="7122370" y="4623468"/>
            <a:ext cx="1413460" cy="1407806"/>
          </a:xfrm>
          <a:prstGeom prst="rect">
            <a:avLst/>
          </a:prstGeom>
        </p:spPr>
      </p:pic>
      <p:sp>
        <p:nvSpPr>
          <p:cNvPr id="8" name="3 Marcador de número de diapositiva">
            <a:extLst>
              <a:ext uri="{FF2B5EF4-FFF2-40B4-BE49-F238E27FC236}">
                <a16:creationId xmlns:a16="http://schemas.microsoft.com/office/drawing/2014/main" id="{E2361246-058D-4FC5-9C81-C71A06076AFE}"/>
              </a:ext>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8</a:t>
            </a:fld>
            <a:endParaRPr lang="es-MX"/>
          </a:p>
        </p:txBody>
      </p:sp>
      <p:sp>
        <p:nvSpPr>
          <p:cNvPr id="6" name="CuadroTexto 5"/>
          <p:cNvSpPr txBox="1"/>
          <p:nvPr/>
        </p:nvSpPr>
        <p:spPr>
          <a:xfrm>
            <a:off x="239889" y="147676"/>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_tradnl" sz="3200" dirty="0">
                <a:ln>
                  <a:solidFill>
                    <a:schemeClr val="accent5">
                      <a:lumMod val="50000"/>
                      <a:alpha val="22000"/>
                    </a:schemeClr>
                  </a:solidFill>
                </a:ln>
                <a:solidFill>
                  <a:schemeClr val="bg1"/>
                </a:solidFill>
                <a:effectLst>
                  <a:outerShdw blurRad="50800" dist="38100" dir="2700000" algn="tl" rotWithShape="0">
                    <a:srgbClr val="000000">
                      <a:alpha val="43000"/>
                    </a:srgbClr>
                  </a:outerShdw>
                </a:effectLst>
                <a:latin typeface="+mj-lt"/>
              </a:rPr>
              <a:t>SISTEMA INFOMEX</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print">
            <a:extLst>
              <a:ext uri="{28A0092B-C50C-407E-A947-70E740481C1C}">
                <a14:useLocalDpi xmlns:a14="http://schemas.microsoft.com/office/drawing/2010/main"/>
              </a:ext>
            </a:extLst>
          </a:blip>
          <a:srcRect b="32506"/>
          <a:stretch/>
        </p:blipFill>
        <p:spPr>
          <a:xfrm>
            <a:off x="0" y="5014390"/>
            <a:ext cx="9138596" cy="1425714"/>
          </a:xfrm>
          <a:prstGeom prst="rect">
            <a:avLst/>
          </a:prstGeom>
        </p:spPr>
      </p:pic>
      <p:sp>
        <p:nvSpPr>
          <p:cNvPr id="15" name="Marcador de contenido 2"/>
          <p:cNvSpPr>
            <a:spLocks noGrp="1"/>
          </p:cNvSpPr>
          <p:nvPr>
            <p:ph idx="1"/>
          </p:nvPr>
        </p:nvSpPr>
        <p:spPr>
          <a:xfrm>
            <a:off x="239890" y="994168"/>
            <a:ext cx="8621888" cy="4525963"/>
          </a:xfrm>
        </p:spPr>
        <p:txBody>
          <a:bodyPr>
            <a:normAutofit/>
          </a:bodyPr>
          <a:lstStyle/>
          <a:p>
            <a:pPr marL="0" indent="0" algn="just">
              <a:buNone/>
            </a:pPr>
            <a:r>
              <a:rPr lang="es-MX" sz="2400" dirty="0"/>
              <a:t>Durante </a:t>
            </a:r>
            <a:r>
              <a:rPr lang="es-MX" sz="2400" b="1" dirty="0"/>
              <a:t>8 años</a:t>
            </a:r>
            <a:r>
              <a:rPr lang="es-MX" sz="2400" dirty="0"/>
              <a:t> de la instalación de 35 sistemas </a:t>
            </a:r>
            <a:r>
              <a:rPr lang="es-MX" sz="2400" b="1" dirty="0">
                <a:solidFill>
                  <a:srgbClr val="FF810A"/>
                </a:solidFill>
                <a:effectLst>
                  <a:outerShdw blurRad="38100" dist="38100" dir="2700000" algn="tl">
                    <a:srgbClr val="000000">
                      <a:alpha val="43137"/>
                    </a:srgbClr>
                  </a:outerShdw>
                </a:effectLst>
              </a:rPr>
              <a:t>Info</a:t>
            </a:r>
            <a:r>
              <a:rPr lang="es-MX" sz="2400" b="1" dirty="0">
                <a:solidFill>
                  <a:prstClr val="black"/>
                </a:solidFill>
                <a:effectLst>
                  <a:outerShdw blurRad="38100" dist="38100" dir="2700000" algn="tl">
                    <a:srgbClr val="000000">
                      <a:alpha val="43137"/>
                    </a:srgbClr>
                  </a:outerShdw>
                </a:effectLst>
              </a:rPr>
              <a:t>mex</a:t>
            </a:r>
            <a:r>
              <a:rPr lang="es-MX" sz="2400" dirty="0"/>
              <a:t> se daba servicio a:</a:t>
            </a:r>
          </a:p>
          <a:p>
            <a:pPr algn="just">
              <a:buClr>
                <a:srgbClr val="FF810A"/>
              </a:buClr>
            </a:pPr>
            <a:r>
              <a:rPr lang="es-MX" sz="2400" dirty="0"/>
              <a:t>25 estados</a:t>
            </a:r>
          </a:p>
          <a:p>
            <a:pPr algn="just">
              <a:buClr>
                <a:srgbClr val="FF810A"/>
              </a:buClr>
            </a:pPr>
            <a:r>
              <a:rPr lang="es-MX" sz="2400" dirty="0"/>
              <a:t>507 municipios (de un total de 2,446)</a:t>
            </a:r>
          </a:p>
          <a:p>
            <a:pPr algn="just">
              <a:buClr>
                <a:srgbClr val="FF810A"/>
              </a:buClr>
            </a:pPr>
            <a:r>
              <a:rPr lang="es-MX" sz="2400" dirty="0"/>
              <a:t>Todas las instituciones del Poder Ejecutivo Federal</a:t>
            </a:r>
          </a:p>
          <a:p>
            <a:pPr algn="just">
              <a:buClr>
                <a:srgbClr val="FF810A"/>
              </a:buClr>
            </a:pPr>
            <a:r>
              <a:rPr lang="es-MX" sz="2400" dirty="0"/>
              <a:t>La Suprema Corte de Justicia de la Nación y el Consejo de la Judicatura Federal</a:t>
            </a:r>
          </a:p>
          <a:p>
            <a:pPr algn="just">
              <a:buClr>
                <a:srgbClr val="FF810A"/>
              </a:buClr>
            </a:pPr>
            <a:r>
              <a:rPr lang="es-MX" sz="2400" dirty="0"/>
              <a:t>El Senado de la República</a:t>
            </a:r>
          </a:p>
          <a:p>
            <a:pPr algn="just">
              <a:buClr>
                <a:srgbClr val="FF810A"/>
              </a:buClr>
            </a:pPr>
            <a:r>
              <a:rPr lang="es-MX" sz="2400" dirty="0"/>
              <a:t>Los organismos electoral, de derechos humanos y de estadística</a:t>
            </a:r>
          </a:p>
          <a:p>
            <a:pPr marL="0" indent="0">
              <a:buNone/>
            </a:pPr>
            <a:endParaRPr lang="es-MX" sz="2400" dirty="0"/>
          </a:p>
        </p:txBody>
      </p:sp>
      <p:sp>
        <p:nvSpPr>
          <p:cNvPr id="5" name="CuadroTexto 4"/>
          <p:cNvSpPr txBox="1"/>
          <p:nvPr/>
        </p:nvSpPr>
        <p:spPr>
          <a:xfrm>
            <a:off x="239889" y="147676"/>
            <a:ext cx="8621889"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_tradnl" sz="3200" dirty="0">
                <a:ln>
                  <a:solidFill>
                    <a:schemeClr val="accent5">
                      <a:lumMod val="50000"/>
                      <a:alpha val="22000"/>
                    </a:schemeClr>
                  </a:solidFill>
                </a:ln>
                <a:solidFill>
                  <a:schemeClr val="bg1"/>
                </a:solidFill>
                <a:effectLst>
                  <a:outerShdw blurRad="50800" dist="38100" dir="2700000" algn="tl" rotWithShape="0">
                    <a:srgbClr val="000000">
                      <a:alpha val="43000"/>
                    </a:srgbClr>
                  </a:outerShdw>
                </a:effectLst>
                <a:latin typeface="+mj-lt"/>
              </a:rPr>
              <a:t>SISTEMA INFOMEX</a:t>
            </a:r>
          </a:p>
        </p:txBody>
      </p:sp>
      <p:sp>
        <p:nvSpPr>
          <p:cNvPr id="6" name="3 Marcador de número de diapositiva">
            <a:extLst/>
          </p:cNvPr>
          <p:cNvSpPr>
            <a:spLocks noGrp="1"/>
          </p:cNvSpPr>
          <p:nvPr>
            <p:ph type="sldNum" sz="quarter" idx="12"/>
          </p:nvPr>
        </p:nvSpPr>
        <p:spPr>
          <a:xfrm>
            <a:off x="6553200" y="6356350"/>
            <a:ext cx="2133600" cy="365125"/>
          </a:xfrm>
        </p:spPr>
        <p:txBody>
          <a:bodyPr/>
          <a:lstStyle/>
          <a:p>
            <a:fld id="{B22EEE92-B417-4ACB-84B0-576613EB8781}" type="slidenum">
              <a:rPr lang="es-MX" smtClean="0"/>
              <a:t>9</a:t>
            </a:fld>
            <a:endParaRPr lang="es-MX"/>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4453</TotalTime>
  <Words>4038</Words>
  <Application>Microsoft Office PowerPoint</Application>
  <PresentationFormat>Presentación en pantalla (4:3)</PresentationFormat>
  <Paragraphs>498</Paragraphs>
  <Slides>42</Slides>
  <Notes>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42</vt:i4>
      </vt:variant>
    </vt:vector>
  </HeadingPairs>
  <TitlesOfParts>
    <vt:vector size="49" baseType="lpstr">
      <vt:lpstr>Arial</vt:lpstr>
      <vt:lpstr>Calibri</vt:lpstr>
      <vt:lpstr>Courier New</vt:lpstr>
      <vt:lpstr>Times New Roman</vt:lpstr>
      <vt:lpstr>Webdings</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Diego Ernesto Diaz Iturbe</dc:creator>
  <cp:lastModifiedBy>Jorge Barrera Reyes</cp:lastModifiedBy>
  <cp:revision>220</cp:revision>
  <cp:lastPrinted>2017-12-06T19:02:54Z</cp:lastPrinted>
  <dcterms:created xsi:type="dcterms:W3CDTF">2017-09-15T16:28:07Z</dcterms:created>
  <dcterms:modified xsi:type="dcterms:W3CDTF">2018-03-06T20:42:16Z</dcterms:modified>
</cp:coreProperties>
</file>