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282" r:id="rId3"/>
    <p:sldId id="283" r:id="rId4"/>
    <p:sldId id="284" r:id="rId5"/>
    <p:sldId id="285" r:id="rId6"/>
    <p:sldId id="288" r:id="rId7"/>
    <p:sldId id="286" r:id="rId8"/>
    <p:sldId id="290" r:id="rId9"/>
    <p:sldId id="292" r:id="rId10"/>
    <p:sldId id="293" r:id="rId11"/>
    <p:sldId id="291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5" r:id="rId23"/>
    <p:sldId id="304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280" r:id="rId3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9F66"/>
    <a:srgbClr val="E3AA3B"/>
    <a:srgbClr val="8F6615"/>
    <a:srgbClr val="AF7D19"/>
    <a:srgbClr val="C1B589"/>
    <a:srgbClr val="D1C8A7"/>
    <a:srgbClr val="697965"/>
    <a:srgbClr val="A0AD9D"/>
    <a:srgbClr val="655B35"/>
    <a:srgbClr val="AD9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463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27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69528-C63C-4A20-9676-6B5202C75590}" type="datetimeFigureOut">
              <a:rPr lang="es-MX" smtClean="0"/>
              <a:pPr/>
              <a:t>13/09/2018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0424C-F9FD-40A1-86BA-1C1F0B55572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093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FF3B3-990B-43DC-9961-761BCB7F52E8}" type="datetimeFigureOut">
              <a:rPr lang="es-ES" smtClean="0"/>
              <a:t>13/09/2018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FAC84-9149-48A3-A692-C3251E86E2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467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FAC84-9149-48A3-A692-C3251E86E2B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9733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FAC84-9149-48A3-A692-C3251E86E2B2}" type="slidenum">
              <a:rPr lang="es-ES" smtClean="0"/>
              <a:t>34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716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D58E45-4859-4109-8A1B-38C441111C2E}" type="datetimeFigureOut">
              <a:rPr lang="es-MX" smtClean="0"/>
              <a:pPr/>
              <a:t>13/09/2018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879AA1-DE5E-4B59-B6A9-FB96C61AACC5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171784" y="3146668"/>
            <a:ext cx="6858001" cy="5646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755576" y="1481328"/>
            <a:ext cx="8229600" cy="4525963"/>
          </a:xfrm>
          <a:prstGeom prst="rect">
            <a:avLst/>
          </a:prstGeom>
        </p:spPr>
        <p:txBody>
          <a:bodyPr/>
          <a:lstStyle>
            <a:lvl1pPr marL="109728" indent="0" algn="just">
              <a:buNone/>
              <a:defRPr kumimoji="0" lang="es-ES" sz="27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393192" indent="0">
              <a:buNone/>
              <a:defRPr kumimoji="0" lang="es-ES" sz="2700" kern="1200" dirty="0" smtClean="0">
                <a:solidFill>
                  <a:srgbClr val="AE9F66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>
              <a:defRPr kumimoji="0" lang="es-ES" sz="2700" kern="1200" dirty="0" smtClean="0">
                <a:solidFill>
                  <a:srgbClr val="AE9F66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  <a:extLst/>
          </a:lstStyle>
          <a:p>
            <a:pPr lvl="0" eaLnBrk="1" latinLnBrk="0" hangingPunct="1"/>
            <a:r>
              <a:rPr lang="es-ES" dirty="0" smtClean="0"/>
              <a:t>Subtítulo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58E45-4859-4109-8A1B-38C441111C2E}" type="datetimeFigureOut">
              <a:rPr lang="es-MX" smtClean="0"/>
              <a:pPr/>
              <a:t>13/09/2018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79AA1-DE5E-4B59-B6A9-FB96C61AACC5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5" y="5877272"/>
            <a:ext cx="396239" cy="787018"/>
          </a:xfrm>
          <a:prstGeom prst="rect">
            <a:avLst/>
          </a:prstGeom>
        </p:spPr>
      </p:pic>
      <p:sp>
        <p:nvSpPr>
          <p:cNvPr id="9" name="16 Subtítulo"/>
          <p:cNvSpPr>
            <a:spLocks noGrp="1"/>
          </p:cNvSpPr>
          <p:nvPr>
            <p:ph type="subTitle" idx="13" hasCustomPrompt="1"/>
          </p:nvPr>
        </p:nvSpPr>
        <p:spPr>
          <a:xfrm>
            <a:off x="755576" y="141064"/>
            <a:ext cx="8229600" cy="1199704"/>
          </a:xfrm>
          <a:prstGeom prst="rect">
            <a:avLst/>
          </a:prstGeom>
        </p:spPr>
        <p:txBody>
          <a:bodyPr lIns="45720" rIns="45720"/>
          <a:lstStyle>
            <a:lvl1pPr marL="0" marR="64008" indent="0" algn="l">
              <a:buNone/>
              <a:defRPr kumimoji="0" lang="en-US" sz="3500" b="1" kern="1200" dirty="0">
                <a:solidFill>
                  <a:srgbClr val="594228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dirty="0" smtClean="0"/>
              <a:t>Título del tema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kumimoji="0" lang="es-E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D58E45-4859-4109-8A1B-38C441111C2E}" type="datetimeFigureOut">
              <a:rPr lang="es-MX" smtClean="0"/>
              <a:pPr/>
              <a:t>13/09/2018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79AA1-DE5E-4B59-B6A9-FB96C61AACC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kumimoji="0" lang="en-US" sz="3800" b="1" kern="1200" dirty="0">
                <a:solidFill>
                  <a:srgbClr val="594228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516" y="5733256"/>
            <a:ext cx="513226" cy="101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5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D58E45-4859-4109-8A1B-38C441111C2E}" type="datetimeFigureOut">
              <a:rPr lang="es-MX" smtClean="0"/>
              <a:pPr/>
              <a:t>13/09/2018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879AA1-DE5E-4B59-B6A9-FB96C61AACC5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746429" y="2721313"/>
            <a:ext cx="6007293" cy="5646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832" y="404664"/>
            <a:ext cx="1146336" cy="2276872"/>
          </a:xfrm>
          <a:prstGeom prst="rect">
            <a:avLst/>
          </a:prstGeom>
        </p:spPr>
      </p:pic>
      <p:sp>
        <p:nvSpPr>
          <p:cNvPr id="5" name="16 Subtítulo"/>
          <p:cNvSpPr txBox="1">
            <a:spLocks/>
          </p:cNvSpPr>
          <p:nvPr/>
        </p:nvSpPr>
        <p:spPr>
          <a:xfrm>
            <a:off x="978401" y="3501008"/>
            <a:ext cx="7772400" cy="2198196"/>
          </a:xfrm>
          <a:prstGeom prst="rect">
            <a:avLst/>
          </a:prstGeom>
        </p:spPr>
        <p:txBody>
          <a:bodyPr vert="horz" lIns="45720" rIns="45720">
            <a:no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es-MX" sz="3600" b="1" dirty="0"/>
              <a:t>Introducción a la Ley General de Archivos</a:t>
            </a:r>
            <a:endParaRPr kumimoji="0" lang="en-US" sz="3500" b="1" kern="1200" dirty="0" smtClean="0">
              <a:solidFill>
                <a:srgbClr val="594228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620688"/>
            <a:ext cx="8229600" cy="5386603"/>
          </a:xfrm>
        </p:spPr>
        <p:txBody>
          <a:bodyPr/>
          <a:lstStyle/>
          <a:p>
            <a:pPr marL="566928" indent="-457200">
              <a:buFont typeface="Arial" panose="020B0604020202020204" pitchFamily="34" charset="0"/>
              <a:buChar char="•"/>
            </a:pPr>
            <a:r>
              <a:rPr lang="es-ES" sz="3200" dirty="0" smtClean="0"/>
              <a:t>Los sujetos obligados deberán inscribir en el Registro Nacional de Archivos la existencia y ubicación de archivos bajo su resguardo.</a:t>
            </a:r>
            <a:endParaRPr lang="es-MX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856" y="4077072"/>
            <a:ext cx="784232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64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55576" y="980728"/>
            <a:ext cx="8229600" cy="5256584"/>
          </a:xfrm>
        </p:spPr>
        <p:txBody>
          <a:bodyPr/>
          <a:lstStyle/>
          <a:p>
            <a:pPr marL="566928" indent="-457200">
              <a:buFont typeface="Arial" panose="020B0604020202020204" pitchFamily="34" charset="0"/>
              <a:buChar char="•"/>
            </a:pPr>
            <a:r>
              <a:rPr lang="es-MX" dirty="0"/>
              <a:t>Los sujetos obligados deberán mantener los documentos contenidos en sus archivos en el </a:t>
            </a:r>
            <a:r>
              <a:rPr lang="es-MX" dirty="0">
                <a:solidFill>
                  <a:srgbClr val="FF0000"/>
                </a:solidFill>
              </a:rPr>
              <a:t>orden original </a:t>
            </a:r>
            <a:r>
              <a:rPr lang="es-MX" dirty="0"/>
              <a:t>en que fueron producidos, conforme a los procesos de gestión documental que incluyen la producción, organización, acceso, consulta, valoración documental, disposición documental y conservación, en los términos que establezcan el Consejo Nacional y las disposiciones jurídicas aplicables.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3"/>
          </p:nvPr>
        </p:nvSpPr>
        <p:spPr>
          <a:xfrm>
            <a:off x="755576" y="141064"/>
            <a:ext cx="8229600" cy="839664"/>
          </a:xfrm>
        </p:spPr>
        <p:txBody>
          <a:bodyPr/>
          <a:lstStyle/>
          <a:p>
            <a:pPr algn="ctr"/>
            <a:r>
              <a:rPr lang="es-ES" dirty="0" smtClean="0"/>
              <a:t>Artículo 12</a:t>
            </a:r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149080"/>
            <a:ext cx="2151881" cy="236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027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48680"/>
            <a:ext cx="69342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224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620688"/>
            <a:ext cx="8229600" cy="5386603"/>
          </a:xfrm>
        </p:spPr>
        <p:txBody>
          <a:bodyPr/>
          <a:lstStyle/>
          <a:p>
            <a:r>
              <a:rPr lang="es-ES" dirty="0" smtClean="0"/>
              <a:t>Los órganos internos de control y sus homólogos en la federación y entidades federativas, vigilarán el estricto cumplimiento de la Ley General de Archivos, de acuerdo a sus competencias e integrarán auditorias archivísticas en sus programas anuales de trabajo. 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961" y="3933056"/>
            <a:ext cx="2148830" cy="186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727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Los </a:t>
            </a:r>
            <a:r>
              <a:rPr lang="es-MX" dirty="0"/>
              <a:t>sujetos obligados  deberán contar con los instrumentos de control y de consulta archivísticos conforme a sus atribuciones y funciones, manteniéndolos actualizados y  disponibles, y contarán al menos con los siguientes: </a:t>
            </a:r>
            <a:endParaRPr lang="es-MX" dirty="0" smtClean="0"/>
          </a:p>
          <a:p>
            <a:endParaRPr lang="es-MX" dirty="0"/>
          </a:p>
          <a:p>
            <a:pPr marL="681228" indent="-571500">
              <a:buAutoNum type="romanUcPeriod"/>
            </a:pPr>
            <a:r>
              <a:rPr lang="es-MX" dirty="0" smtClean="0"/>
              <a:t>Cuadro </a:t>
            </a:r>
            <a:r>
              <a:rPr lang="es-MX" dirty="0"/>
              <a:t>general de clasificación archivística; </a:t>
            </a:r>
            <a:endParaRPr lang="es-MX" dirty="0" smtClean="0"/>
          </a:p>
          <a:p>
            <a:pPr marL="681228" indent="-571500">
              <a:buAutoNum type="romanUcPeriod"/>
            </a:pPr>
            <a:r>
              <a:rPr lang="es-MX" dirty="0" smtClean="0"/>
              <a:t>Catálogo </a:t>
            </a:r>
            <a:r>
              <a:rPr lang="es-MX" dirty="0"/>
              <a:t>de disposición documental, </a:t>
            </a:r>
            <a:r>
              <a:rPr lang="es-MX" dirty="0" smtClean="0"/>
              <a:t>e</a:t>
            </a:r>
          </a:p>
          <a:p>
            <a:pPr marL="681228" indent="-571500">
              <a:buAutoNum type="romanUcPeriod"/>
            </a:pPr>
            <a:r>
              <a:rPr lang="es-MX" dirty="0" smtClean="0"/>
              <a:t>Inventarios </a:t>
            </a:r>
            <a:r>
              <a:rPr lang="es-MX" dirty="0"/>
              <a:t>documentales.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pPr algn="ctr"/>
            <a:r>
              <a:rPr lang="es-ES" dirty="0" smtClean="0"/>
              <a:t>Artículo 13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0646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1124744"/>
            <a:ext cx="8229600" cy="4882547"/>
          </a:xfrm>
        </p:spPr>
        <p:txBody>
          <a:bodyPr/>
          <a:lstStyle/>
          <a:p>
            <a:r>
              <a:rPr lang="es-MX" dirty="0" smtClean="0"/>
              <a:t>Además </a:t>
            </a:r>
            <a:r>
              <a:rPr lang="es-MX" dirty="0"/>
              <a:t>de los instrumentos de control y consulta archivísticos, los sujetos obligados deberán contar y poner a disposición del público la Guía de archivo documental y el Índice de expedientes clasificados como reservados a que hace referencia la Ley General de Transparencia y Acceso a la Información </a:t>
            </a:r>
            <a:r>
              <a:rPr lang="es-MX" dirty="0" smtClean="0"/>
              <a:t>Pública.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>
          <a:xfrm>
            <a:off x="755576" y="141064"/>
            <a:ext cx="8229600" cy="767656"/>
          </a:xfrm>
        </p:spPr>
        <p:txBody>
          <a:bodyPr/>
          <a:lstStyle/>
          <a:p>
            <a:pPr algn="ctr"/>
            <a:r>
              <a:rPr lang="es-ES" dirty="0" smtClean="0"/>
              <a:t>Artículo 14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876" y="3575145"/>
            <a:ext cx="266700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381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1412776"/>
            <a:ext cx="8229600" cy="4594515"/>
          </a:xfrm>
        </p:spPr>
        <p:txBody>
          <a:bodyPr/>
          <a:lstStyle/>
          <a:p>
            <a:r>
              <a:rPr lang="es-ES" b="1" dirty="0" smtClean="0"/>
              <a:t>Artículo 17</a:t>
            </a:r>
            <a:r>
              <a:rPr lang="es-ES" dirty="0" smtClean="0"/>
              <a:t>. </a:t>
            </a:r>
            <a:r>
              <a:rPr lang="es-MX" dirty="0"/>
              <a:t>Los servidores públicos que deban elaborar un acta de entrega-recepción al separarse de su empleo, cargo o comisión, en los términos de las disposiciones jurídicas aplicables, deberán entregar los archivos que se encuentren bajo su custodia, así como los instrumentos de control y consulta archivísticos actualizados, señalando los documentos con posible valor histórico de acuerdo con el Catálogo de disposición documental. 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>
          <a:xfrm>
            <a:off x="755576" y="141064"/>
            <a:ext cx="8229600" cy="1055688"/>
          </a:xfrm>
        </p:spPr>
        <p:txBody>
          <a:bodyPr/>
          <a:lstStyle/>
          <a:p>
            <a:pPr algn="ctr"/>
            <a:r>
              <a:rPr lang="es-ES" dirty="0" smtClean="0"/>
              <a:t>De los procesos de Entrega y Recepción de los archivos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633448"/>
            <a:ext cx="2076450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08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908720"/>
            <a:ext cx="8229600" cy="5098571"/>
          </a:xfrm>
        </p:spPr>
        <p:txBody>
          <a:bodyPr/>
          <a:lstStyle/>
          <a:p>
            <a:r>
              <a:rPr lang="es-MX" dirty="0" smtClean="0"/>
              <a:t>Tratándose </a:t>
            </a:r>
            <a:r>
              <a:rPr lang="es-MX" dirty="0"/>
              <a:t>de la liquidación o extinción de una entidad de la Administración Pública Federal será obligación del liquidador remitir copia del inventario documental, del fondo que se resguardará, al Archivo General. </a:t>
            </a:r>
            <a:endParaRPr lang="es-MX" dirty="0" smtClean="0"/>
          </a:p>
          <a:p>
            <a:r>
              <a:rPr lang="es-MX" dirty="0" smtClean="0"/>
              <a:t> </a:t>
            </a:r>
            <a:endParaRPr lang="es-MX" dirty="0"/>
          </a:p>
          <a:p>
            <a:r>
              <a:rPr lang="es-MX" dirty="0"/>
              <a:t>Tratándose de la liquidación o extinción de un sujeto obligado de los gobiernos estatales, será obligación del liquidador remitir copia del inventario de los expedientes, del fondo que se resguardará, a los respectivos Archivos Generales o entes especializados en materia de archivos a nivel local.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>
          <a:xfrm>
            <a:off x="755576" y="141064"/>
            <a:ext cx="8229600" cy="695648"/>
          </a:xfrm>
        </p:spPr>
        <p:txBody>
          <a:bodyPr/>
          <a:lstStyle/>
          <a:p>
            <a:pPr algn="ctr"/>
            <a:r>
              <a:rPr lang="es-ES" dirty="0" smtClean="0"/>
              <a:t>Artículo 19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48622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980728"/>
            <a:ext cx="8229600" cy="5026563"/>
          </a:xfrm>
        </p:spPr>
        <p:txBody>
          <a:bodyPr/>
          <a:lstStyle/>
          <a:p>
            <a:r>
              <a:rPr lang="es-MX" dirty="0" smtClean="0"/>
              <a:t>Los </a:t>
            </a:r>
            <a:r>
              <a:rPr lang="es-MX" dirty="0"/>
              <a:t>sujetos obligados podrán coordinarse para establecer archivos de concentración o históricos comunes, en los términos que establezcan las disposiciones jurídicas aplicables.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>
          <a:xfrm>
            <a:off x="755576" y="141064"/>
            <a:ext cx="8229600" cy="695648"/>
          </a:xfrm>
        </p:spPr>
        <p:txBody>
          <a:bodyPr/>
          <a:lstStyle/>
          <a:p>
            <a:pPr algn="ctr"/>
            <a:r>
              <a:rPr lang="es-ES" dirty="0" smtClean="0"/>
              <a:t>Artículo 22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49080"/>
            <a:ext cx="3168352" cy="27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36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Los </a:t>
            </a:r>
            <a:r>
              <a:rPr lang="es-MX" dirty="0"/>
              <a:t>sujetos obligados que cuenten con un sistema institucional de archivos, deberán elaborar un programa anual y publicarlo en su portal electrónico en los primeros treinta días naturales del ejercicio fiscal </a:t>
            </a:r>
            <a:r>
              <a:rPr lang="es-MX" dirty="0" smtClean="0"/>
              <a:t>correspondiente</a:t>
            </a:r>
            <a:r>
              <a:rPr lang="es-MX" dirty="0"/>
              <a:t>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pPr algn="ctr"/>
            <a:r>
              <a:rPr lang="es-ES" dirty="0" smtClean="0"/>
              <a:t>Artículo 23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088" y="3212976"/>
            <a:ext cx="518457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07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83568" y="260648"/>
            <a:ext cx="8229600" cy="5760640"/>
          </a:xfrm>
        </p:spPr>
        <p:txBody>
          <a:bodyPr/>
          <a:lstStyle/>
          <a:p>
            <a:pPr marL="566928" indent="-457200">
              <a:buFont typeface="Wingdings" panose="05000000000000000000" pitchFamily="2" charset="2"/>
              <a:buChar char="Ø"/>
            </a:pPr>
            <a:r>
              <a:rPr lang="es-ES" dirty="0" smtClean="0"/>
              <a:t>La Ley General de Archivos fue publicada el 15 de Junio del 2018.</a:t>
            </a:r>
          </a:p>
          <a:p>
            <a:pPr marL="566928" indent="-457200">
              <a:buFont typeface="Wingdings" panose="05000000000000000000" pitchFamily="2" charset="2"/>
              <a:buChar char="Ø"/>
            </a:pPr>
            <a:r>
              <a:rPr lang="es-ES" dirty="0" smtClean="0"/>
              <a:t>La Ley General de Archivos entrará en vigor a los 365 días siguientes contados a partir de su publicación en el Diario Oficial de la Federación.</a:t>
            </a:r>
          </a:p>
          <a:p>
            <a:pPr marL="566928" indent="-457200">
              <a:buFont typeface="Wingdings" panose="05000000000000000000" pitchFamily="2" charset="2"/>
              <a:buChar char="Ø"/>
            </a:pPr>
            <a:r>
              <a:rPr lang="es-ES" dirty="0" smtClean="0"/>
              <a:t>A partir de la entrada de la presente Ley, las legislaturas de cada entidad federativa, deberán armonizar sus ordenamientos relacionado con la presente Ley.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923528"/>
            <a:ext cx="2324476" cy="212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579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908720"/>
            <a:ext cx="8229600" cy="5098571"/>
          </a:xfrm>
        </p:spPr>
        <p:txBody>
          <a:bodyPr/>
          <a:lstStyle/>
          <a:p>
            <a:r>
              <a:rPr lang="es-MX" dirty="0" smtClean="0"/>
              <a:t>El </a:t>
            </a:r>
            <a:r>
              <a:rPr lang="es-MX" dirty="0"/>
              <a:t>área coordinadora de archivos promoverá que las áreas operativas lleven a cabo las acciones de gestión documental y administración de los archivos, de manera conjunta con las unidades administrativas o áreas competentes de cada sujeto obligado. </a:t>
            </a:r>
          </a:p>
          <a:p>
            <a:r>
              <a:rPr lang="es-MX" dirty="0"/>
              <a:t>El titular del área coordinadora de archivos deberá tener al menos nivel de </a:t>
            </a:r>
            <a:r>
              <a:rPr lang="es-MX" b="1" dirty="0"/>
              <a:t>director general </a:t>
            </a:r>
            <a:r>
              <a:rPr lang="es-MX" dirty="0"/>
              <a:t>o su equivalente dentro de la estructura orgánica del sujeto obligado. La persona designada deberá dedicarse específicamente a las funciones establecidas en esta Ley y la de la entidad federativa en esta materia.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>
          <a:xfrm>
            <a:off x="755576" y="141064"/>
            <a:ext cx="8229600" cy="767656"/>
          </a:xfrm>
        </p:spPr>
        <p:txBody>
          <a:bodyPr/>
          <a:lstStyle/>
          <a:p>
            <a:pPr algn="ctr"/>
            <a:r>
              <a:rPr lang="es-ES" dirty="0" smtClean="0"/>
              <a:t>Artículo 27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2916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908720"/>
            <a:ext cx="8229600" cy="5098571"/>
          </a:xfrm>
        </p:spPr>
        <p:txBody>
          <a:bodyPr/>
          <a:lstStyle/>
          <a:p>
            <a:pPr marL="566928" indent="-457200">
              <a:buFont typeface="Wingdings" panose="05000000000000000000" pitchFamily="2" charset="2"/>
              <a:buChar char="Ø"/>
            </a:pPr>
            <a:r>
              <a:rPr lang="es-MX" sz="2400" dirty="0" smtClean="0"/>
              <a:t>Elaborar</a:t>
            </a:r>
            <a:r>
              <a:rPr lang="es-MX" sz="2400" dirty="0"/>
              <a:t>, con la colaboración de los responsables de los archivos de trámite, de concentración y en su caso histórico, los instrumentos de control archivístico </a:t>
            </a:r>
            <a:endParaRPr lang="es-MX" sz="2400" dirty="0" smtClean="0"/>
          </a:p>
          <a:p>
            <a:pPr marL="566928" indent="-457200">
              <a:buFont typeface="Wingdings" panose="05000000000000000000" pitchFamily="2" charset="2"/>
              <a:buChar char="Ø"/>
            </a:pPr>
            <a:r>
              <a:rPr lang="es-MX" sz="2400" dirty="0" smtClean="0"/>
              <a:t>Elaborar </a:t>
            </a:r>
            <a:r>
              <a:rPr lang="es-MX" sz="2400" dirty="0"/>
              <a:t>criterios específicos y recomendaciones en materia de organización y conservación de </a:t>
            </a:r>
            <a:r>
              <a:rPr lang="es-MX" sz="2400" dirty="0" smtClean="0"/>
              <a:t>archivos</a:t>
            </a:r>
          </a:p>
          <a:p>
            <a:pPr marL="566928" indent="-457200">
              <a:buFont typeface="Wingdings" panose="05000000000000000000" pitchFamily="2" charset="2"/>
              <a:buChar char="Ø"/>
            </a:pPr>
            <a:r>
              <a:rPr lang="es-MX" sz="2400" dirty="0" smtClean="0"/>
              <a:t>Elaborar </a:t>
            </a:r>
            <a:r>
              <a:rPr lang="es-MX" sz="2400" dirty="0"/>
              <a:t>y someter a consideración del titular del sujeto obligado o a quien éste designe, el programa </a:t>
            </a:r>
            <a:r>
              <a:rPr lang="es-MX" sz="2400" dirty="0" smtClean="0"/>
              <a:t>anual (PADA);</a:t>
            </a:r>
          </a:p>
          <a:p>
            <a:pPr marL="566928" indent="-457200">
              <a:buFont typeface="Wingdings" panose="05000000000000000000" pitchFamily="2" charset="2"/>
              <a:buChar char="Ø"/>
            </a:pPr>
            <a:r>
              <a:rPr lang="es-MX" sz="2400" dirty="0" smtClean="0"/>
              <a:t>Coordinar </a:t>
            </a:r>
            <a:r>
              <a:rPr lang="es-MX" sz="2400" dirty="0"/>
              <a:t>los procesos de valoración y disposición documental que realicen las áreas operativas</a:t>
            </a:r>
            <a:r>
              <a:rPr lang="es-MX" sz="2400" dirty="0" smtClean="0"/>
              <a:t>;</a:t>
            </a:r>
          </a:p>
          <a:p>
            <a:pPr marL="566928" indent="-457200">
              <a:buFont typeface="Wingdings" panose="05000000000000000000" pitchFamily="2" charset="2"/>
              <a:buChar char="Ø"/>
            </a:pPr>
            <a:r>
              <a:rPr lang="es-MX" sz="2400" dirty="0" smtClean="0"/>
              <a:t> Coordinar </a:t>
            </a:r>
            <a:r>
              <a:rPr lang="es-MX" sz="2400" dirty="0"/>
              <a:t>las actividades destinadas a la modernización y automatización de los procesos archivísticos y a la gestión de documentos electrónicos de las áreas operativas; </a:t>
            </a:r>
            <a:r>
              <a:rPr lang="es-MX" sz="2400" dirty="0" smtClean="0"/>
              <a:t> </a:t>
            </a:r>
            <a:endParaRPr lang="es-MX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>
          <a:xfrm>
            <a:off x="755576" y="141064"/>
            <a:ext cx="8229600" cy="767656"/>
          </a:xfrm>
        </p:spPr>
        <p:txBody>
          <a:bodyPr/>
          <a:lstStyle/>
          <a:p>
            <a:r>
              <a:rPr lang="es-ES" dirty="0" smtClean="0"/>
              <a:t>Funciones del Área Coordinadora de Archivos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2374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1124744"/>
            <a:ext cx="8229600" cy="4882547"/>
          </a:xfrm>
        </p:spPr>
        <p:txBody>
          <a:bodyPr/>
          <a:lstStyle/>
          <a:p>
            <a:pPr marL="566928" indent="-457200">
              <a:buFont typeface="Wingdings" panose="05000000000000000000" pitchFamily="2" charset="2"/>
              <a:buChar char="Ø"/>
            </a:pPr>
            <a:r>
              <a:rPr lang="es-MX" sz="2400" dirty="0" smtClean="0"/>
              <a:t>Brindar </a:t>
            </a:r>
            <a:r>
              <a:rPr lang="es-MX" sz="2400" dirty="0"/>
              <a:t>asesoría técnica para la operación de los archivos;</a:t>
            </a:r>
          </a:p>
          <a:p>
            <a:pPr marL="566928" indent="-457200">
              <a:buFont typeface="Wingdings" panose="05000000000000000000" pitchFamily="2" charset="2"/>
              <a:buChar char="Ø"/>
            </a:pPr>
            <a:r>
              <a:rPr lang="es-MX" sz="2400" dirty="0" smtClean="0"/>
              <a:t> </a:t>
            </a:r>
            <a:r>
              <a:rPr lang="es-MX" sz="2400" dirty="0"/>
              <a:t>Elaborar programas de capacitación en gestión documental y administración de archivos;</a:t>
            </a:r>
          </a:p>
          <a:p>
            <a:pPr marL="566928" indent="-457200">
              <a:buFont typeface="Wingdings" panose="05000000000000000000" pitchFamily="2" charset="2"/>
              <a:buChar char="Ø"/>
            </a:pPr>
            <a:r>
              <a:rPr lang="es-MX" sz="2400" dirty="0"/>
              <a:t> </a:t>
            </a:r>
            <a:r>
              <a:rPr lang="es-MX" sz="2400" dirty="0" smtClean="0"/>
              <a:t>Coordinar</a:t>
            </a:r>
            <a:r>
              <a:rPr lang="es-MX" sz="2400" dirty="0"/>
              <a:t>, con las áreas o unidades administrativas, las políticas de acceso y la conservación de los archivos;</a:t>
            </a:r>
          </a:p>
          <a:p>
            <a:pPr marL="566928" indent="-457200">
              <a:buFont typeface="Wingdings" panose="05000000000000000000" pitchFamily="2" charset="2"/>
              <a:buChar char="Ø"/>
            </a:pPr>
            <a:r>
              <a:rPr lang="es-MX" sz="2400" dirty="0"/>
              <a:t> </a:t>
            </a:r>
            <a:r>
              <a:rPr lang="es-MX" sz="2400" dirty="0" smtClean="0"/>
              <a:t>Coordinar </a:t>
            </a:r>
            <a:r>
              <a:rPr lang="es-MX" sz="2400" dirty="0"/>
              <a:t>la operación de los archivos de trámite, concentración y, en su caso, histórico de acuerdo con la normatividad; </a:t>
            </a:r>
          </a:p>
          <a:p>
            <a:pPr marL="566928" indent="-457200">
              <a:buFont typeface="Wingdings" panose="05000000000000000000" pitchFamily="2" charset="2"/>
              <a:buChar char="Ø"/>
            </a:pPr>
            <a:r>
              <a:rPr lang="es-MX" sz="2400" dirty="0" smtClean="0"/>
              <a:t>Autorizar </a:t>
            </a:r>
            <a:r>
              <a:rPr lang="es-MX" sz="2400" dirty="0"/>
              <a:t>la transferencia de los archivos cuando un área o unidad del sujeto obligado sea sometida a procesos de fusión, escisión, extinción o cambio de </a:t>
            </a:r>
            <a:r>
              <a:rPr lang="es-MX" sz="2400" dirty="0" smtClean="0"/>
              <a:t>adscripción.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>
          <a:xfrm>
            <a:off x="755576" y="141064"/>
            <a:ext cx="8229600" cy="623640"/>
          </a:xfrm>
        </p:spPr>
        <p:txBody>
          <a:bodyPr/>
          <a:lstStyle/>
          <a:p>
            <a:r>
              <a:rPr lang="es-ES" dirty="0"/>
              <a:t>Funciones del Área Coordinadora de Archivos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4777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Las áreas de correspondencia son responsables de la recepción, registro, seguimiento y despacho de la documentación para la integración de los expedientes de los archivos de </a:t>
            </a:r>
            <a:r>
              <a:rPr lang="es-MX" dirty="0" smtClean="0"/>
              <a:t>trámite.</a:t>
            </a:r>
          </a:p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pPr algn="ctr"/>
            <a:r>
              <a:rPr lang="es-ES" dirty="0" smtClean="0"/>
              <a:t>Artículo 29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224" y="4141838"/>
            <a:ext cx="2736304" cy="199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5077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980728"/>
            <a:ext cx="8229600" cy="5328592"/>
          </a:xfrm>
        </p:spPr>
        <p:txBody>
          <a:bodyPr/>
          <a:lstStyle/>
          <a:p>
            <a:r>
              <a:rPr lang="es-MX" dirty="0"/>
              <a:t> Cada área o unidad administrativa debe contar con un archivo de trámite  que tendrá las siguientes funciones: </a:t>
            </a:r>
          </a:p>
          <a:p>
            <a:pPr marL="681228" indent="-571500">
              <a:buAutoNum type="romanUcPeriod"/>
            </a:pPr>
            <a:r>
              <a:rPr lang="es-MX" dirty="0" smtClean="0"/>
              <a:t>Integrar </a:t>
            </a:r>
            <a:r>
              <a:rPr lang="es-MX" dirty="0"/>
              <a:t>y organizar los expedientes que cada área o unidad produzca, use y reciba; </a:t>
            </a:r>
            <a:endParaRPr lang="es-MX" dirty="0" smtClean="0"/>
          </a:p>
          <a:p>
            <a:pPr marL="681228" indent="-571500">
              <a:buAutoNum type="romanUcPeriod"/>
            </a:pPr>
            <a:r>
              <a:rPr lang="es-MX" dirty="0" smtClean="0"/>
              <a:t>Asegurar </a:t>
            </a:r>
            <a:r>
              <a:rPr lang="es-MX" dirty="0"/>
              <a:t>la localización y consulta de los expedientes mediante la elaboración de los inventarios documentales; </a:t>
            </a:r>
            <a:endParaRPr lang="es-MX" dirty="0" smtClean="0"/>
          </a:p>
          <a:p>
            <a:pPr marL="681228" indent="-571500">
              <a:buAutoNum type="romanUcPeriod"/>
            </a:pPr>
            <a:r>
              <a:rPr lang="es-MX" dirty="0" smtClean="0"/>
              <a:t>Resguardar </a:t>
            </a:r>
            <a:r>
              <a:rPr lang="es-MX" dirty="0"/>
              <a:t>los archivos y la información que haya sido clasificada </a:t>
            </a:r>
            <a:endParaRPr lang="es-MX" dirty="0" smtClean="0"/>
          </a:p>
          <a:p>
            <a:pPr marL="681228" indent="-571500">
              <a:buAutoNum type="romanUcPeriod"/>
            </a:pPr>
            <a:r>
              <a:rPr lang="es-MX" dirty="0" smtClean="0"/>
              <a:t>Colaborar </a:t>
            </a:r>
            <a:r>
              <a:rPr lang="es-MX" dirty="0"/>
              <a:t>con el área coordinadora de archivos en la elaboración de los Instrumentos de control </a:t>
            </a:r>
            <a:r>
              <a:rPr lang="es-MX" dirty="0" smtClean="0"/>
              <a:t>archivístico</a:t>
            </a:r>
          </a:p>
          <a:p>
            <a:pPr marL="681228" indent="-571500">
              <a:buAutoNum type="romanUcPeriod"/>
            </a:pPr>
            <a:r>
              <a:rPr lang="es-MX" dirty="0"/>
              <a:t>Realizar las transferencias primarias al archivo de concentración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pPr algn="ctr"/>
            <a:r>
              <a:rPr lang="es-ES" dirty="0" smtClean="0"/>
              <a:t>Artículo 30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1934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980728"/>
            <a:ext cx="8229600" cy="5877272"/>
          </a:xfrm>
        </p:spPr>
        <p:txBody>
          <a:bodyPr/>
          <a:lstStyle/>
          <a:p>
            <a:r>
              <a:rPr lang="es-ES" b="1" dirty="0" smtClean="0"/>
              <a:t>Artículo 32. </a:t>
            </a:r>
            <a:r>
              <a:rPr lang="es-MX" sz="2400" dirty="0" smtClean="0"/>
              <a:t>Los </a:t>
            </a:r>
            <a:r>
              <a:rPr lang="es-MX" sz="2400" dirty="0"/>
              <a:t>sujetos obligados podrán contar con un archivo histórico que tendrá las siguientes funciones: </a:t>
            </a:r>
            <a:endParaRPr lang="es-MX" sz="2400" dirty="0" smtClean="0"/>
          </a:p>
          <a:p>
            <a:endParaRPr lang="es-MX" sz="2400" dirty="0"/>
          </a:p>
          <a:p>
            <a:pPr marL="452628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Recibir </a:t>
            </a:r>
            <a:r>
              <a:rPr lang="es-MX" sz="2400" dirty="0"/>
              <a:t>las transferencias secundarias y organizar y conservar los expedientes bajo su resguardo; </a:t>
            </a:r>
          </a:p>
          <a:p>
            <a:pPr marL="452628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Brindar </a:t>
            </a:r>
            <a:r>
              <a:rPr lang="es-MX" sz="2400" dirty="0"/>
              <a:t>servicios de préstamo y consulta al público, así como difundir el patrimonio documental; </a:t>
            </a:r>
          </a:p>
          <a:p>
            <a:pPr marL="452628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Establecer </a:t>
            </a:r>
            <a:r>
              <a:rPr lang="es-MX" sz="2400" dirty="0"/>
              <a:t>los procedimientos de consulta de los acervos que resguarda; </a:t>
            </a:r>
          </a:p>
          <a:p>
            <a:pPr marL="452628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 </a:t>
            </a:r>
            <a:r>
              <a:rPr lang="es-MX" sz="2400" dirty="0"/>
              <a:t>Colaborar con el área coordinadora de archivos en la elaboración de los instrumentos de control </a:t>
            </a:r>
            <a:r>
              <a:rPr lang="es-MX" sz="2400" dirty="0" smtClean="0"/>
              <a:t>archivístico;</a:t>
            </a:r>
          </a:p>
          <a:p>
            <a:pPr marL="452628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Implementar </a:t>
            </a:r>
            <a:r>
              <a:rPr lang="es-MX" sz="2400" dirty="0"/>
              <a:t>políticas y estrategias de preservación que permitan conservar los documentos </a:t>
            </a:r>
            <a:r>
              <a:rPr lang="es-MX" sz="2400" dirty="0" smtClean="0"/>
              <a:t>históricos</a:t>
            </a:r>
            <a:endParaRPr lang="es-MX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>
          <a:xfrm>
            <a:off x="755576" y="141064"/>
            <a:ext cx="8229600" cy="695648"/>
          </a:xfrm>
        </p:spPr>
        <p:txBody>
          <a:bodyPr/>
          <a:lstStyle/>
          <a:p>
            <a:r>
              <a:rPr lang="es-ES" dirty="0" smtClean="0"/>
              <a:t>De los archivos históricos y sus documentos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5621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 Los sujetos obligados que no cuenten con archivo histórico deberán promover su creación o establecimiento, mientras tanto, deberán transferir sus documentos con valor histórico al Archivo </a:t>
            </a:r>
            <a:r>
              <a:rPr lang="es-MX" dirty="0" smtClean="0"/>
              <a:t>General.</a:t>
            </a:r>
          </a:p>
          <a:p>
            <a:endParaRPr lang="es-ES" dirty="0"/>
          </a:p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pPr algn="ctr"/>
            <a:r>
              <a:rPr lang="es-ES" dirty="0" smtClean="0"/>
              <a:t>Artículo 33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429000"/>
            <a:ext cx="323850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882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1124744"/>
            <a:ext cx="8229600" cy="4882547"/>
          </a:xfrm>
        </p:spPr>
        <p:txBody>
          <a:bodyPr/>
          <a:lstStyle/>
          <a:p>
            <a:r>
              <a:rPr lang="es-MX" dirty="0"/>
              <a:t>Los sujetos obligados podrán coordinarse para establecer archivos históricos comunes con la denominación de </a:t>
            </a:r>
            <a:r>
              <a:rPr lang="es-MX" dirty="0" smtClean="0"/>
              <a:t>regionales.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>
          <a:xfrm>
            <a:off x="755576" y="141064"/>
            <a:ext cx="8229600" cy="767656"/>
          </a:xfrm>
        </p:spPr>
        <p:txBody>
          <a:bodyPr/>
          <a:lstStyle/>
          <a:p>
            <a:pPr algn="ctr"/>
            <a:r>
              <a:rPr lang="es-ES" dirty="0" smtClean="0"/>
              <a:t>Artículo 35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184" y="3356992"/>
            <a:ext cx="3456384" cy="238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2706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Artículo 82</a:t>
            </a:r>
            <a:r>
              <a:rPr lang="es-MX" b="1" dirty="0" smtClean="0"/>
              <a:t>. </a:t>
            </a:r>
            <a:r>
              <a:rPr lang="es-MX" dirty="0" smtClean="0"/>
              <a:t>Cada </a:t>
            </a:r>
            <a:r>
              <a:rPr lang="es-MX" dirty="0"/>
              <a:t>entidad federativa podrá prever la creación y administración de un Fondo de Apoyo Económico para los Archivos locales, cuya finalidad será promover la capacitación, equipamiento y sistematización de los archivos en poder de los sujetos obligados en sus respectivos ámbitos territoriales de competencia.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pPr algn="ctr"/>
            <a:r>
              <a:rPr lang="es-ES" dirty="0" smtClean="0"/>
              <a:t>De los fondos de apoyo económicos para los archivos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14397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55576" y="1052736"/>
            <a:ext cx="8229600" cy="4954555"/>
          </a:xfrm>
        </p:spPr>
        <p:txBody>
          <a:bodyPr/>
          <a:lstStyle/>
          <a:p>
            <a:r>
              <a:rPr lang="es-MX" b="1" dirty="0"/>
              <a:t>Artículo 99. </a:t>
            </a:r>
            <a:r>
              <a:rPr lang="es-MX" dirty="0"/>
              <a:t>Los sujetos obligados deberán promover la capacitación en las competencias laborales en la materia y la profesionalización de los responsables de las áreas de archivo. </a:t>
            </a:r>
          </a:p>
          <a:p>
            <a:r>
              <a:rPr lang="es-MX" b="1" dirty="0"/>
              <a:t>Artículo 100. </a:t>
            </a:r>
            <a:r>
              <a:rPr lang="es-MX" dirty="0"/>
              <a:t>Los sujetos obligados podrán celebrar acuerdos interinstitucionales y convenios con instituciones educativas, centros de investigación y organismos públicos o privados, para recibir </a:t>
            </a:r>
            <a:r>
              <a:rPr lang="es-MX" dirty="0" smtClean="0"/>
              <a:t>servicios de </a:t>
            </a:r>
            <a:r>
              <a:rPr lang="es-MX" dirty="0"/>
              <a:t>capacitación en materia de archivos. 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3"/>
          </p:nvPr>
        </p:nvSpPr>
        <p:spPr>
          <a:xfrm>
            <a:off x="755576" y="141064"/>
            <a:ext cx="8229600" cy="695648"/>
          </a:xfrm>
        </p:spPr>
        <p:txBody>
          <a:bodyPr/>
          <a:lstStyle/>
          <a:p>
            <a:pPr algn="ctr"/>
            <a:r>
              <a:rPr lang="es-MX" dirty="0" smtClean="0"/>
              <a:t>De la capacitación y cultura archivística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408" y="4293096"/>
            <a:ext cx="3233936" cy="241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17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908720"/>
            <a:ext cx="8229600" cy="5098571"/>
          </a:xfrm>
        </p:spPr>
        <p:txBody>
          <a:bodyPr/>
          <a:lstStyle/>
          <a:p>
            <a:r>
              <a:rPr lang="es-ES" dirty="0" smtClean="0"/>
              <a:t>La Ley general de Archivos es de orden público y de observancia general en todo el territorio nacional. </a:t>
            </a:r>
            <a:r>
              <a:rPr lang="es-MX" dirty="0"/>
              <a:t>El </a:t>
            </a:r>
            <a:r>
              <a:rPr lang="es-MX" b="1" dirty="0"/>
              <a:t>objetivo de la Ley </a:t>
            </a:r>
            <a:r>
              <a:rPr lang="es-MX" dirty="0"/>
              <a:t> es establecer los principios y bases generales para la organización y conservación, administración y preservación homogénea de los </a:t>
            </a:r>
            <a:r>
              <a:rPr lang="es-MX" b="1" dirty="0"/>
              <a:t>archivos</a:t>
            </a:r>
            <a:r>
              <a:rPr lang="es-MX" dirty="0"/>
              <a:t> en posesión de cualquier </a:t>
            </a:r>
            <a:r>
              <a:rPr lang="es-MX" dirty="0" smtClean="0"/>
              <a:t>sujeto obligado.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>
          <a:xfrm>
            <a:off x="755576" y="141064"/>
            <a:ext cx="8229600" cy="767656"/>
          </a:xfrm>
        </p:spPr>
        <p:txBody>
          <a:bodyPr/>
          <a:lstStyle/>
          <a:p>
            <a:pPr algn="ctr"/>
            <a:r>
              <a:rPr lang="es-ES" dirty="0" smtClean="0"/>
              <a:t>Objetivo de la Ley General de Archivos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933056"/>
            <a:ext cx="2160240" cy="193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2094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Infracciones administrativas:</a:t>
            </a:r>
          </a:p>
          <a:p>
            <a:endParaRPr lang="es-ES" sz="2400" dirty="0" smtClean="0"/>
          </a:p>
          <a:p>
            <a:pPr marL="566928" indent="-457200">
              <a:buFont typeface="Wingdings" panose="05000000000000000000" pitchFamily="2" charset="2"/>
              <a:buChar char="Ø"/>
            </a:pPr>
            <a:r>
              <a:rPr lang="es-MX" sz="2400" u="sng" dirty="0"/>
              <a:t>Transferir a título oneroso o gratuito la propiedad o posesión de archivos o documentos de los sujetos obligados, salvo aquellas transferencias que estén previstas o autorizadas en las disposiciones aplicables; </a:t>
            </a:r>
            <a:endParaRPr lang="es-MX" sz="2400" u="sng" dirty="0" smtClean="0"/>
          </a:p>
          <a:p>
            <a:pPr marL="566928" indent="-457200">
              <a:buFont typeface="Wingdings" panose="05000000000000000000" pitchFamily="2" charset="2"/>
              <a:buChar char="Ø"/>
            </a:pPr>
            <a:r>
              <a:rPr lang="es-MX" sz="2400" u="sng" dirty="0"/>
              <a:t>Impedir u obstaculizar la consulta de documentos de los archivos sin causa justificada; </a:t>
            </a:r>
            <a:endParaRPr lang="es-MX" sz="2400" u="sng" dirty="0" smtClean="0"/>
          </a:p>
          <a:p>
            <a:pPr marL="566928" indent="-457200">
              <a:buFont typeface="Wingdings" panose="05000000000000000000" pitchFamily="2" charset="2"/>
              <a:buChar char="Ø"/>
            </a:pPr>
            <a:r>
              <a:rPr lang="es-MX" sz="2400" u="sng" dirty="0"/>
              <a:t>Actuar con dolo o negligencia en la ejecución de medidas de índole técnica, administrativa, ambiental o tecnológica para la conservación de los archivos;</a:t>
            </a:r>
          </a:p>
          <a:p>
            <a:pPr marL="566928" indent="-457200">
              <a:buFont typeface="Wingdings" panose="05000000000000000000" pitchFamily="2" charset="2"/>
              <a:buChar char="Ø"/>
            </a:pPr>
            <a:endParaRPr lang="es-MX" sz="2400" dirty="0" smtClean="0"/>
          </a:p>
          <a:p>
            <a:pPr marL="566928" indent="-457200">
              <a:buFont typeface="Wingdings" panose="05000000000000000000" pitchFamily="2" charset="2"/>
              <a:buChar char="Ø"/>
            </a:pP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pPr algn="ctr"/>
            <a:r>
              <a:rPr lang="es-MX" dirty="0"/>
              <a:t>DE LAS INFRACCIONES ADMINISTRATIVAS </a:t>
            </a:r>
          </a:p>
          <a:p>
            <a:pPr algn="ctr"/>
            <a:r>
              <a:rPr lang="es-MX" dirty="0"/>
              <a:t>Y DELITOS EN MATERIA DE ARCHIVOS </a:t>
            </a:r>
          </a:p>
        </p:txBody>
      </p:sp>
    </p:spTree>
    <p:extLst>
      <p:ext uri="{BB962C8B-B14F-4D97-AF65-F5344CB8AC3E}">
        <p14:creationId xmlns:p14="http://schemas.microsoft.com/office/powerpoint/2010/main" val="5537237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476672"/>
            <a:ext cx="8229600" cy="6048672"/>
          </a:xfrm>
        </p:spPr>
        <p:txBody>
          <a:bodyPr/>
          <a:lstStyle/>
          <a:p>
            <a:endParaRPr lang="es-MX" sz="2800" dirty="0" smtClean="0"/>
          </a:p>
          <a:p>
            <a:pPr marL="566928" indent="-457200">
              <a:buFont typeface="Wingdings" panose="05000000000000000000" pitchFamily="2" charset="2"/>
              <a:buChar char="Ø"/>
            </a:pPr>
            <a:r>
              <a:rPr lang="es-MX" sz="2400" u="sng" dirty="0" smtClean="0"/>
              <a:t>Usar</a:t>
            </a:r>
            <a:r>
              <a:rPr lang="es-MX" sz="2400" u="sng" dirty="0"/>
              <a:t>, sustraer, divulgar, ocultar, alterar, mutilar, destruir o inutilizar, total o parcialmente sin causa legítima conforme a las facultades correspondientes, y de manera indebida documentos de archivo de los sujetos obligados; </a:t>
            </a:r>
            <a:endParaRPr lang="es-MX" sz="2400" u="sng" dirty="0" smtClean="0"/>
          </a:p>
          <a:p>
            <a:pPr marL="566928" indent="-457200">
              <a:buFont typeface="Wingdings" panose="05000000000000000000" pitchFamily="2" charset="2"/>
              <a:buChar char="Ø"/>
            </a:pPr>
            <a:endParaRPr lang="es-MX" sz="2400" u="sng" dirty="0" smtClean="0"/>
          </a:p>
          <a:p>
            <a:pPr marL="566928" indent="-457200">
              <a:buFont typeface="Wingdings" panose="05000000000000000000" pitchFamily="2" charset="2"/>
              <a:buChar char="Ø"/>
            </a:pPr>
            <a:r>
              <a:rPr lang="es-MX" sz="2400" u="sng" dirty="0"/>
              <a:t>Omitir la entrega de algún documento de archivo bajo la custodia de una persona al separarse de un empleo, cargo o comisión</a:t>
            </a:r>
            <a:r>
              <a:rPr lang="es-MX" sz="2400" u="sng" dirty="0" smtClean="0"/>
              <a:t>;</a:t>
            </a:r>
          </a:p>
          <a:p>
            <a:endParaRPr lang="es-MX" sz="2400" dirty="0" smtClean="0"/>
          </a:p>
          <a:p>
            <a:pPr marL="566928" indent="-457200">
              <a:buFont typeface="Wingdings" panose="05000000000000000000" pitchFamily="2" charset="2"/>
              <a:buChar char="Ø"/>
            </a:pPr>
            <a:r>
              <a:rPr lang="es-MX" sz="2400" dirty="0" smtClean="0"/>
              <a:t> </a:t>
            </a:r>
            <a:r>
              <a:rPr lang="es-MX" sz="2400" dirty="0"/>
              <a:t>No publicar el catálogo de disposición documental, el dictamen y el acta de baja documental autorizados por el Archivo General o en su caso las entidades especializadas en materia de archivos a nivel local, así como el acta que se levante en caso de documentación siniestrada en los portales electrónico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73811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980728"/>
            <a:ext cx="8229600" cy="5026563"/>
          </a:xfrm>
        </p:spPr>
        <p:txBody>
          <a:bodyPr/>
          <a:lstStyle/>
          <a:p>
            <a:r>
              <a:rPr lang="es-MX" sz="2400" dirty="0"/>
              <a:t>Será sancionado con pena de tres a diez años de prisión y multa de tres mil a cinco mil veces la unidad de medida y actualización a la persona </a:t>
            </a:r>
            <a:r>
              <a:rPr lang="es-MX" sz="2400" dirty="0" smtClean="0"/>
              <a:t>que:</a:t>
            </a:r>
          </a:p>
          <a:p>
            <a:pPr marL="452628" indent="-342900">
              <a:buFont typeface="Arial" panose="020B0604020202020204" pitchFamily="34" charset="0"/>
              <a:buChar char="•"/>
            </a:pPr>
            <a:r>
              <a:rPr lang="es-MX" sz="2400" dirty="0"/>
              <a:t>Sustraiga, oculte, altere, mutile, destruya o inutilice, total o parcialmente, información y documentos de los archivos que se encuentre bajo su resguardo, salvo en los casos que no exista responsabilidad determinada en esta </a:t>
            </a:r>
            <a:r>
              <a:rPr lang="es-MX" sz="2400" dirty="0" smtClean="0"/>
              <a:t>Ley;</a:t>
            </a:r>
          </a:p>
          <a:p>
            <a:pPr marL="452628" indent="-342900">
              <a:buFont typeface="Arial" panose="020B0604020202020204" pitchFamily="34" charset="0"/>
              <a:buChar char="•"/>
            </a:pPr>
            <a:r>
              <a:rPr lang="es-MX" sz="2400" dirty="0"/>
              <a:t>Transfiera la propiedad o posesión, transporte o reproduzca, sin el permiso correspondiente, un documento considerado patrimonio documental de la Nación;</a:t>
            </a:r>
          </a:p>
          <a:p>
            <a:pPr marL="452628" indent="-342900">
              <a:buFont typeface="Arial" panose="020B0604020202020204" pitchFamily="34" charset="0"/>
              <a:buChar char="•"/>
            </a:pPr>
            <a:endParaRPr lang="es-MX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>
          <a:xfrm>
            <a:off x="755576" y="141064"/>
            <a:ext cx="8229600" cy="983680"/>
          </a:xfrm>
        </p:spPr>
        <p:txBody>
          <a:bodyPr/>
          <a:lstStyle/>
          <a:p>
            <a:pPr algn="ctr"/>
            <a:r>
              <a:rPr lang="es-MX" dirty="0"/>
              <a:t>DE LOS DELITOS CONTRA LOS ARCHIVOS </a:t>
            </a:r>
          </a:p>
        </p:txBody>
      </p:sp>
    </p:spTree>
    <p:extLst>
      <p:ext uri="{BB962C8B-B14F-4D97-AF65-F5344CB8AC3E}">
        <p14:creationId xmlns:p14="http://schemas.microsoft.com/office/powerpoint/2010/main" val="5499962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476672"/>
            <a:ext cx="8229600" cy="5530619"/>
          </a:xfrm>
        </p:spPr>
        <p:txBody>
          <a:bodyPr/>
          <a:lstStyle/>
          <a:p>
            <a:pPr marL="566928" indent="-457200">
              <a:buFont typeface="Arial" panose="020B0604020202020204" pitchFamily="34" charset="0"/>
              <a:buChar char="•"/>
            </a:pPr>
            <a:r>
              <a:rPr lang="es-MX" sz="2400" dirty="0"/>
              <a:t>Traslade fuera del territorio nacional documentos considerados patrimonio documental de la Nación, sin autorización del Archivo General</a:t>
            </a:r>
            <a:r>
              <a:rPr lang="es-MX" sz="2400" dirty="0" smtClean="0"/>
              <a:t>;</a:t>
            </a:r>
          </a:p>
          <a:p>
            <a:pPr marL="566928" indent="-457200">
              <a:buFont typeface="Arial" panose="020B0604020202020204" pitchFamily="34" charset="0"/>
              <a:buChar char="•"/>
            </a:pPr>
            <a:r>
              <a:rPr lang="es-MX" sz="2400" dirty="0"/>
              <a:t>Mantenga, injustificadamente, fuera del territorio nacional documentos considerados patrimonio documental de la Nación, una vez fenecido el plazo por el que el Archivo General le autorizó la salida del país, </a:t>
            </a:r>
            <a:endParaRPr lang="es-MX" sz="2400" dirty="0" smtClean="0"/>
          </a:p>
          <a:p>
            <a:pPr marL="566928" indent="-457200">
              <a:buFont typeface="Arial" panose="020B0604020202020204" pitchFamily="34" charset="0"/>
              <a:buChar char="•"/>
            </a:pPr>
            <a:r>
              <a:rPr lang="es-MX" sz="2400" dirty="0"/>
              <a:t>Destruya documentos considerados patrimonio documental de la Nación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928" y="4221088"/>
            <a:ext cx="2604256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9438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1052736"/>
            <a:ext cx="8229600" cy="4525963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es-ES" sz="3500" b="1" dirty="0" smtClean="0">
                <a:solidFill>
                  <a:srgbClr val="594228"/>
                </a:solidFill>
              </a:rPr>
              <a:t>Mtra. Gloria E. González Landa</a:t>
            </a:r>
            <a:endParaRPr lang="es-ES" sz="3500" b="1" dirty="0">
              <a:solidFill>
                <a:srgbClr val="594228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es-ES" sz="3100" dirty="0" smtClean="0">
                <a:solidFill>
                  <a:srgbClr val="594228"/>
                </a:solidFill>
              </a:rPr>
              <a:t>Directora de Archivos</a:t>
            </a:r>
            <a:endParaRPr lang="es-ES" sz="3100" dirty="0">
              <a:solidFill>
                <a:srgbClr val="594228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es-ES" sz="2800" dirty="0">
              <a:solidFill>
                <a:srgbClr val="594228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es-ES" sz="2800" dirty="0" smtClean="0">
                <a:solidFill>
                  <a:srgbClr val="594228"/>
                </a:solidFill>
              </a:rPr>
              <a:t>gegonzalez@verivai.org.mx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es-ES" sz="2800" dirty="0" smtClean="0">
                <a:solidFill>
                  <a:srgbClr val="594228"/>
                </a:solidFill>
              </a:rPr>
              <a:t>8 42 02 70 Ext. 108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es-ES" sz="2800" dirty="0">
              <a:solidFill>
                <a:srgbClr val="594228"/>
              </a:solidFill>
            </a:endParaRPr>
          </a:p>
          <a:p>
            <a:pPr marL="3592513" indent="0">
              <a:buNone/>
            </a:pPr>
            <a:endParaRPr lang="es-MX" sz="2000" b="1" dirty="0" smtClean="0">
              <a:solidFill>
                <a:srgbClr val="E3AA3B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es-ES" sz="2800" dirty="0" smtClean="0">
              <a:solidFill>
                <a:srgbClr val="594228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es-ES" sz="2800" dirty="0">
              <a:solidFill>
                <a:srgbClr val="594228"/>
              </a:solidFill>
            </a:endParaRPr>
          </a:p>
          <a:p>
            <a:pPr marL="109728" indent="0">
              <a:buNone/>
            </a:pPr>
            <a:endParaRPr lang="es-MX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971"/>
          <a:stretch/>
        </p:blipFill>
        <p:spPr>
          <a:xfrm>
            <a:off x="539553" y="3789041"/>
            <a:ext cx="8604448" cy="64807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/>
        </p:blipFill>
        <p:spPr>
          <a:xfrm>
            <a:off x="539552" y="4559159"/>
            <a:ext cx="8568952" cy="59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42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Artículo 7. (LGA) Los sujetos obligados  deberán producir, registrar, organizar y conservar los documentos de archivo sobre todo  acto que derive del ejercicio de sus facultades, competencias o funciones de acuerdo con lo establecido en las disposiciones jurídicas correspondientes.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pPr algn="ctr"/>
            <a:r>
              <a:rPr lang="es-ES" dirty="0" smtClean="0"/>
              <a:t>De la gestión documental y administración de archivos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188" y="4268303"/>
            <a:ext cx="3384376" cy="190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34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3" r="47619"/>
          <a:stretch/>
        </p:blipFill>
        <p:spPr>
          <a:xfrm>
            <a:off x="1259632" y="1268760"/>
            <a:ext cx="1584176" cy="476056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779912" y="2276872"/>
            <a:ext cx="49685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Aquél que registra un hecho, acto administrativo, jurídico, fiscal o contable, creado, recibido, manejado y usado en el ejercicio de las facultades y actividades de los sujetos obligados.</a:t>
            </a:r>
          </a:p>
          <a:p>
            <a:endParaRPr lang="es-MX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4294967295"/>
          </p:nvPr>
        </p:nvSpPr>
        <p:spPr>
          <a:xfrm>
            <a:off x="914400" y="141288"/>
            <a:ext cx="8229600" cy="1200150"/>
          </a:xfrm>
          <a:prstGeom prst="rect">
            <a:avLst/>
          </a:prstGeom>
        </p:spPr>
        <p:txBody>
          <a:bodyPr/>
          <a:lstStyle/>
          <a:p>
            <a:pPr marL="109728" indent="0" algn="ctr">
              <a:buNone/>
            </a:pPr>
            <a:r>
              <a:rPr lang="es-ES" b="1" dirty="0" smtClean="0">
                <a:solidFill>
                  <a:schemeClr val="bg2">
                    <a:lumMod val="50000"/>
                  </a:schemeClr>
                </a:solidFill>
              </a:rPr>
              <a:t>Documento de archivo</a:t>
            </a:r>
            <a:endParaRPr lang="es-MX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12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980728"/>
            <a:ext cx="8229600" cy="5026563"/>
          </a:xfrm>
        </p:spPr>
        <p:txBody>
          <a:bodyPr/>
          <a:lstStyle/>
          <a:p>
            <a:pPr marL="566928" indent="-457200">
              <a:buFont typeface="Arial" panose="020B0604020202020204" pitchFamily="34" charset="0"/>
              <a:buChar char="•"/>
            </a:pPr>
            <a:r>
              <a:rPr lang="es-MX" dirty="0"/>
              <a:t>Cada sujeto obligado es responsable de organizar y conservar sus archivos; de la operación de su sistema institucional; </a:t>
            </a:r>
            <a:r>
              <a:rPr lang="es-MX" dirty="0" smtClean="0"/>
              <a:t>y </a:t>
            </a:r>
            <a:r>
              <a:rPr lang="es-MX" dirty="0"/>
              <a:t>deberán garantizar que no se sustraigan, dañen o eliminen  documentos de archivo y la información a su cargo. </a:t>
            </a:r>
            <a:endParaRPr lang="es-MX" dirty="0" smtClean="0"/>
          </a:p>
          <a:p>
            <a:pPr marL="566928" indent="-45720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>
          <a:xfrm>
            <a:off x="755576" y="141064"/>
            <a:ext cx="8229600" cy="623640"/>
          </a:xfrm>
        </p:spPr>
        <p:txBody>
          <a:bodyPr/>
          <a:lstStyle/>
          <a:p>
            <a:pPr algn="ctr"/>
            <a:r>
              <a:rPr lang="es-ES" dirty="0" smtClean="0"/>
              <a:t>De las obligaciones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575" y="3284984"/>
            <a:ext cx="2717601" cy="229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8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756320"/>
            <a:ext cx="8388424" cy="6101680"/>
          </a:xfrm>
        </p:spPr>
        <p:txBody>
          <a:bodyPr/>
          <a:lstStyle/>
          <a:p>
            <a:pPr marL="566928" indent="-457200">
              <a:buFont typeface="Arial" panose="020B0604020202020204" pitchFamily="34" charset="0"/>
              <a:buChar char="•"/>
            </a:pPr>
            <a:r>
              <a:rPr lang="es-MX" sz="2400" dirty="0"/>
              <a:t>Administrar, organizar, y conservar de manera homogénea los documentos de archivo que produzcan, reciban, obtengan, adquieran, transformen o posean, de acuerdo con sus facultades, competencias, atribuciones o funciones, los estándares y principios en materia archivística, los términos de esta Ley y demás disposiciones jurídicas que les sean aplicables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3"/>
          </p:nvPr>
        </p:nvSpPr>
        <p:spPr>
          <a:xfrm>
            <a:off x="755576" y="141064"/>
            <a:ext cx="8229600" cy="615256"/>
          </a:xfrm>
        </p:spPr>
        <p:txBody>
          <a:bodyPr/>
          <a:lstStyle/>
          <a:p>
            <a:pPr algn="ctr"/>
            <a:r>
              <a:rPr lang="es-ES" dirty="0" smtClean="0"/>
              <a:t>Los sujetos obligados deberán: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56992"/>
            <a:ext cx="38100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420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755576" y="116632"/>
            <a:ext cx="8229600" cy="6624736"/>
          </a:xfrm>
        </p:spPr>
        <p:txBody>
          <a:bodyPr/>
          <a:lstStyle/>
          <a:p>
            <a:r>
              <a:rPr lang="es-ES" dirty="0" smtClean="0"/>
              <a:t>Establecer un </a:t>
            </a:r>
            <a:r>
              <a:rPr lang="es-ES" b="1" dirty="0" smtClean="0"/>
              <a:t>Sistema Institucional de Archivos</a:t>
            </a:r>
            <a:r>
              <a:rPr lang="es-ES" dirty="0" smtClean="0"/>
              <a:t>:</a:t>
            </a:r>
          </a:p>
          <a:p>
            <a:r>
              <a:rPr lang="es-ES" sz="2800" dirty="0" smtClean="0">
                <a:solidFill>
                  <a:srgbClr val="8F6615"/>
                </a:solidFill>
              </a:rPr>
              <a:t>Normativa</a:t>
            </a:r>
            <a:r>
              <a:rPr lang="es-ES" sz="2800" dirty="0">
                <a:solidFill>
                  <a:srgbClr val="8F6615"/>
                </a:solidFill>
              </a:rPr>
              <a:t>: </a:t>
            </a:r>
            <a:r>
              <a:rPr lang="es-ES" sz="2800" dirty="0"/>
              <a:t>a) Área Coordinadora, y</a:t>
            </a:r>
          </a:p>
          <a:p>
            <a:r>
              <a:rPr lang="es-ES" sz="2800" dirty="0">
                <a:solidFill>
                  <a:srgbClr val="8F6615"/>
                </a:solidFill>
              </a:rPr>
              <a:t>                   </a:t>
            </a:r>
            <a:r>
              <a:rPr lang="es-ES" sz="2800" dirty="0"/>
              <a:t> </a:t>
            </a:r>
            <a:r>
              <a:rPr lang="es-ES" sz="2800" strike="sngStrike" dirty="0"/>
              <a:t>b)Comité de Transparencia</a:t>
            </a:r>
            <a:r>
              <a:rPr lang="es-ES" sz="2800" strike="sngStrike" dirty="0" smtClean="0"/>
              <a:t>.</a:t>
            </a:r>
            <a:endParaRPr lang="es-ES" dirty="0">
              <a:solidFill>
                <a:srgbClr val="8F6615"/>
              </a:solidFill>
            </a:endParaRPr>
          </a:p>
          <a:p>
            <a:r>
              <a:rPr lang="es-ES" sz="2800" dirty="0" smtClean="0">
                <a:solidFill>
                  <a:srgbClr val="8F6615"/>
                </a:solidFill>
              </a:rPr>
              <a:t>Operativas</a:t>
            </a:r>
            <a:r>
              <a:rPr lang="es-ES" sz="2800" dirty="0">
                <a:solidFill>
                  <a:srgbClr val="8F6615"/>
                </a:solidFill>
              </a:rPr>
              <a:t>: </a:t>
            </a:r>
            <a:r>
              <a:rPr lang="es-ES" sz="2800" dirty="0"/>
              <a:t>a) Correspondencia u Oficialía de</a:t>
            </a:r>
          </a:p>
          <a:p>
            <a:r>
              <a:rPr lang="es-ES" sz="2800" dirty="0">
                <a:solidFill>
                  <a:srgbClr val="E3AA3B"/>
                </a:solidFill>
              </a:rPr>
              <a:t>                         </a:t>
            </a:r>
            <a:r>
              <a:rPr lang="es-ES" sz="2800" dirty="0"/>
              <a:t>Partes;</a:t>
            </a:r>
          </a:p>
          <a:p>
            <a:r>
              <a:rPr lang="es-ES" sz="2800" dirty="0">
                <a:solidFill>
                  <a:srgbClr val="E3AA3B"/>
                </a:solidFill>
              </a:rPr>
              <a:t>                     </a:t>
            </a:r>
            <a:r>
              <a:rPr lang="es-ES" sz="2800" dirty="0"/>
              <a:t>b)Responsables de Archivo de Trámite;        </a:t>
            </a:r>
          </a:p>
          <a:p>
            <a:r>
              <a:rPr lang="es-ES" sz="2800" dirty="0">
                <a:solidFill>
                  <a:srgbClr val="E3AA3B"/>
                </a:solidFill>
              </a:rPr>
              <a:t>                     </a:t>
            </a:r>
            <a:r>
              <a:rPr lang="es-ES" sz="2800" dirty="0" smtClean="0"/>
              <a:t>c)Responsables </a:t>
            </a:r>
            <a:r>
              <a:rPr lang="es-ES" sz="2800" dirty="0"/>
              <a:t>de Archivo de                         </a:t>
            </a:r>
          </a:p>
          <a:p>
            <a:r>
              <a:rPr lang="es-ES" sz="2800" dirty="0">
                <a:solidFill>
                  <a:srgbClr val="E3AA3B"/>
                </a:solidFill>
              </a:rPr>
              <a:t>                         </a:t>
            </a:r>
            <a:r>
              <a:rPr lang="es-ES" sz="2800" dirty="0"/>
              <a:t>Concentración, y</a:t>
            </a:r>
          </a:p>
          <a:p>
            <a:r>
              <a:rPr lang="es-ES" sz="2800" dirty="0"/>
              <a:t>                     d)Responsable de Archivo Histórico.</a:t>
            </a:r>
          </a:p>
          <a:p>
            <a:endParaRPr lang="es-ES" b="1" dirty="0" smtClean="0"/>
          </a:p>
          <a:p>
            <a:r>
              <a:rPr lang="es-MX" b="1" dirty="0"/>
              <a:t>Los encargados y responsables de cada área deberán contar con licenciatura en áreas afines o tener conocimientos, habilidades, competencias y experiencia acreditada en archivística. </a:t>
            </a:r>
          </a:p>
        </p:txBody>
      </p:sp>
    </p:spTree>
    <p:extLst>
      <p:ext uri="{BB962C8B-B14F-4D97-AF65-F5344CB8AC3E}">
        <p14:creationId xmlns:p14="http://schemas.microsoft.com/office/powerpoint/2010/main" val="1037359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11560" y="1217761"/>
            <a:ext cx="8229600" cy="4525963"/>
          </a:xfrm>
        </p:spPr>
        <p:txBody>
          <a:bodyPr/>
          <a:lstStyle/>
          <a:p>
            <a:pPr algn="just"/>
            <a:r>
              <a:rPr lang="es-ES" sz="2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Es el conjunto de personas integrado por el titular del Área </a:t>
            </a:r>
            <a:r>
              <a:rPr lang="es-ES" sz="2800" dirty="0">
                <a:solidFill>
                  <a:schemeClr val="tx2"/>
                </a:solidFill>
                <a:latin typeface="Arial Narrow" panose="020B0606020202030204" pitchFamily="34" charset="0"/>
              </a:rPr>
              <a:t>C</a:t>
            </a:r>
            <a:r>
              <a:rPr lang="es-ES" sz="2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oordinadora de Archivos, la Unidad de Transparencia, los titulares de las áreas de Planeación Estratégica, Jurídica, Mejora Continua, Órganos Interno de Control o sus equivalentes. Las áreas responsables de la Información, así como el responsable del Archivo Histórico, con la finalidad de participar en la Valoración Documental.</a:t>
            </a:r>
          </a:p>
          <a:p>
            <a:pPr marL="109728" indent="0" algn="just">
              <a:buNone/>
            </a:pPr>
            <a:endParaRPr lang="es-MX" sz="2400" dirty="0">
              <a:solidFill>
                <a:srgbClr val="E3AA3B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algn="ctr"/>
            <a:r>
              <a:rPr lang="es-ES" sz="3200" dirty="0" smtClean="0"/>
              <a:t>Establecer un Grupo Interdisciplinario</a:t>
            </a:r>
            <a:endParaRPr lang="es-MX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940" y="4211836"/>
            <a:ext cx="3620120" cy="264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66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7">
      <a:dk1>
        <a:srgbClr val="111111"/>
      </a:dk1>
      <a:lt1>
        <a:sysClr val="window" lastClr="FFFFFF"/>
      </a:lt1>
      <a:dk2>
        <a:srgbClr val="2C2114"/>
      </a:dk2>
      <a:lt2>
        <a:srgbClr val="E5DEDB"/>
      </a:lt2>
      <a:accent1>
        <a:srgbClr val="EAB800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1819</TotalTime>
  <Words>1992</Words>
  <Application>Microsoft Office PowerPoint</Application>
  <PresentationFormat>Presentación en pantalla (4:3)</PresentationFormat>
  <Paragraphs>120</Paragraphs>
  <Slides>34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3" baseType="lpstr">
      <vt:lpstr>Arial</vt:lpstr>
      <vt:lpstr>Arial Narrow</vt:lpstr>
      <vt:lpstr>Calibri</vt:lpstr>
      <vt:lpstr>Lucida Sans Unicode</vt:lpstr>
      <vt:lpstr>Verdana</vt:lpstr>
      <vt:lpstr>Wingdings</vt:lpstr>
      <vt:lpstr>Wingdings 2</vt:lpstr>
      <vt:lpstr>Wingdings 3</vt:lpstr>
      <vt:lpstr>Concurrencia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Establecer un Grupo Interdisciplinario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PRIVACIDAD EN LA RED</dc:title>
  <dc:creator>Yolli Garcia Alvarez</dc:creator>
  <cp:lastModifiedBy>Gloria</cp:lastModifiedBy>
  <cp:revision>205</cp:revision>
  <dcterms:created xsi:type="dcterms:W3CDTF">2015-01-28T20:36:05Z</dcterms:created>
  <dcterms:modified xsi:type="dcterms:W3CDTF">2018-09-13T19:23:05Z</dcterms:modified>
</cp:coreProperties>
</file>