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30" r:id="rId15"/>
    <p:sldId id="294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297" r:id="rId27"/>
    <p:sldId id="298" r:id="rId28"/>
    <p:sldId id="300" r:id="rId29"/>
    <p:sldId id="301" r:id="rId30"/>
    <p:sldId id="302" r:id="rId31"/>
    <p:sldId id="328" r:id="rId32"/>
    <p:sldId id="303" r:id="rId33"/>
    <p:sldId id="304" r:id="rId34"/>
    <p:sldId id="305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1" r:id="rId45"/>
    <p:sldId id="326" r:id="rId46"/>
    <p:sldId id="322" r:id="rId47"/>
    <p:sldId id="323" r:id="rId48"/>
    <p:sldId id="324" r:id="rId49"/>
    <p:sldId id="315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615"/>
    <a:srgbClr val="AE9F66"/>
    <a:srgbClr val="E3AA3B"/>
    <a:srgbClr val="AF7D19"/>
    <a:srgbClr val="C1B589"/>
    <a:srgbClr val="D1C8A7"/>
    <a:srgbClr val="697965"/>
    <a:srgbClr val="A0AD9D"/>
    <a:srgbClr val="655B35"/>
    <a:srgbClr val="AD9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2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59519-219C-4662-A37B-696FD537AB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FCC6B2D-46D3-475B-8289-51B8EFB005D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ADMINISTRATIVO</a:t>
          </a:r>
          <a:endParaRPr lang="es-MX" sz="2000" b="1" dirty="0"/>
        </a:p>
      </dgm:t>
    </dgm:pt>
    <dgm:pt modelId="{955C0AB2-6601-46D3-96F3-CEAF3D75BDBC}" type="parTrans" cxnId="{4F8F6DDA-47C4-4B50-BD32-E60204B76503}">
      <dgm:prSet/>
      <dgm:spPr/>
      <dgm:t>
        <a:bodyPr/>
        <a:lstStyle/>
        <a:p>
          <a:endParaRPr lang="es-MX"/>
        </a:p>
      </dgm:t>
    </dgm:pt>
    <dgm:pt modelId="{48D585C8-55BC-4AA8-933B-3119E738CF98}" type="sibTrans" cxnId="{4F8F6DDA-47C4-4B50-BD32-E60204B76503}">
      <dgm:prSet/>
      <dgm:spPr/>
      <dgm:t>
        <a:bodyPr/>
        <a:lstStyle/>
        <a:p>
          <a:endParaRPr lang="es-MX"/>
        </a:p>
      </dgm:t>
    </dgm:pt>
    <dgm:pt modelId="{E0C90F6E-7352-4D6D-B35E-EBE55300BB6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MÁXIMO 7 AÑOS (EJEMPLO: 2 AÑOS TRÁMITE Y 5 CONCENTRACIÓN)</a:t>
          </a:r>
          <a:endParaRPr lang="es-MX" sz="2000" b="1" dirty="0"/>
        </a:p>
      </dgm:t>
    </dgm:pt>
    <dgm:pt modelId="{6D7415E7-FA12-432D-8039-B55E3F0B903C}" type="parTrans" cxnId="{615EDA71-303F-4445-99C7-C25092C7152A}">
      <dgm:prSet/>
      <dgm:spPr/>
      <dgm:t>
        <a:bodyPr/>
        <a:lstStyle/>
        <a:p>
          <a:endParaRPr lang="es-MX"/>
        </a:p>
      </dgm:t>
    </dgm:pt>
    <dgm:pt modelId="{2264B11C-5AF3-4C47-B9EA-C244B0D50790}" type="sibTrans" cxnId="{615EDA71-303F-4445-99C7-C25092C7152A}">
      <dgm:prSet/>
      <dgm:spPr/>
      <dgm:t>
        <a:bodyPr/>
        <a:lstStyle/>
        <a:p>
          <a:endParaRPr lang="es-MX"/>
        </a:p>
      </dgm:t>
    </dgm:pt>
    <dgm:pt modelId="{C49472E0-20EB-4DA7-A11A-8C1E391E6B4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LEGAL</a:t>
          </a:r>
          <a:endParaRPr lang="es-MX" sz="2000" b="1" dirty="0"/>
        </a:p>
      </dgm:t>
    </dgm:pt>
    <dgm:pt modelId="{397E0A8F-66F6-43A6-AB9E-A8EAF1712FCD}" type="parTrans" cxnId="{FF5E0CDE-FF09-4F1D-A525-3017358DB0C4}">
      <dgm:prSet/>
      <dgm:spPr/>
      <dgm:t>
        <a:bodyPr/>
        <a:lstStyle/>
        <a:p>
          <a:endParaRPr lang="es-MX"/>
        </a:p>
      </dgm:t>
    </dgm:pt>
    <dgm:pt modelId="{0312A73B-5458-4FE3-8FA6-073029D3938B}" type="sibTrans" cxnId="{FF5E0CDE-FF09-4F1D-A525-3017358DB0C4}">
      <dgm:prSet/>
      <dgm:spPr/>
      <dgm:t>
        <a:bodyPr/>
        <a:lstStyle/>
        <a:p>
          <a:endParaRPr lang="es-MX"/>
        </a:p>
      </dgm:t>
    </dgm:pt>
    <dgm:pt modelId="{D4D21E92-A093-44E8-BF3F-6D675FA83D8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SE MANTIENE EN TRÁMITE DURANTE SU VIGENCIA O DESAHOGO DEL EXPEDIENTE, POSTERIORMENTE SE CONSERVA 10 AÑOS EN CONCENTRACIÓN</a:t>
          </a:r>
          <a:endParaRPr lang="es-MX" sz="2000" b="1" dirty="0"/>
        </a:p>
      </dgm:t>
    </dgm:pt>
    <dgm:pt modelId="{977FCC0E-680F-4FD7-B357-45C1A732FF2A}" type="parTrans" cxnId="{06AE288A-D98C-4518-926F-889E1E23DC1C}">
      <dgm:prSet/>
      <dgm:spPr/>
      <dgm:t>
        <a:bodyPr/>
        <a:lstStyle/>
        <a:p>
          <a:endParaRPr lang="es-MX"/>
        </a:p>
      </dgm:t>
    </dgm:pt>
    <dgm:pt modelId="{95831232-A1B7-4226-A879-A1A3614B7B5E}" type="sibTrans" cxnId="{06AE288A-D98C-4518-926F-889E1E23DC1C}">
      <dgm:prSet/>
      <dgm:spPr/>
      <dgm:t>
        <a:bodyPr/>
        <a:lstStyle/>
        <a:p>
          <a:endParaRPr lang="es-MX"/>
        </a:p>
      </dgm:t>
    </dgm:pt>
    <dgm:pt modelId="{782F1E1E-3F22-4DEC-BA9C-48445A145CB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FISCAL O CONTABLE</a:t>
          </a:r>
          <a:endParaRPr lang="es-MX" sz="2000" b="1" dirty="0"/>
        </a:p>
      </dgm:t>
    </dgm:pt>
    <dgm:pt modelId="{60CB228E-A57C-4C19-8D1E-BC9BA5A03398}" type="parTrans" cxnId="{21878CB9-63EC-4F36-9033-BB479223CA9B}">
      <dgm:prSet/>
      <dgm:spPr/>
      <dgm:t>
        <a:bodyPr/>
        <a:lstStyle/>
        <a:p>
          <a:endParaRPr lang="es-MX"/>
        </a:p>
      </dgm:t>
    </dgm:pt>
    <dgm:pt modelId="{AE12D53A-F6F0-4C7D-A2E0-21404AF047DC}" type="sibTrans" cxnId="{21878CB9-63EC-4F36-9033-BB479223CA9B}">
      <dgm:prSet/>
      <dgm:spPr/>
      <dgm:t>
        <a:bodyPr/>
        <a:lstStyle/>
        <a:p>
          <a:endParaRPr lang="es-MX"/>
        </a:p>
      </dgm:t>
    </dgm:pt>
    <dgm:pt modelId="{F342BB4B-B95D-449E-9B45-B4DF9B469BD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b="1" dirty="0" smtClean="0"/>
            <a:t>MÍNIMO 5 AÑOS (EJEMPLO 2 AÑOS EN TRÁMITE Y 3 CONCENTRACIÓN)</a:t>
          </a:r>
          <a:endParaRPr lang="es-MX" sz="2000" b="1" dirty="0"/>
        </a:p>
      </dgm:t>
    </dgm:pt>
    <dgm:pt modelId="{B08EE0D4-0FA9-4FE8-8FF0-A0DE510A3E08}" type="parTrans" cxnId="{22EC25A6-BF72-48B3-A504-A4891E3B65DE}">
      <dgm:prSet/>
      <dgm:spPr/>
      <dgm:t>
        <a:bodyPr/>
        <a:lstStyle/>
        <a:p>
          <a:endParaRPr lang="es-MX"/>
        </a:p>
      </dgm:t>
    </dgm:pt>
    <dgm:pt modelId="{FE07CEF2-FC11-44F2-A0EE-44AABAD316D1}" type="sibTrans" cxnId="{22EC25A6-BF72-48B3-A504-A4891E3B65DE}">
      <dgm:prSet/>
      <dgm:spPr/>
      <dgm:t>
        <a:bodyPr/>
        <a:lstStyle/>
        <a:p>
          <a:endParaRPr lang="es-MX"/>
        </a:p>
      </dgm:t>
    </dgm:pt>
    <dgm:pt modelId="{1D693778-06D7-4E3B-9208-3790C912EC68}" type="pres">
      <dgm:prSet presAssocID="{2FD59519-219C-4662-A37B-696FD537AB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863D8A0-48D2-4C8B-9F9B-AA1562CF34F4}" type="pres">
      <dgm:prSet presAssocID="{5FCC6B2D-46D3-475B-8289-51B8EFB005DA}" presName="linNode" presStyleCnt="0"/>
      <dgm:spPr/>
    </dgm:pt>
    <dgm:pt modelId="{15ED09F7-86F9-4E38-AC5C-0A2AE341C1E5}" type="pres">
      <dgm:prSet presAssocID="{5FCC6B2D-46D3-475B-8289-51B8EFB005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A1B08D-66A2-463D-A603-795CFF5D8771}" type="pres">
      <dgm:prSet presAssocID="{5FCC6B2D-46D3-475B-8289-51B8EFB005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EAD833-11F1-4376-9432-BF8E19157FC0}" type="pres">
      <dgm:prSet presAssocID="{48D585C8-55BC-4AA8-933B-3119E738CF98}" presName="sp" presStyleCnt="0"/>
      <dgm:spPr/>
    </dgm:pt>
    <dgm:pt modelId="{1DDEC13C-E918-49DD-A866-67C58AA391C3}" type="pres">
      <dgm:prSet presAssocID="{C49472E0-20EB-4DA7-A11A-8C1E391E6B40}" presName="linNode" presStyleCnt="0"/>
      <dgm:spPr/>
    </dgm:pt>
    <dgm:pt modelId="{2EAA9E80-C013-4050-82D8-431017ABAB38}" type="pres">
      <dgm:prSet presAssocID="{C49472E0-20EB-4DA7-A11A-8C1E391E6B4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BB0487-7ABA-4E1F-8B4C-6EBE282465CA}" type="pres">
      <dgm:prSet presAssocID="{C49472E0-20EB-4DA7-A11A-8C1E391E6B40}" presName="descendantText" presStyleLbl="alignAccFollowNode1" presStyleIdx="1" presStyleCnt="3" custScaleY="1677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DACF32-D17A-4923-AF2F-C95533E07FEB}" type="pres">
      <dgm:prSet presAssocID="{0312A73B-5458-4FE3-8FA6-073029D3938B}" presName="sp" presStyleCnt="0"/>
      <dgm:spPr/>
    </dgm:pt>
    <dgm:pt modelId="{EB51765B-6257-44C0-A2E7-BB90531F3A1F}" type="pres">
      <dgm:prSet presAssocID="{782F1E1E-3F22-4DEC-BA9C-48445A145CBE}" presName="linNode" presStyleCnt="0"/>
      <dgm:spPr/>
    </dgm:pt>
    <dgm:pt modelId="{A36B74D4-4712-4767-A684-99BD98CDADE0}" type="pres">
      <dgm:prSet presAssocID="{782F1E1E-3F22-4DEC-BA9C-48445A145C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881EC9-625A-4728-8834-816F0A335905}" type="pres">
      <dgm:prSet presAssocID="{782F1E1E-3F22-4DEC-BA9C-48445A145C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50A8DA-99C0-4EFB-8EC3-C5DB88A19724}" type="presOf" srcId="{E0C90F6E-7352-4D6D-B35E-EBE55300BB6D}" destId="{A2A1B08D-66A2-463D-A603-795CFF5D8771}" srcOrd="0" destOrd="0" presId="urn:microsoft.com/office/officeart/2005/8/layout/vList5"/>
    <dgm:cxn modelId="{21878CB9-63EC-4F36-9033-BB479223CA9B}" srcId="{2FD59519-219C-4662-A37B-696FD537AB96}" destId="{782F1E1E-3F22-4DEC-BA9C-48445A145CBE}" srcOrd="2" destOrd="0" parTransId="{60CB228E-A57C-4C19-8D1E-BC9BA5A03398}" sibTransId="{AE12D53A-F6F0-4C7D-A2E0-21404AF047DC}"/>
    <dgm:cxn modelId="{951C03E6-5B2C-4536-84A1-E089BFB9346E}" type="presOf" srcId="{D4D21E92-A093-44E8-BF3F-6D675FA83D80}" destId="{7ABB0487-7ABA-4E1F-8B4C-6EBE282465CA}" srcOrd="0" destOrd="0" presId="urn:microsoft.com/office/officeart/2005/8/layout/vList5"/>
    <dgm:cxn modelId="{06AE288A-D98C-4518-926F-889E1E23DC1C}" srcId="{C49472E0-20EB-4DA7-A11A-8C1E391E6B40}" destId="{D4D21E92-A093-44E8-BF3F-6D675FA83D80}" srcOrd="0" destOrd="0" parTransId="{977FCC0E-680F-4FD7-B357-45C1A732FF2A}" sibTransId="{95831232-A1B7-4226-A879-A1A3614B7B5E}"/>
    <dgm:cxn modelId="{EFA302CA-66E8-4DB8-AD00-81ADCB05A23D}" type="presOf" srcId="{782F1E1E-3F22-4DEC-BA9C-48445A145CBE}" destId="{A36B74D4-4712-4767-A684-99BD98CDADE0}" srcOrd="0" destOrd="0" presId="urn:microsoft.com/office/officeart/2005/8/layout/vList5"/>
    <dgm:cxn modelId="{DB999D47-D261-4244-BC7E-87273C61EF53}" type="presOf" srcId="{C49472E0-20EB-4DA7-A11A-8C1E391E6B40}" destId="{2EAA9E80-C013-4050-82D8-431017ABAB38}" srcOrd="0" destOrd="0" presId="urn:microsoft.com/office/officeart/2005/8/layout/vList5"/>
    <dgm:cxn modelId="{FF5E0CDE-FF09-4F1D-A525-3017358DB0C4}" srcId="{2FD59519-219C-4662-A37B-696FD537AB96}" destId="{C49472E0-20EB-4DA7-A11A-8C1E391E6B40}" srcOrd="1" destOrd="0" parTransId="{397E0A8F-66F6-43A6-AB9E-A8EAF1712FCD}" sibTransId="{0312A73B-5458-4FE3-8FA6-073029D3938B}"/>
    <dgm:cxn modelId="{8A42E236-23C6-49F7-90AA-9F717EF80D89}" type="presOf" srcId="{5FCC6B2D-46D3-475B-8289-51B8EFB005DA}" destId="{15ED09F7-86F9-4E38-AC5C-0A2AE341C1E5}" srcOrd="0" destOrd="0" presId="urn:microsoft.com/office/officeart/2005/8/layout/vList5"/>
    <dgm:cxn modelId="{4F8F6DDA-47C4-4B50-BD32-E60204B76503}" srcId="{2FD59519-219C-4662-A37B-696FD537AB96}" destId="{5FCC6B2D-46D3-475B-8289-51B8EFB005DA}" srcOrd="0" destOrd="0" parTransId="{955C0AB2-6601-46D3-96F3-CEAF3D75BDBC}" sibTransId="{48D585C8-55BC-4AA8-933B-3119E738CF98}"/>
    <dgm:cxn modelId="{615EDA71-303F-4445-99C7-C25092C7152A}" srcId="{5FCC6B2D-46D3-475B-8289-51B8EFB005DA}" destId="{E0C90F6E-7352-4D6D-B35E-EBE55300BB6D}" srcOrd="0" destOrd="0" parTransId="{6D7415E7-FA12-432D-8039-B55E3F0B903C}" sibTransId="{2264B11C-5AF3-4C47-B9EA-C244B0D50790}"/>
    <dgm:cxn modelId="{22EC25A6-BF72-48B3-A504-A4891E3B65DE}" srcId="{782F1E1E-3F22-4DEC-BA9C-48445A145CBE}" destId="{F342BB4B-B95D-449E-9B45-B4DF9B469BD8}" srcOrd="0" destOrd="0" parTransId="{B08EE0D4-0FA9-4FE8-8FF0-A0DE510A3E08}" sibTransId="{FE07CEF2-FC11-44F2-A0EE-44AABAD316D1}"/>
    <dgm:cxn modelId="{D60CA077-F457-4533-B218-B492884B96B2}" type="presOf" srcId="{F342BB4B-B95D-449E-9B45-B4DF9B469BD8}" destId="{B8881EC9-625A-4728-8834-816F0A335905}" srcOrd="0" destOrd="0" presId="urn:microsoft.com/office/officeart/2005/8/layout/vList5"/>
    <dgm:cxn modelId="{F344EFD3-CEA2-4F78-9A68-A12172FDF42C}" type="presOf" srcId="{2FD59519-219C-4662-A37B-696FD537AB96}" destId="{1D693778-06D7-4E3B-9208-3790C912EC68}" srcOrd="0" destOrd="0" presId="urn:microsoft.com/office/officeart/2005/8/layout/vList5"/>
    <dgm:cxn modelId="{49839991-6350-40CA-A60D-08F355E5EFB1}" type="presParOf" srcId="{1D693778-06D7-4E3B-9208-3790C912EC68}" destId="{B863D8A0-48D2-4C8B-9F9B-AA1562CF34F4}" srcOrd="0" destOrd="0" presId="urn:microsoft.com/office/officeart/2005/8/layout/vList5"/>
    <dgm:cxn modelId="{3438C0F0-6A07-4628-9E01-164331C2CCA9}" type="presParOf" srcId="{B863D8A0-48D2-4C8B-9F9B-AA1562CF34F4}" destId="{15ED09F7-86F9-4E38-AC5C-0A2AE341C1E5}" srcOrd="0" destOrd="0" presId="urn:microsoft.com/office/officeart/2005/8/layout/vList5"/>
    <dgm:cxn modelId="{8F29E1F8-1DF8-4181-A00D-1FB063447EAC}" type="presParOf" srcId="{B863D8A0-48D2-4C8B-9F9B-AA1562CF34F4}" destId="{A2A1B08D-66A2-463D-A603-795CFF5D8771}" srcOrd="1" destOrd="0" presId="urn:microsoft.com/office/officeart/2005/8/layout/vList5"/>
    <dgm:cxn modelId="{168A93D8-92F2-4AFE-82F9-239D55504C7D}" type="presParOf" srcId="{1D693778-06D7-4E3B-9208-3790C912EC68}" destId="{F3EAD833-11F1-4376-9432-BF8E19157FC0}" srcOrd="1" destOrd="0" presId="urn:microsoft.com/office/officeart/2005/8/layout/vList5"/>
    <dgm:cxn modelId="{69FE8BAB-5BE8-4ABA-B242-E415D4540094}" type="presParOf" srcId="{1D693778-06D7-4E3B-9208-3790C912EC68}" destId="{1DDEC13C-E918-49DD-A866-67C58AA391C3}" srcOrd="2" destOrd="0" presId="urn:microsoft.com/office/officeart/2005/8/layout/vList5"/>
    <dgm:cxn modelId="{F303D2BD-AB9E-48F8-B8F9-E5AC63B69C8B}" type="presParOf" srcId="{1DDEC13C-E918-49DD-A866-67C58AA391C3}" destId="{2EAA9E80-C013-4050-82D8-431017ABAB38}" srcOrd="0" destOrd="0" presId="urn:microsoft.com/office/officeart/2005/8/layout/vList5"/>
    <dgm:cxn modelId="{C80FEE01-DA0E-4C40-856A-7CAE7B99CC8D}" type="presParOf" srcId="{1DDEC13C-E918-49DD-A866-67C58AA391C3}" destId="{7ABB0487-7ABA-4E1F-8B4C-6EBE282465CA}" srcOrd="1" destOrd="0" presId="urn:microsoft.com/office/officeart/2005/8/layout/vList5"/>
    <dgm:cxn modelId="{A045A49D-C42F-485D-AB3A-656488E44FF7}" type="presParOf" srcId="{1D693778-06D7-4E3B-9208-3790C912EC68}" destId="{ADDACF32-D17A-4923-AF2F-C95533E07FEB}" srcOrd="3" destOrd="0" presId="urn:microsoft.com/office/officeart/2005/8/layout/vList5"/>
    <dgm:cxn modelId="{CCCC43A1-3110-4E11-9CA9-60401AF99D19}" type="presParOf" srcId="{1D693778-06D7-4E3B-9208-3790C912EC68}" destId="{EB51765B-6257-44C0-A2E7-BB90531F3A1F}" srcOrd="4" destOrd="0" presId="urn:microsoft.com/office/officeart/2005/8/layout/vList5"/>
    <dgm:cxn modelId="{805F1E0C-AA36-4065-8BF7-5C78851402B5}" type="presParOf" srcId="{EB51765B-6257-44C0-A2E7-BB90531F3A1F}" destId="{A36B74D4-4712-4767-A684-99BD98CDADE0}" srcOrd="0" destOrd="0" presId="urn:microsoft.com/office/officeart/2005/8/layout/vList5"/>
    <dgm:cxn modelId="{655F4C0F-2350-4D86-ADB2-2BAFF61FE428}" type="presParOf" srcId="{EB51765B-6257-44C0-A2E7-BB90531F3A1F}" destId="{B8881EC9-625A-4728-8834-816F0A3359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1B08D-66A2-463D-A603-795CFF5D8771}">
      <dsp:nvSpPr>
        <dsp:cNvPr id="0" name=""/>
        <dsp:cNvSpPr/>
      </dsp:nvSpPr>
      <dsp:spPr>
        <a:xfrm rot="5400000">
          <a:off x="4947326" y="-1871387"/>
          <a:ext cx="1171536" cy="5207618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MÁXIMO 7 AÑOS (EJEMPLO: 2 AÑOS TRÁMITE Y 5 CONCENTRACIÓN)</a:t>
          </a:r>
          <a:endParaRPr lang="es-MX" sz="2000" b="1" kern="1200" dirty="0"/>
        </a:p>
      </dsp:txBody>
      <dsp:txXfrm rot="-5400000">
        <a:off x="2929285" y="203844"/>
        <a:ext cx="5150428" cy="1057156"/>
      </dsp:txXfrm>
    </dsp:sp>
    <dsp:sp modelId="{15ED09F7-86F9-4E38-AC5C-0A2AE341C1E5}">
      <dsp:nvSpPr>
        <dsp:cNvPr id="0" name=""/>
        <dsp:cNvSpPr/>
      </dsp:nvSpPr>
      <dsp:spPr>
        <a:xfrm>
          <a:off x="0" y="211"/>
          <a:ext cx="2929285" cy="14644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ADMINISTRATIVO</a:t>
          </a:r>
          <a:endParaRPr lang="es-MX" sz="2000" b="1" kern="1200" dirty="0"/>
        </a:p>
      </dsp:txBody>
      <dsp:txXfrm>
        <a:off x="71487" y="71698"/>
        <a:ext cx="2786311" cy="1321446"/>
      </dsp:txXfrm>
    </dsp:sp>
    <dsp:sp modelId="{7ABB0487-7ABA-4E1F-8B4C-6EBE282465CA}">
      <dsp:nvSpPr>
        <dsp:cNvPr id="0" name=""/>
        <dsp:cNvSpPr/>
      </dsp:nvSpPr>
      <dsp:spPr>
        <a:xfrm rot="5400000">
          <a:off x="4545264" y="-80986"/>
          <a:ext cx="1964853" cy="520253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SE MANTIENE EN TRÁMITE DURANTE SU VIGENCIA O DESAHOGO DEL EXPEDIENTE, POSTERIORMENTE SE CONSERVA 10 AÑOS EN CONCENTRACIÓN</a:t>
          </a:r>
          <a:endParaRPr lang="es-MX" sz="2000" b="1" kern="1200" dirty="0"/>
        </a:p>
      </dsp:txBody>
      <dsp:txXfrm rot="-5400000">
        <a:off x="2926425" y="1633769"/>
        <a:ext cx="5106616" cy="1773021"/>
      </dsp:txXfrm>
    </dsp:sp>
    <dsp:sp modelId="{2EAA9E80-C013-4050-82D8-431017ABAB38}">
      <dsp:nvSpPr>
        <dsp:cNvPr id="0" name=""/>
        <dsp:cNvSpPr/>
      </dsp:nvSpPr>
      <dsp:spPr>
        <a:xfrm>
          <a:off x="0" y="1788069"/>
          <a:ext cx="2926424" cy="14644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LEGAL</a:t>
          </a:r>
          <a:endParaRPr lang="es-MX" sz="2000" b="1" kern="1200" dirty="0"/>
        </a:p>
      </dsp:txBody>
      <dsp:txXfrm>
        <a:off x="71487" y="1859556"/>
        <a:ext cx="2783450" cy="1321446"/>
      </dsp:txXfrm>
    </dsp:sp>
    <dsp:sp modelId="{B8881EC9-625A-4728-8834-816F0A335905}">
      <dsp:nvSpPr>
        <dsp:cNvPr id="0" name=""/>
        <dsp:cNvSpPr/>
      </dsp:nvSpPr>
      <dsp:spPr>
        <a:xfrm rot="5400000">
          <a:off x="4947326" y="1704328"/>
          <a:ext cx="1171536" cy="5207618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MÍNIMO 5 AÑOS (EJEMPLO 2 AÑOS EN TRÁMITE Y 3 CONCENTRACIÓN)</a:t>
          </a:r>
          <a:endParaRPr lang="es-MX" sz="2000" b="1" kern="1200" dirty="0"/>
        </a:p>
      </dsp:txBody>
      <dsp:txXfrm rot="-5400000">
        <a:off x="2929285" y="3779559"/>
        <a:ext cx="5150428" cy="1057156"/>
      </dsp:txXfrm>
    </dsp:sp>
    <dsp:sp modelId="{A36B74D4-4712-4767-A684-99BD98CDADE0}">
      <dsp:nvSpPr>
        <dsp:cNvPr id="0" name=""/>
        <dsp:cNvSpPr/>
      </dsp:nvSpPr>
      <dsp:spPr>
        <a:xfrm>
          <a:off x="0" y="3575928"/>
          <a:ext cx="2929285" cy="146442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FISCAL O CONTABLE</a:t>
          </a:r>
          <a:endParaRPr lang="es-MX" sz="2000" b="1" kern="1200" dirty="0"/>
        </a:p>
      </dsp:txBody>
      <dsp:txXfrm>
        <a:off x="71487" y="3647415"/>
        <a:ext cx="2786311" cy="132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69528-C63C-4A20-9676-6B5202C75590}" type="datetimeFigureOut">
              <a:rPr lang="es-MX" smtClean="0"/>
              <a:pPr/>
              <a:t>31/01/2018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424C-F9FD-40A1-86BA-1C1F0B5557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0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F3B3-990B-43DC-9961-761BCB7F52E8}" type="datetimeFigureOut">
              <a:rPr lang="es-ES" smtClean="0"/>
              <a:t>31/01/2018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AC84-9149-48A3-A692-C3251E86E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6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73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31/01/2018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1784" y="3146668"/>
            <a:ext cx="6858001" cy="564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755576" y="1481328"/>
            <a:ext cx="8229600" cy="4525963"/>
          </a:xfrm>
          <a:prstGeom prst="rect">
            <a:avLst/>
          </a:prstGeom>
        </p:spPr>
        <p:txBody>
          <a:bodyPr/>
          <a:lstStyle>
            <a:lvl1pPr marL="109728" indent="0" algn="just"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31/01/2018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" y="5877272"/>
            <a:ext cx="396239" cy="787018"/>
          </a:xfrm>
          <a:prstGeom prst="rect">
            <a:avLst/>
          </a:prstGeom>
        </p:spPr>
      </p:pic>
      <p:sp>
        <p:nvSpPr>
          <p:cNvPr id="9" name="16 Subtítulo"/>
          <p:cNvSpPr>
            <a:spLocks noGrp="1"/>
          </p:cNvSpPr>
          <p:nvPr>
            <p:ph type="subTitle" idx="13" hasCustomPrompt="1"/>
          </p:nvPr>
        </p:nvSpPr>
        <p:spPr>
          <a:xfrm>
            <a:off x="755576" y="141064"/>
            <a:ext cx="82296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Título del tema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25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kumimoji="0" lang="es-E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31/01/2018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kumimoji="0" lang="en-US" sz="3800" b="1" kern="1200" dirty="0"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16" y="5733256"/>
            <a:ext cx="513226" cy="1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31/01/2018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6429" y="2721313"/>
            <a:ext cx="6007293" cy="564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gegonzalez@verivai.org.m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2" y="404664"/>
            <a:ext cx="1146336" cy="2276872"/>
          </a:xfrm>
          <a:prstGeom prst="rect">
            <a:avLst/>
          </a:prstGeom>
        </p:spPr>
      </p:pic>
      <p:sp>
        <p:nvSpPr>
          <p:cNvPr id="5" name="16 Subtítulo"/>
          <p:cNvSpPr txBox="1">
            <a:spLocks/>
          </p:cNvSpPr>
          <p:nvPr/>
        </p:nvSpPr>
        <p:spPr>
          <a:xfrm>
            <a:off x="978401" y="3501008"/>
            <a:ext cx="7772400" cy="219819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“Taller de Organización de Archivos Públicos”</a:t>
            </a:r>
            <a:endParaRPr kumimoji="0" lang="en-US" sz="3500" b="1" kern="1200" dirty="0" smtClean="0">
              <a:solidFill>
                <a:srgbClr val="594228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/>
              <a:t>Aquél que registra un hecho, acto administrativo, jurídico, fiscal o contable, creado, recibido, manejado y usado en el ejercicio de las facultades y actividades de los sujetos obligados.</a:t>
            </a:r>
          </a:p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¿QUÉ ES UN DOCUMENTO?</a:t>
            </a:r>
          </a:p>
        </p:txBody>
      </p:sp>
      <p:pic>
        <p:nvPicPr>
          <p:cNvPr id="4" name="5 Imagen" descr="hombre-y-documento-14576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905" y="3025432"/>
            <a:ext cx="2428892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/>
              <a:t>Conjunto de documentos que se relacionan con un mismo tema, guardados conforme a un orden lógico.</a:t>
            </a:r>
          </a:p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¿QUÉ ES UN EXPEDIENTE?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826">
            <a:off x="3700494" y="3433664"/>
            <a:ext cx="2573594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2722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49994"/>
            <a:ext cx="8229600" cy="4525963"/>
          </a:xfrm>
        </p:spPr>
        <p:txBody>
          <a:bodyPr/>
          <a:lstStyle/>
          <a:p>
            <a:r>
              <a:rPr lang="es-MX" sz="2400" dirty="0">
                <a:solidFill>
                  <a:srgbClr val="E3AA3B"/>
                </a:solidFill>
              </a:rPr>
              <a:t> </a:t>
            </a:r>
            <a:r>
              <a:rPr lang="es-MX" sz="3200" dirty="0"/>
              <a:t>Es el conjunto de expedientes o  documentos organizados con  el fin de integrar una fuente de información, en razón  de las actividades de una institución.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CONCEPTO DE ARCHIVO</a:t>
            </a:r>
          </a:p>
        </p:txBody>
      </p:sp>
      <p:pic>
        <p:nvPicPr>
          <p:cNvPr id="4" name="4 Imagen" descr="archiv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708920"/>
            <a:ext cx="4392488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n2mdhzCEAA9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5997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60444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608" y="404664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“</a:t>
            </a:r>
            <a:r>
              <a:rPr lang="es-MX" sz="2800" b="1" dirty="0"/>
              <a:t>Este archivo, como muchos otros de nuestra institución siempre tuvo una triste historia. De alguna manera se le consideró como un panteón. En nuestro lenguaje burocrático cotidiano, “archívese” viene a significar algo así como “entiérrese”, “olvídese”, “ahí queda”. En pocas palabras, fue, como tantos otros, un rincón olvidado</a:t>
            </a:r>
            <a:r>
              <a:rPr lang="es-MX" sz="2800" b="1" dirty="0" smtClean="0"/>
              <a:t>”</a:t>
            </a:r>
          </a:p>
          <a:p>
            <a:pPr algn="just"/>
            <a:endParaRPr lang="es-ES" sz="28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MX" sz="2800" b="1" i="1" dirty="0"/>
              <a:t>José Miguel Romero de Solís</a:t>
            </a:r>
          </a:p>
          <a:p>
            <a:pPr algn="just"/>
            <a:endParaRPr lang="es-MX" sz="2800" b="1" dirty="0">
              <a:solidFill>
                <a:srgbClr val="AE9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E3AA3B"/>
                </a:solidFill>
              </a:rPr>
              <a:t>Son los documentos de uso cotidiano y necesario para el ejercicio de las atribuciones de una unidad administrativa.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ARCHIVO DE TRÁMITE</a:t>
            </a:r>
            <a:endParaRPr lang="es-MX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143248"/>
            <a:ext cx="2841104" cy="2874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461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E3AA3B"/>
                </a:solidFill>
              </a:rPr>
              <a:t>Es la unidad responsable de la administración de los documentos cuya consulta es esporádica por partes de las unidades administrativas de las instituciones , y que permanecen en el hasta que termina su vigencia y se pueda determinar su destino final (baja o histórico)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ARCHIVO DE CONCENTRACIÓN</a:t>
            </a:r>
            <a:endParaRPr lang="es-MX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4572008"/>
            <a:ext cx="2571768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50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MX" dirty="0">
              <a:solidFill>
                <a:srgbClr val="E3AA3B"/>
              </a:solidFill>
            </a:endParaRPr>
          </a:p>
          <a:p>
            <a:pPr>
              <a:buNone/>
            </a:pPr>
            <a:r>
              <a:rPr lang="es-MX" dirty="0">
                <a:solidFill>
                  <a:srgbClr val="E3AA3B"/>
                </a:solidFill>
              </a:rPr>
              <a:t>Corresponde a la segunda etapa del ciclo vital: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>
                <a:solidFill>
                  <a:srgbClr val="E3AA3B"/>
                </a:solidFill>
              </a:rPr>
              <a:t>Liberar a las administraciones de los documentos que ya no son necesarios para su trabajo diario, a fin de mejorar el funcionamiento de sus sistema documentales y de acceso a la información.</a:t>
            </a:r>
          </a:p>
          <a:p>
            <a:endParaRPr lang="es-MX" dirty="0">
              <a:solidFill>
                <a:srgbClr val="E3AA3B"/>
              </a:solidFill>
            </a:endParaRPr>
          </a:p>
          <a:p>
            <a:endParaRPr lang="es-MX" dirty="0">
              <a:solidFill>
                <a:srgbClr val="E3AA3B"/>
              </a:solidFill>
            </a:endParaRPr>
          </a:p>
          <a:p>
            <a:r>
              <a:rPr lang="es-MX" dirty="0">
                <a:solidFill>
                  <a:srgbClr val="E3AA3B"/>
                </a:solidFill>
              </a:rPr>
              <a:t>Evitar saturaciones a los archivos históricos cuando dichos documentos no cuentan con       valor histórico, siendo destinadas a la baja documental concluidos sus plazos de conservación.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OBJETIVO DEL ARCHIVO DE CONCENTRACIÓN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7306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E3AA3B"/>
                </a:solidFill>
              </a:rPr>
              <a:t>El archivo histórico se integra con los documentos procedentes de los archivos de Concentración. En el se custodian la documentación que por su carácter debe conservarse indefinidamente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ARCHIVO HISTÓRICO</a:t>
            </a:r>
            <a:endParaRPr lang="es-MX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3786190"/>
            <a:ext cx="3000396" cy="25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ARCHIVO DESORGANIZADO</a:t>
            </a:r>
          </a:p>
        </p:txBody>
      </p:sp>
      <p:pic>
        <p:nvPicPr>
          <p:cNvPr id="4" name="5 Marcador de contenido" descr="12i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50" y="1515269"/>
            <a:ext cx="7924800" cy="4457700"/>
          </a:xfrm>
        </p:spPr>
      </p:pic>
    </p:spTree>
    <p:extLst>
      <p:ext uri="{BB962C8B-B14F-4D97-AF65-F5344CB8AC3E}">
        <p14:creationId xmlns:p14="http://schemas.microsoft.com/office/powerpoint/2010/main" val="338166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s-MX" sz="2000" dirty="0" smtClean="0"/>
              <a:t>NOMBRAR A LOS RESPONSABLES DE ARCHIVO</a:t>
            </a:r>
            <a:br>
              <a:rPr lang="es-MX" sz="2000" dirty="0" smtClean="0"/>
            </a:br>
            <a:r>
              <a:rPr lang="es-MX" sz="2000" b="0" dirty="0" smtClean="0">
                <a:solidFill>
                  <a:srgbClr val="E3AA3B"/>
                </a:solidFill>
              </a:rPr>
              <a:t>Los </a:t>
            </a:r>
            <a:r>
              <a:rPr lang="es-MX" sz="2000" b="0" dirty="0">
                <a:solidFill>
                  <a:srgbClr val="E3AA3B"/>
                </a:solidFill>
              </a:rPr>
              <a:t>titulares de </a:t>
            </a:r>
            <a:r>
              <a:rPr lang="es-MX" sz="2000" b="0" dirty="0" smtClean="0">
                <a:solidFill>
                  <a:srgbClr val="E3AA3B"/>
                </a:solidFill>
              </a:rPr>
              <a:t>los sujetos obligados, </a:t>
            </a:r>
            <a:r>
              <a:rPr lang="es-MX" sz="2000" b="0" dirty="0">
                <a:solidFill>
                  <a:srgbClr val="E3AA3B"/>
                </a:solidFill>
              </a:rPr>
              <a:t>designarán a los</a:t>
            </a:r>
            <a:br>
              <a:rPr lang="es-MX" sz="2000" b="0" dirty="0">
                <a:solidFill>
                  <a:srgbClr val="E3AA3B"/>
                </a:solidFill>
              </a:rPr>
            </a:br>
            <a:r>
              <a:rPr lang="es-MX" sz="2000" b="0" dirty="0">
                <a:solidFill>
                  <a:srgbClr val="E3AA3B"/>
                </a:solidFill>
              </a:rPr>
              <a:t>responsables del área coordinadora de archivo, del archivo de</a:t>
            </a:r>
            <a:br>
              <a:rPr lang="es-MX" sz="2000" b="0" dirty="0">
                <a:solidFill>
                  <a:srgbClr val="E3AA3B"/>
                </a:solidFill>
              </a:rPr>
            </a:br>
            <a:r>
              <a:rPr lang="es-MX" sz="2000" b="0" dirty="0">
                <a:solidFill>
                  <a:srgbClr val="E3AA3B"/>
                </a:solidFill>
              </a:rPr>
              <a:t>concentración </a:t>
            </a:r>
            <a:r>
              <a:rPr lang="es-MX" sz="2000" b="0" dirty="0" smtClean="0">
                <a:solidFill>
                  <a:srgbClr val="E3AA3B"/>
                </a:solidFill>
              </a:rPr>
              <a:t>y </a:t>
            </a:r>
            <a:r>
              <a:rPr lang="es-MX" sz="2000" b="0" dirty="0">
                <a:solidFill>
                  <a:srgbClr val="E3AA3B"/>
                </a:solidFill>
              </a:rPr>
              <a:t>del histórico;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77048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Los titulares de las unidades administrativas, designarán a los responsables de los archivos de trámite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6431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5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s-MX" sz="2000" dirty="0"/>
              <a:t>Los responsables del área coordinadora de archivo, realizarán las acciones necesarias para la adecuada administración de los documentos de archivo, de manera conjunta con las unidades administrativas y/o áreas competentes en cada dependencia y entidad, así como con el Archivo General </a:t>
            </a:r>
            <a:r>
              <a:rPr lang="es-MX" sz="2000" dirty="0" smtClean="0"/>
              <a:t>del Estado a </a:t>
            </a:r>
            <a:r>
              <a:rPr lang="es-MX" sz="2000" dirty="0"/>
              <a:t>fin de garantizar la disponibilidad, localización expedita, integridad y conservación de los </a:t>
            </a:r>
            <a:r>
              <a:rPr lang="es-MX" sz="2000" dirty="0" smtClean="0"/>
              <a:t>mismos.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08920"/>
            <a:ext cx="75608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Integrar expedientes de archivo.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Organizar y resguardar la documentación que se encuentra activa y aquella que haya sido clasificada como reservada y confi</a:t>
            </a:r>
            <a:r>
              <a:rPr lang="es-ES" dirty="0"/>
              <a:t>d</a:t>
            </a:r>
            <a:r>
              <a:rPr lang="es-ES" dirty="0" smtClean="0"/>
              <a:t>encial.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Coadyuvar con el área Coordinadora de Archivos para la elaboración de los Instrumentos archivísticos.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Realizar transferencias primarias.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Elaborar inventarios documentales.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 smtClean="0">
                <a:effectLst/>
              </a:rPr>
              <a:t>LOS RESPONSABLES DE ARCHIVO DE TRÁMITE TIENEN LA SIGUIENTES FUNCIONES:</a:t>
            </a:r>
            <a:endParaRPr lang="es-MX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454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Concentrar y custodiar la documentación de las unidades administrativas hasta el término de su vigencia documental.</a:t>
            </a:r>
          </a:p>
          <a:p>
            <a:r>
              <a:rPr lang="es-ES" dirty="0" smtClean="0"/>
              <a:t>Realiza los prestamos de expedientes a las áreas administrativas generadoras de los mismos.</a:t>
            </a:r>
          </a:p>
          <a:p>
            <a:r>
              <a:rPr lang="es-ES" dirty="0" smtClean="0"/>
              <a:t>Elaborar los inventarios de baja documental y transferencia secundaria.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FUNCIONES DE LOS RESPONSABLES DE ARCHIVO DE CONCENTRACIÓN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19801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Recibir y custodiar la documentación proveniente del archivo de concentración.</a:t>
            </a:r>
          </a:p>
          <a:p>
            <a:r>
              <a:rPr lang="es-ES" dirty="0"/>
              <a:t>Realiza los prestamos de expedientes </a:t>
            </a:r>
            <a:endParaRPr lang="es-ES" dirty="0" smtClean="0"/>
          </a:p>
          <a:p>
            <a:r>
              <a:rPr lang="es-ES" dirty="0" smtClean="0"/>
              <a:t>Elaborar la guía simple de archivos e inventario documental.</a:t>
            </a:r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/>
              <a:t>FUNCIONES DE LOS RESPONSABLES DE ARCHIVO DE </a:t>
            </a:r>
            <a:r>
              <a:rPr lang="es-ES" sz="3200" dirty="0" smtClean="0"/>
              <a:t>HISTÓRICO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4174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7784" y="47667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accent2">
                    <a:lumMod val="50000"/>
                  </a:schemeClr>
                </a:solidFill>
              </a:rPr>
              <a:t>¿ARCHIVAR?</a:t>
            </a:r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8581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394794"/>
            <a:ext cx="738389" cy="531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357430"/>
            <a:ext cx="3123028" cy="3249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357430"/>
            <a:ext cx="2901461" cy="3249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184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lorieta\Pictures\el-archivo-de-oficina-gestin-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728"/>
            <a:ext cx="7600358" cy="5879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1051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36" y="2661021"/>
            <a:ext cx="2414588" cy="20859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0298" y="500042"/>
            <a:ext cx="37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</a:rPr>
              <a:t>¿CÓMO ORGANIZAR TU ARCHIVO?</a:t>
            </a: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1" y="1812161"/>
            <a:ext cx="1584539" cy="684701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54133" y="1334043"/>
            <a:ext cx="2542736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1.-Identificar</a:t>
            </a:r>
            <a:endParaRPr lang="es-MX" sz="2000" b="1" dirty="0">
              <a:solidFill>
                <a:schemeClr val="accent3">
                  <a:lumMod val="60000"/>
                  <a:lumOff val="40000"/>
                  <a:alpha val="99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458420" y="1334043"/>
            <a:ext cx="2542736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2.Organizar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1474" y="2357430"/>
            <a:ext cx="2845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E3AA3B"/>
                </a:solidFill>
              </a:rPr>
              <a:t>¿Qué es importante?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1562656" y="2917024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/>
          <p:cNvSpPr txBox="1"/>
          <p:nvPr/>
        </p:nvSpPr>
        <p:spPr>
          <a:xfrm>
            <a:off x="1093055" y="3866869"/>
            <a:ext cx="1255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C9B663"/>
                </a:solidFill>
              </a:rPr>
              <a:t>Depurar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643702" y="2357430"/>
            <a:ext cx="25002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E3AA3B"/>
                </a:solidFill>
              </a:rPr>
              <a:t>¿Cómo organizar?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7690894" y="2917024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CuadroTexto 13"/>
          <p:cNvSpPr txBox="1"/>
          <p:nvPr/>
        </p:nvSpPr>
        <p:spPr>
          <a:xfrm>
            <a:off x="6429388" y="3929066"/>
            <a:ext cx="25717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rgbClr val="C9B663"/>
                </a:solidFill>
              </a:rPr>
              <a:t>Lógica</a:t>
            </a:r>
          </a:p>
          <a:p>
            <a:pPr algn="ctr"/>
            <a:r>
              <a:rPr lang="es-MX" sz="2100" b="1" dirty="0">
                <a:solidFill>
                  <a:srgbClr val="C9B663"/>
                </a:solidFill>
              </a:rPr>
              <a:t> y </a:t>
            </a:r>
          </a:p>
          <a:p>
            <a:pPr algn="ctr"/>
            <a:r>
              <a:rPr lang="es-MX" sz="2100" b="1" dirty="0">
                <a:solidFill>
                  <a:srgbClr val="C9B663"/>
                </a:solidFill>
              </a:rPr>
              <a:t>cronológicamente</a:t>
            </a:r>
          </a:p>
        </p:txBody>
      </p:sp>
      <p:sp>
        <p:nvSpPr>
          <p:cNvPr id="15" name="Elipse 14"/>
          <p:cNvSpPr/>
          <p:nvPr/>
        </p:nvSpPr>
        <p:spPr>
          <a:xfrm>
            <a:off x="3110248" y="4984131"/>
            <a:ext cx="2627291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3. Conservar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0817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>
                <a:solidFill>
                  <a:srgbClr val="E3AA3B"/>
                </a:solidFill>
              </a:rPr>
              <a:t>No todo documento se debe de archivar</a:t>
            </a:r>
            <a:endParaRPr lang="es-MX" dirty="0">
              <a:solidFill>
                <a:srgbClr val="E3AA3B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1.IDENTIFICAR</a:t>
            </a:r>
            <a:endParaRPr lang="es-MX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901777"/>
            <a:ext cx="6697563" cy="37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41682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>
                <a:solidFill>
                  <a:srgbClr val="E3AA3B"/>
                </a:solidFill>
              </a:rPr>
              <a:t>Documentos constituidos por ejemplares de origen y características diversas cuya utilidad en las unidades responsables reside en la información que contiene para apoyo de las tareas asignadas.</a:t>
            </a:r>
          </a:p>
          <a:p>
            <a:r>
              <a:rPr lang="es-MX" dirty="0">
                <a:solidFill>
                  <a:srgbClr val="E3AA3B"/>
                </a:solidFill>
              </a:rPr>
              <a:t>Generalmente son ejemplares múltiples que proporcionan información, no son originales, se trata de ediciones o acumulación de copias y fotocopias que sirven de control.</a:t>
            </a:r>
          </a:p>
          <a:p>
            <a:r>
              <a:rPr lang="es-MX" dirty="0">
                <a:solidFill>
                  <a:srgbClr val="E3AA3B"/>
                </a:solidFill>
              </a:rPr>
              <a:t>Por lo general no se consideran patrimonio documental, se destruyen y solo se conservan aquellos por su valor de información.</a:t>
            </a:r>
          </a:p>
          <a:p>
            <a:r>
              <a:rPr lang="es-MX" dirty="0">
                <a:solidFill>
                  <a:srgbClr val="E3AA3B"/>
                </a:solidFill>
              </a:rPr>
              <a:t>No se transfieren al Archivo de Concentración.</a:t>
            </a:r>
          </a:p>
          <a:p>
            <a:r>
              <a:rPr lang="es-MX" dirty="0">
                <a:solidFill>
                  <a:srgbClr val="E3AA3B"/>
                </a:solidFill>
              </a:rPr>
              <a:t>Carecen de conceptos tales como vigencia o valores administrativos.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DOCUMENTOS DE APOYO INFORMATIVO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7812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86044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9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2. ORGANIZAR</a:t>
            </a:r>
            <a:endParaRPr lang="es-MX" sz="3600" dirty="0"/>
          </a:p>
        </p:txBody>
      </p:sp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892" y="1893084"/>
            <a:ext cx="3786216" cy="3143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3571868" y="2500306"/>
            <a:ext cx="128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Licitación Pública</a:t>
            </a:r>
          </a:p>
          <a:p>
            <a:r>
              <a:rPr lang="es-MX" sz="1400" b="1" dirty="0" smtClean="0"/>
              <a:t>LN-863789-11</a:t>
            </a:r>
            <a:endParaRPr lang="es-MX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6643702" y="1571612"/>
            <a:ext cx="22733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C9B663"/>
                </a:solidFill>
              </a:rPr>
              <a:t>Orden cronológico</a:t>
            </a:r>
            <a:endParaRPr lang="es-MX" b="1" dirty="0">
              <a:solidFill>
                <a:srgbClr val="C9B663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2844" y="1571612"/>
            <a:ext cx="21547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C9B663"/>
                </a:solidFill>
              </a:rPr>
              <a:t>Un mismo asunto</a:t>
            </a:r>
            <a:endParaRPr lang="es-MX" b="1" dirty="0">
              <a:solidFill>
                <a:srgbClr val="C9B663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2282680">
            <a:off x="6858016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 rot="19060907">
            <a:off x="1357290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56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-organizacion-archivos-de-gestion-word-1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858180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6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3. CONSERVAR</a:t>
            </a:r>
            <a:endParaRPr lang="es-MX" sz="3600" dirty="0"/>
          </a:p>
        </p:txBody>
      </p:sp>
      <p:pic>
        <p:nvPicPr>
          <p:cNvPr id="4" name="Imagen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85926"/>
            <a:ext cx="1971675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714488"/>
            <a:ext cx="1857388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73" y="3929066"/>
            <a:ext cx="1864022" cy="1381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1714488"/>
            <a:ext cx="1986796" cy="3605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7 Rectángulo"/>
          <p:cNvSpPr/>
          <p:nvPr/>
        </p:nvSpPr>
        <p:spPr>
          <a:xfrm>
            <a:off x="1000100" y="1357298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E3AA3B"/>
                </a:solidFill>
              </a:rPr>
              <a:t>Trámite</a:t>
            </a:r>
            <a:endParaRPr lang="es-MX" b="1" dirty="0">
              <a:solidFill>
                <a:srgbClr val="E3AA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43306" y="128586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E3AA3B"/>
                </a:solidFill>
              </a:rPr>
              <a:t>Concentración</a:t>
            </a:r>
            <a:endParaRPr lang="es-MX" b="1" dirty="0">
              <a:solidFill>
                <a:srgbClr val="E3AA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00892" y="128586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E3AA3B"/>
                </a:solidFill>
              </a:rPr>
              <a:t>Histórico</a:t>
            </a:r>
            <a:endParaRPr lang="es-MX" b="1" dirty="0">
              <a:solidFill>
                <a:srgbClr val="E3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e"/>
          <p:cNvSpPr>
            <a:spLocks noEditPoints="1" noChangeArrowheads="1"/>
          </p:cNvSpPr>
          <p:nvPr/>
        </p:nvSpPr>
        <p:spPr bwMode="auto">
          <a:xfrm>
            <a:off x="431269" y="933884"/>
            <a:ext cx="2196513" cy="129614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400" b="1" dirty="0" smtClean="0"/>
              <a:t>Archivo de</a:t>
            </a:r>
          </a:p>
          <a:p>
            <a:r>
              <a:rPr lang="es-MX" sz="2400" b="1" dirty="0" smtClean="0"/>
              <a:t> Trámite</a:t>
            </a:r>
            <a:endParaRPr lang="es-MX" sz="2400" b="1" dirty="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3159152" y="883555"/>
            <a:ext cx="2356478" cy="134647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000" b="1" dirty="0" smtClean="0">
                <a:cs typeface="Arial" panose="020B0604020202020204" pitchFamily="34" charset="0"/>
              </a:rPr>
              <a:t>Archivo</a:t>
            </a:r>
            <a:r>
              <a:rPr lang="es-MX" sz="2000" b="1" dirty="0" smtClean="0">
                <a:latin typeface="+mj-lt"/>
                <a:cs typeface="Arial" panose="020B0604020202020204" pitchFamily="34" charset="0"/>
              </a:rPr>
              <a:t> de Concentración</a:t>
            </a:r>
            <a:endParaRPr lang="es-MX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6003851" y="915592"/>
            <a:ext cx="2296616" cy="133272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400" b="1" dirty="0" smtClean="0"/>
              <a:t>Archivo Histórico</a:t>
            </a:r>
            <a:endParaRPr lang="es-MX" sz="2400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44253" y="2780928"/>
            <a:ext cx="2216385" cy="9612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Documentación Activa</a:t>
            </a:r>
            <a:endParaRPr lang="es-MX" sz="23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3144671" y="2780928"/>
            <a:ext cx="2304256" cy="9612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Documentación Semiactiva</a:t>
            </a:r>
            <a:endParaRPr lang="es-MX" sz="2300" b="1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6019800" y="2773389"/>
            <a:ext cx="2296616" cy="9612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Documentación no Activa</a:t>
            </a:r>
            <a:endParaRPr lang="es-MX" sz="2300" b="1" dirty="0"/>
          </a:p>
        </p:txBody>
      </p:sp>
      <p:sp>
        <p:nvSpPr>
          <p:cNvPr id="27" name="26 Flecha abajo"/>
          <p:cNvSpPr/>
          <p:nvPr/>
        </p:nvSpPr>
        <p:spPr>
          <a:xfrm>
            <a:off x="1225505" y="227080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abajo"/>
          <p:cNvSpPr/>
          <p:nvPr/>
        </p:nvSpPr>
        <p:spPr>
          <a:xfrm>
            <a:off x="4044771" y="2291724"/>
            <a:ext cx="50405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abajo"/>
          <p:cNvSpPr/>
          <p:nvPr/>
        </p:nvSpPr>
        <p:spPr>
          <a:xfrm>
            <a:off x="6932609" y="229172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6" name="1045 Flecha abajo"/>
          <p:cNvSpPr/>
          <p:nvPr/>
        </p:nvSpPr>
        <p:spPr>
          <a:xfrm>
            <a:off x="2660639" y="479715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7" name="1046 Flecha abajo"/>
          <p:cNvSpPr/>
          <p:nvPr/>
        </p:nvSpPr>
        <p:spPr>
          <a:xfrm>
            <a:off x="5580072" y="4797152"/>
            <a:ext cx="4583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8" name="1047 Rectángulo"/>
          <p:cNvSpPr/>
          <p:nvPr/>
        </p:nvSpPr>
        <p:spPr>
          <a:xfrm>
            <a:off x="2915816" y="5661248"/>
            <a:ext cx="2887960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Baja Documental </a:t>
            </a:r>
            <a:endParaRPr lang="es-MX" sz="2300" b="1" dirty="0"/>
          </a:p>
        </p:txBody>
      </p:sp>
      <p:sp>
        <p:nvSpPr>
          <p:cNvPr id="1049" name="1048 Flecha derecha"/>
          <p:cNvSpPr/>
          <p:nvPr/>
        </p:nvSpPr>
        <p:spPr>
          <a:xfrm>
            <a:off x="2627784" y="1314476"/>
            <a:ext cx="531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1" name="1050 Flecha derecha"/>
          <p:cNvSpPr/>
          <p:nvPr/>
        </p:nvSpPr>
        <p:spPr>
          <a:xfrm>
            <a:off x="5515630" y="1314476"/>
            <a:ext cx="4882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2" name="105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34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2300" b="1" dirty="0" smtClean="0">
                <a:latin typeface="+mj-lt"/>
                <a:cs typeface="Arial" panose="020B0604020202020204" pitchFamily="34" charset="0"/>
              </a:rPr>
              <a:t>CICLO DE VIDA DEL DOCUMENTO</a:t>
            </a:r>
            <a:endParaRPr lang="es-MX" sz="23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53" name="1052 Proceso"/>
          <p:cNvSpPr/>
          <p:nvPr/>
        </p:nvSpPr>
        <p:spPr>
          <a:xfrm>
            <a:off x="1481623" y="3933056"/>
            <a:ext cx="2010258" cy="792088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Transferencia primaria</a:t>
            </a:r>
            <a:endParaRPr lang="es-MX" sz="2300" b="1" dirty="0"/>
          </a:p>
        </p:txBody>
      </p:sp>
      <p:sp>
        <p:nvSpPr>
          <p:cNvPr id="1054" name="1053 Proceso"/>
          <p:cNvSpPr/>
          <p:nvPr/>
        </p:nvSpPr>
        <p:spPr>
          <a:xfrm>
            <a:off x="5148062" y="3933056"/>
            <a:ext cx="2088233" cy="792088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/>
              <a:t>Transferencia secundaria</a:t>
            </a:r>
            <a:endParaRPr lang="es-MX" sz="2300" b="1" dirty="0"/>
          </a:p>
        </p:txBody>
      </p:sp>
    </p:spTree>
    <p:extLst>
      <p:ext uri="{BB962C8B-B14F-4D97-AF65-F5344CB8AC3E}">
        <p14:creationId xmlns:p14="http://schemas.microsoft.com/office/powerpoint/2010/main" val="281443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0"/>
          <a:ext cx="8286808" cy="633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803079">
                <a:tc gridSpan="4"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CRITERIO</a:t>
                      </a:r>
                      <a:r>
                        <a:rPr lang="es-MX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 DE VALORACIÓN SECUNDARIA</a:t>
                      </a:r>
                    </a:p>
                    <a:p>
                      <a:pPr algn="ctr"/>
                      <a:r>
                        <a:rPr lang="es-MX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(HISTÓRICA)</a:t>
                      </a:r>
                      <a:endParaRPr lang="es-MX"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892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¿CUÁL?</a:t>
                      </a:r>
                    </a:p>
                    <a:p>
                      <a:pPr algn="ctr"/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¿QUÉ?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¿QUIÉN?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¿CÓMO?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30259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EVIDENCIAL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Determinar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si tiene valor permanente en virtud de derechos y obligaciones de la administración pública o de los ciudadanos.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Grupo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interdisciplinario de archivistas y especialistas en el área de investigación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Mediante el análisis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de la de la legislación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normativa nacional e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internacional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06157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TESTIMONIAL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Determinar si da cuenta de aspectos de la evolución de la Institución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Mediante el análisis de los propios documentos que dan que dan cuenta de la evolución institucional </a:t>
                      </a:r>
                    </a:p>
                    <a:p>
                      <a:pPr algn="ctr"/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38464">
                <a:tc>
                  <a:txBody>
                    <a:bodyPr/>
                    <a:lstStyle/>
                    <a:p>
                      <a:endParaRPr lang="es-MX" dirty="0" smtClean="0">
                        <a:solidFill>
                          <a:srgbClr val="E3AA3B"/>
                        </a:solidFill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rgbClr val="E3AA3B"/>
                          </a:solidFill>
                        </a:rPr>
                        <a:t>INFORMATIVO </a:t>
                      </a:r>
                      <a:endParaRPr lang="es-MX" dirty="0">
                        <a:solidFill>
                          <a:srgbClr val="E3AA3B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Determinar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si la información es útil a la sociedad  y su aplicación a cualquier campo de investigación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Mediante el análisis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de las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corrientes y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las fuentes  de</a:t>
                      </a:r>
                    </a:p>
                    <a:p>
                      <a:pPr algn="just"/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investigación,</a:t>
                      </a:r>
                      <a:r>
                        <a:rPr lang="es-MX" sz="1400" baseline="0" dirty="0" smtClean="0">
                          <a:solidFill>
                            <a:srgbClr val="C9B663"/>
                          </a:solidFill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C9B663"/>
                          </a:solidFill>
                        </a:rPr>
                        <a:t>etc. </a:t>
                      </a:r>
                      <a:endParaRPr lang="es-MX" sz="1400" dirty="0">
                        <a:solidFill>
                          <a:srgbClr val="C9B66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33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>
                <a:solidFill>
                  <a:srgbClr val="E3AA3B"/>
                </a:solidFill>
              </a:rPr>
              <a:t>Manuales de Organización y Procedimientos, Guías Técnicas, Disposiciones o Lineamientos Generales</a:t>
            </a:r>
          </a:p>
          <a:p>
            <a:r>
              <a:rPr lang="es-MX" dirty="0">
                <a:solidFill>
                  <a:srgbClr val="E3AA3B"/>
                </a:solidFill>
              </a:rPr>
              <a:t>Documentos de información sobre los antecedentes de la dependencia y/o Unidad Administrativa</a:t>
            </a:r>
          </a:p>
          <a:p>
            <a:r>
              <a:rPr lang="es-MX" dirty="0">
                <a:solidFill>
                  <a:srgbClr val="E3AA3B"/>
                </a:solidFill>
              </a:rPr>
              <a:t>Leyes, Reglamentos, Decretos</a:t>
            </a:r>
          </a:p>
          <a:p>
            <a:r>
              <a:rPr lang="es-MX" dirty="0">
                <a:solidFill>
                  <a:srgbClr val="E3AA3B"/>
                </a:solidFill>
              </a:rPr>
              <a:t>Convenios</a:t>
            </a:r>
          </a:p>
          <a:p>
            <a:r>
              <a:rPr lang="es-MX" dirty="0">
                <a:solidFill>
                  <a:srgbClr val="E3AA3B"/>
                </a:solidFill>
              </a:rPr>
              <a:t>Dictámenes de Carácter Técnico Jurídico</a:t>
            </a:r>
          </a:p>
          <a:p>
            <a:r>
              <a:rPr lang="es-MX" dirty="0">
                <a:solidFill>
                  <a:srgbClr val="E3AA3B"/>
                </a:solidFill>
              </a:rPr>
              <a:t>Quejas, Recursos de inconformidad y Demandas</a:t>
            </a:r>
          </a:p>
          <a:p>
            <a:r>
              <a:rPr lang="es-MX" dirty="0">
                <a:solidFill>
                  <a:srgbClr val="E3AA3B"/>
                </a:solidFill>
              </a:rPr>
              <a:t>Juicios de Amparo</a:t>
            </a:r>
          </a:p>
          <a:p>
            <a:r>
              <a:rPr lang="es-MX" dirty="0">
                <a:solidFill>
                  <a:srgbClr val="E3AA3B"/>
                </a:solidFill>
              </a:rPr>
              <a:t>Actas de Entrega Recepción</a:t>
            </a:r>
          </a:p>
          <a:p>
            <a:r>
              <a:rPr lang="es-MX" dirty="0">
                <a:solidFill>
                  <a:srgbClr val="E3AA3B"/>
                </a:solidFill>
              </a:rPr>
              <a:t>Auditorias</a:t>
            </a:r>
          </a:p>
          <a:p>
            <a:r>
              <a:rPr lang="es-MX" dirty="0">
                <a:solidFill>
                  <a:srgbClr val="E3AA3B"/>
                </a:solidFill>
              </a:rPr>
              <a:t>Informe de labores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TÓPICOS RELACIONADOS CON DOCUMENTOS DE VALOR HISTÓRICO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40403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467544" y="1196752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411760" y="548680"/>
            <a:ext cx="43010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VIGENCIA DOCUMENTAL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09114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I. El Cuadro General de Clasificación Archivística;</a:t>
            </a:r>
          </a:p>
          <a:p>
            <a:r>
              <a:rPr lang="es-MX" dirty="0">
                <a:solidFill>
                  <a:srgbClr val="FF0000"/>
                </a:solidFill>
              </a:rPr>
              <a:t>II. El Catálogo de Disposición Documental;</a:t>
            </a:r>
          </a:p>
          <a:p>
            <a:r>
              <a:rPr lang="es-MX" dirty="0"/>
              <a:t>III. Los Inventarios Documentales:</a:t>
            </a:r>
          </a:p>
          <a:p>
            <a:r>
              <a:rPr lang="es-MX" dirty="0"/>
              <a:t>      a. General,</a:t>
            </a:r>
          </a:p>
          <a:p>
            <a:r>
              <a:rPr lang="es-MX" dirty="0"/>
              <a:t>      b. De transferencia,</a:t>
            </a:r>
          </a:p>
          <a:p>
            <a:r>
              <a:rPr lang="es-MX" dirty="0"/>
              <a:t>      c. De baja, y</a:t>
            </a:r>
          </a:p>
          <a:p>
            <a:r>
              <a:rPr lang="es-MX" dirty="0">
                <a:solidFill>
                  <a:srgbClr val="FF0000"/>
                </a:solidFill>
              </a:rPr>
              <a:t>IV. Guía Simple de Archivos.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INSTRUMENTOS DE CONSULTA Y DE CONTROL ARCHIVÍSTICO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0782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272808" cy="56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4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 smtClean="0">
              <a:solidFill>
                <a:srgbClr val="E3AA3B"/>
              </a:solidFill>
            </a:endParaRPr>
          </a:p>
          <a:p>
            <a:pPr algn="just"/>
            <a:endParaRPr lang="es-MX" dirty="0">
              <a:solidFill>
                <a:srgbClr val="E3AA3B"/>
              </a:solidFill>
            </a:endParaRPr>
          </a:p>
          <a:p>
            <a:pPr algn="just"/>
            <a:r>
              <a:rPr lang="es-MX" dirty="0" smtClean="0">
                <a:solidFill>
                  <a:srgbClr val="E3AA3B"/>
                </a:solidFill>
              </a:rPr>
              <a:t>Para </a:t>
            </a:r>
            <a:r>
              <a:rPr lang="es-MX" dirty="0">
                <a:solidFill>
                  <a:srgbClr val="E3AA3B"/>
                </a:solidFill>
              </a:rPr>
              <a:t>facilitar la sistematización de la información, todos los datos obtenidos en la fase de valoración se pueden ir plasmando en fichas de </a:t>
            </a:r>
            <a:r>
              <a:rPr lang="es-MX" dirty="0" smtClean="0">
                <a:solidFill>
                  <a:srgbClr val="E3AA3B"/>
                </a:solidFill>
              </a:rPr>
              <a:t>valoración.</a:t>
            </a:r>
            <a:endParaRPr lang="es-MX" dirty="0">
              <a:solidFill>
                <a:srgbClr val="E3AA3B"/>
              </a:solidFill>
            </a:endParaRP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FICHA DE VALORACIÓN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462910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62249"/>
          </a:xfrm>
        </p:spPr>
        <p:txBody>
          <a:bodyPr>
            <a:normAutofit/>
          </a:bodyPr>
          <a:lstStyle/>
          <a:p>
            <a:pPr algn="just"/>
            <a:endParaRPr lang="es-MX" sz="3200" dirty="0" smtClean="0">
              <a:solidFill>
                <a:srgbClr val="E3AA3B"/>
              </a:solidFill>
            </a:endParaRPr>
          </a:p>
          <a:p>
            <a:pPr algn="just"/>
            <a:r>
              <a:rPr lang="es-MX" sz="3200" dirty="0" smtClean="0">
                <a:solidFill>
                  <a:srgbClr val="E3AA3B"/>
                </a:solidFill>
              </a:rPr>
              <a:t>Es </a:t>
            </a:r>
            <a:r>
              <a:rPr lang="es-MX" sz="3200" dirty="0">
                <a:solidFill>
                  <a:srgbClr val="E3AA3B"/>
                </a:solidFill>
              </a:rPr>
              <a:t>el conjunto de documentos producidos por un mismo sujeto productor, en el desarrollo de una misma función.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SERIE DOCUMENTAL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15258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83768" y="388938"/>
            <a:ext cx="3600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IVAI</a:t>
            </a:r>
            <a:endParaRPr lang="es-MX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3034557" y="1916832"/>
            <a:ext cx="259228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RECURSOS HUMANOS</a:t>
            </a:r>
            <a:endParaRPr lang="es-MX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3079541" y="3378595"/>
            <a:ext cx="244827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SERIE</a:t>
            </a:r>
          </a:p>
          <a:p>
            <a:pPr algn="ctr"/>
            <a:r>
              <a:rPr lang="es-MX" sz="2000" b="1" dirty="0" smtClean="0"/>
              <a:t>(EXPEDIENTES DE PERSONAL)</a:t>
            </a:r>
            <a:endParaRPr lang="es-MX" sz="2000" b="1" dirty="0"/>
          </a:p>
        </p:txBody>
      </p:sp>
      <p:sp>
        <p:nvSpPr>
          <p:cNvPr id="28" name="Rectángulo 27"/>
          <p:cNvSpPr/>
          <p:nvPr/>
        </p:nvSpPr>
        <p:spPr>
          <a:xfrm>
            <a:off x="3079541" y="5239869"/>
            <a:ext cx="244827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EXPEDIENTE</a:t>
            </a:r>
          </a:p>
          <a:p>
            <a:pPr algn="ctr"/>
            <a:r>
              <a:rPr lang="es-MX" b="1" dirty="0" smtClean="0"/>
              <a:t>(JUAN HERNÁNDEZ  CASTRO)</a:t>
            </a:r>
            <a:endParaRPr lang="es-MX" b="1" dirty="0"/>
          </a:p>
        </p:txBody>
      </p:sp>
      <p:sp>
        <p:nvSpPr>
          <p:cNvPr id="9" name="8 Flecha abajo"/>
          <p:cNvSpPr/>
          <p:nvPr/>
        </p:nvSpPr>
        <p:spPr>
          <a:xfrm>
            <a:off x="4041652" y="1303338"/>
            <a:ext cx="484632" cy="613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4041652" y="2831232"/>
            <a:ext cx="484632" cy="547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>
            <a:off x="4041652" y="4365105"/>
            <a:ext cx="484632" cy="820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18033399">
            <a:off x="6034152" y="4020058"/>
            <a:ext cx="484632" cy="1484636"/>
          </a:xfrm>
          <a:prstGeom prst="downArrow">
            <a:avLst>
              <a:gd name="adj1" fmla="val 50000"/>
              <a:gd name="adj2" fmla="val 47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 rot="3439400">
            <a:off x="2138834" y="4004316"/>
            <a:ext cx="493709" cy="1438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6372201" y="5231849"/>
            <a:ext cx="23762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EXPEDIENTE</a:t>
            </a:r>
          </a:p>
          <a:p>
            <a:pPr algn="ctr"/>
            <a:r>
              <a:rPr lang="es-MX" b="1" dirty="0" smtClean="0"/>
              <a:t>(MARÍA LÓPEZ)</a:t>
            </a:r>
          </a:p>
          <a:p>
            <a:pPr algn="ctr"/>
            <a:endParaRPr lang="es-MX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3528" y="5193750"/>
            <a:ext cx="19442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EXPEDIENTE</a:t>
            </a:r>
          </a:p>
          <a:p>
            <a:pPr algn="ctr"/>
            <a:r>
              <a:rPr lang="es-MX" b="1" dirty="0" smtClean="0"/>
              <a:t>(ROSA LARA)</a:t>
            </a:r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45295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algn="just"/>
            <a:r>
              <a:rPr lang="es-MX" dirty="0">
                <a:solidFill>
                  <a:srgbClr val="E3AA3B"/>
                </a:solidFill>
              </a:rPr>
              <a:t>Es una subdivisión de la serie documental. esta conformada por un conjunto de unidades documentales producidas en acciones administrativas semejantes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SUBSERIE: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58746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98408"/>
              </p:ext>
            </p:extLst>
          </p:nvPr>
        </p:nvGraphicFramePr>
        <p:xfrm>
          <a:off x="0" y="-1"/>
          <a:ext cx="9144000" cy="6952364"/>
        </p:xfrm>
        <a:graphic>
          <a:graphicData uri="http://schemas.openxmlformats.org/drawingml/2006/table">
            <a:tbl>
              <a:tblPr/>
              <a:tblGrid>
                <a:gridCol w="3066373"/>
                <a:gridCol w="166478"/>
                <a:gridCol w="5911149"/>
              </a:tblGrid>
              <a:tr h="20004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                                                                                 Ficha 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de Valoración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Serie documental: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Solicitudes de Acceso a la Información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Unidad Administrativa: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</a:rPr>
                        <a:t>Instituto Veracruzano de Acceso a la Información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Times New Roman"/>
                        </a:rPr>
                        <a:t>Nombre del área:</a:t>
                      </a: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Unidad de Acceso a la 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Información Pública 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2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254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1. Clave de la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serie:</a:t>
                      </a:r>
                      <a:r>
                        <a:rPr lang="es-ES_tradnl" sz="1200" b="1" u="sng" dirty="0" smtClean="0">
                          <a:latin typeface="Arial"/>
                          <a:ea typeface="Times New Roman"/>
                        </a:rPr>
                        <a:t>1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Nombre de la serie: 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Solicitudes de Acceso a la Información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2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55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2. Clave de subserie: </a:t>
                      </a:r>
                      <a:r>
                        <a:rPr lang="es-ES_tradnl" sz="1200" b="1" u="sng" dirty="0" smtClean="0">
                          <a:latin typeface="Arial"/>
                          <a:ea typeface="Times New Roman"/>
                        </a:rPr>
                        <a:t>1-a        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                  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Nombre de la subserie: 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Informe semestral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    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3. Función por la cual se genera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961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En el artículo 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… Ley, Manual</a:t>
                      </a:r>
                      <a:r>
                        <a:rPr lang="es-ES_tradnl" sz="1200" b="1" baseline="0" dirty="0" smtClean="0">
                          <a:latin typeface="Arial"/>
                          <a:ea typeface="Times New Roman"/>
                        </a:rPr>
                        <a:t> o reglamento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… Fracción.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b="1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4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Áreas de la unidad administrativa que intervienen en la generación, recepción, trámite y conclusión de los asuntos o temas a los que se refiere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9258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9258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9258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4188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5. Áreas de otras unidades administrativas relacionadas con la gestión y trámites de los asuntos o temas a los que se refiere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Consejo General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Secretaría Ejecutiva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Secretaría de Acuerdos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Direcciones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Órgano de Control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Responsables de Unidad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Oficialía de Partes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46190" marR="46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30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82830"/>
              </p:ext>
            </p:extLst>
          </p:nvPr>
        </p:nvGraphicFramePr>
        <p:xfrm>
          <a:off x="0" y="2"/>
          <a:ext cx="9144000" cy="724762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276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6. Fechas extremas de la serie: 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2007 a 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2018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7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Año de conclusión de la serie ______________________________________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8. Términos relacionados de la serie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Folio, Fecha, Nombre del Solicitante, Informe Semestral</a:t>
                      </a:r>
                      <a:endParaRPr lang="es-MX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9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Breve descripción del contenido de la serie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Es el seguimiento dado a la solicitud de información requerida por formato, escrito, correo electrónico o vía Sistema INFOMEX o Plataforma</a:t>
                      </a:r>
                      <a:r>
                        <a:rPr lang="es-ES_tradnl" sz="1200" b="1" baseline="0" dirty="0" smtClean="0">
                          <a:latin typeface="Arial"/>
                          <a:ea typeface="Times New Roman"/>
                        </a:rPr>
                        <a:t> Nacional</a:t>
                      </a:r>
                      <a:endParaRPr lang="es-MX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1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10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Tipología documental: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Formatos, oficios, memorándum, informe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11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Condiciones de acceso a la información de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Información pública __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X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__ Información reservada___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X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____ Información confidencial__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X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__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49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8516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18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12.  Valores documentales de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Administrativo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_tradnl" sz="1200" b="1" u="sng" dirty="0" smtClean="0">
                          <a:latin typeface="Arial"/>
                          <a:ea typeface="Times New Roman"/>
                        </a:rPr>
                        <a:t> X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4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Lineamientos para catalogar, clasificar y conservar los documentos y la organización de archivos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 smtClean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Legal   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X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6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Artículo… fracción… 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de la </a:t>
                      </a: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Ley….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Fiscal o contable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0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13. Vigencia documental de la serie: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Plazo de reserva (cuando éste se aplica). Número de años: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Vigencia documental. Número de años: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2 años en trámite y </a:t>
                      </a:r>
                      <a:r>
                        <a:rPr lang="es-ES_tradnl" sz="1200" b="1" u="sng" dirty="0" smtClean="0">
                          <a:latin typeface="Arial"/>
                          <a:ea typeface="Times New Roman"/>
                        </a:rPr>
                        <a:t>8 en 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concentración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Vigencia completa:</a:t>
                      </a:r>
                      <a:r>
                        <a:rPr lang="es-ES_tradnl" sz="1200" b="1" u="sng" dirty="0">
                          <a:latin typeface="Arial"/>
                          <a:ea typeface="Times New Roman"/>
                        </a:rPr>
                        <a:t>10 años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71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714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14. ¿La serie tiene valor histórico? Si  </a:t>
                      </a:r>
                      <a:r>
                        <a:rPr lang="es-ES_tradnl" sz="1200" b="1" dirty="0">
                          <a:latin typeface="Arial"/>
                          <a:ea typeface="Times New Roman"/>
                        </a:rPr>
                        <a:t>X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 No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15. Nombre del área  responsable donde se localiza la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serie: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Unidad</a:t>
                      </a:r>
                      <a:r>
                        <a:rPr lang="es-ES_tradnl" sz="1200" b="1" baseline="0" dirty="0" smtClean="0">
                          <a:latin typeface="Arial"/>
                          <a:ea typeface="Times New Roman"/>
                        </a:rPr>
                        <a:t> de Acceso a la Información Pública</a:t>
                      </a:r>
                      <a:endParaRPr lang="es-MX" sz="12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16. El responsable de la Unidad generadora de la serie documental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XXXXXX</a:t>
                      </a:r>
                      <a:endParaRPr lang="es-MX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17</a:t>
                      </a:r>
                      <a:r>
                        <a:rPr lang="es-ES_tradnl" sz="1200" dirty="0">
                          <a:latin typeface="Arial"/>
                          <a:ea typeface="Times New Roman"/>
                        </a:rPr>
                        <a:t>. El responsable del archivo de trámite de la unidad administrativa o del área </a:t>
                      </a:r>
                      <a:r>
                        <a:rPr lang="es-ES_tradnl" sz="1200" dirty="0" smtClean="0">
                          <a:latin typeface="Arial"/>
                          <a:ea typeface="Times New Roman"/>
                        </a:rPr>
                        <a:t>generadora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latin typeface="Arial"/>
                          <a:ea typeface="Times New Roman"/>
                        </a:rPr>
                        <a:t>XXXXXX</a:t>
                      </a:r>
                      <a:endParaRPr lang="es-MX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2146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s-ES_trad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13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E3AA3B"/>
                </a:solidFill>
              </a:rPr>
              <a:t>Nombrar a los servidores públicos con el perfil adecuado para realizar actividades de archivo (Responsables de </a:t>
            </a:r>
            <a:r>
              <a:rPr lang="es-MX" dirty="0" smtClean="0">
                <a:solidFill>
                  <a:srgbClr val="E3AA3B"/>
                </a:solidFill>
              </a:rPr>
              <a:t>archivo).</a:t>
            </a:r>
            <a:endParaRPr lang="es-MX" dirty="0">
              <a:solidFill>
                <a:srgbClr val="E3AA3B"/>
              </a:solidFill>
            </a:endParaRPr>
          </a:p>
          <a:p>
            <a:pPr algn="just"/>
            <a:r>
              <a:rPr lang="es-MX" dirty="0">
                <a:solidFill>
                  <a:srgbClr val="E3AA3B"/>
                </a:solidFill>
              </a:rPr>
              <a:t>Destinar un espacio adecuado para el archivo de concentración e histórico. (condiciones ambientales y físicas</a:t>
            </a:r>
            <a:r>
              <a:rPr lang="es-MX" dirty="0" smtClean="0">
                <a:solidFill>
                  <a:srgbClr val="E3AA3B"/>
                </a:solidFill>
              </a:rPr>
              <a:t>).</a:t>
            </a:r>
            <a:endParaRPr lang="es-MX" dirty="0">
              <a:solidFill>
                <a:srgbClr val="E3AA3B"/>
              </a:solidFill>
            </a:endParaRPr>
          </a:p>
          <a:p>
            <a:pPr algn="just"/>
            <a:r>
              <a:rPr lang="es-MX" dirty="0">
                <a:solidFill>
                  <a:srgbClr val="E3AA3B"/>
                </a:solidFill>
              </a:rPr>
              <a:t>Revisar lo avanzado o implementado por la administración anterior. (Continuidad)</a:t>
            </a:r>
          </a:p>
          <a:p>
            <a:pPr algn="just"/>
            <a:r>
              <a:rPr lang="es-MX" dirty="0">
                <a:solidFill>
                  <a:srgbClr val="E3AA3B"/>
                </a:solidFill>
              </a:rPr>
              <a:t>Verificar con el IVAI, el grado de cumplimiento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NECESIDADES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177247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428596" y="785794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3500" b="1" dirty="0" smtClean="0">
                <a:solidFill>
                  <a:srgbClr val="594228"/>
                </a:solidFill>
              </a:rPr>
              <a:t>Gloria E. González Landa</a:t>
            </a:r>
            <a:endParaRPr lang="es-ES" sz="3500" b="1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MX" sz="3100" dirty="0" smtClean="0">
                <a:solidFill>
                  <a:srgbClr val="594228"/>
                </a:solidFill>
              </a:rPr>
              <a:t>Directora de Archivos</a:t>
            </a:r>
            <a:endParaRPr lang="es-ES" sz="31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sz="2800" dirty="0" err="1" smtClean="0">
                <a:solidFill>
                  <a:srgbClr val="594228"/>
                </a:solidFill>
                <a:hlinkClick r:id="rId2"/>
              </a:rPr>
              <a:t>gegonzalez</a:t>
            </a:r>
            <a:r>
              <a:rPr lang="es-ES" sz="2800" dirty="0" smtClean="0">
                <a:solidFill>
                  <a:srgbClr val="594228"/>
                </a:solidFill>
                <a:hlinkClick r:id="rId2"/>
              </a:rPr>
              <a:t>@</a:t>
            </a:r>
            <a:r>
              <a:rPr lang="es-ES" sz="2800" dirty="0" err="1" smtClean="0">
                <a:solidFill>
                  <a:srgbClr val="594228"/>
                </a:solidFill>
                <a:hlinkClick r:id="rId2"/>
              </a:rPr>
              <a:t>verivai.org.mx</a:t>
            </a: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800" dirty="0" smtClean="0">
                <a:solidFill>
                  <a:srgbClr val="594228"/>
                </a:solidFill>
              </a:rPr>
              <a:t>842-02-70  Ext. 108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3592513" indent="0">
              <a:buNone/>
            </a:pPr>
            <a:endParaRPr lang="es-MX" sz="2000" b="1" dirty="0" smtClean="0">
              <a:solidFill>
                <a:srgbClr val="E3AA3B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109728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6998035" cy="14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Desorden-arch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71480"/>
            <a:ext cx="7816952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bans-davan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548680"/>
            <a:ext cx="7128792" cy="54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41682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830121"/>
            <a:ext cx="8229600" cy="5263175"/>
          </a:xfrm>
        </p:spPr>
        <p:txBody>
          <a:bodyPr/>
          <a:lstStyle/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Temperatura: de 15 a 20 grados C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Ventilación: El caudal debe garantizar la renovación continua y permanente del aire de una a dos veces por hora 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Iluminación: Evitar la incidencia de la luz directa sobre documentación y contenedores. Como iluminación artificial se podrá emplear luz fluorescente pero de baja intensidad y utilizando filtros ultravioleta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Disponer de equipos para atención de desastres como extintores de CO2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Evitar el empleo de polvo químico y de agua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Implementar sistemas de alarma contra incendio y robo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MX" sz="2400" dirty="0"/>
              <a:t>Mantenimiento: Garantizar la limpieza de instalaciones y estantería con un producto que no incremente la humedad ambiental</a:t>
            </a:r>
          </a:p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695648"/>
          </a:xfrm>
        </p:spPr>
        <p:txBody>
          <a:bodyPr/>
          <a:lstStyle/>
          <a:p>
            <a:r>
              <a:rPr lang="es-MX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CONDICIONES  FISICAS  Y AMBIENTALES</a:t>
            </a:r>
            <a:endParaRPr lang="es-MX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8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810539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No. 71 de documentos Administrativos e Históricos del Estado de Veracruz 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Ley No.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875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Transparencia y Acceso a la Información Pública para el Estado de Veracruz de Ignacio de la Llave 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Lineamientos para Catalogar, Clasificar y Conservar los Documentos Administrativos y la Organización de Archivos (Gaceta Oficial No. Ext. 144. Publicada el 02 de mayo 2008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Lineamientos para la Organización y Conservación de Archivos (04/05/2016)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1055688"/>
          </a:xfrm>
        </p:spPr>
        <p:txBody>
          <a:bodyPr/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Jurídico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5622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7">
      <a:dk1>
        <a:srgbClr val="111111"/>
      </a:dk1>
      <a:lt1>
        <a:sysClr val="window" lastClr="FFFFFF"/>
      </a:lt1>
      <a:dk2>
        <a:srgbClr val="2C2114"/>
      </a:dk2>
      <a:lt2>
        <a:srgbClr val="E5DEDB"/>
      </a:lt2>
      <a:accent1>
        <a:srgbClr val="EAB8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1647</TotalTime>
  <Words>1824</Words>
  <Application>Microsoft Office PowerPoint</Application>
  <PresentationFormat>Presentación en pantalla (4:3)</PresentationFormat>
  <Paragraphs>256</Paragraphs>
  <Slides>49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0" baseType="lpstr">
      <vt:lpstr>Arial</vt:lpstr>
      <vt:lpstr>Arial Narrow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ARCHIVO DE TRÁMITE</vt:lpstr>
      <vt:lpstr>ARCHIVO DE CONCENTRACIÓN</vt:lpstr>
      <vt:lpstr>OBJETIVO DEL ARCHIVO DE CONCENTRACIÓN</vt:lpstr>
      <vt:lpstr>ARCHIVO HISTÓRICO</vt:lpstr>
      <vt:lpstr>NOMBRAR A LOS RESPONSABLES DE ARCHIVO Los titulares de los sujetos obligados, designarán a los responsables del área coordinadora de archivo, del archivo de concentración y del histórico;</vt:lpstr>
      <vt:lpstr>Los titulares de las unidades administrativas, designarán a los responsables de los archivos de trámite</vt:lpstr>
      <vt:lpstr>Los responsables del área coordinadora de archivo, realizarán las acciones necesarias para la adecuada administración de los documentos de archivo, de manera conjunta con las unidades administrativas y/o áreas competentes en cada dependencia y entidad, así como con el Archivo General del Estado a fin de garantizar la disponibilidad, localización expedita, integridad y conservación de los mismos.</vt:lpstr>
      <vt:lpstr>LOS RESPONSABLES DE ARCHIVO DE TRÁMITE TIENEN LA SIGUIENTES FUNCIONES:</vt:lpstr>
      <vt:lpstr>FUNCIONES DE LOS RESPONSABLES DE ARCHIVO DE CONCENTRACIÓN</vt:lpstr>
      <vt:lpstr>FUNCIONES DE LOS RESPONSABLES DE ARCHIVO DE HISTÓRICO</vt:lpstr>
      <vt:lpstr>Presentación de PowerPoint</vt:lpstr>
      <vt:lpstr>Presentación de PowerPoint</vt:lpstr>
      <vt:lpstr>Presentación de PowerPoint</vt:lpstr>
      <vt:lpstr>1.IDENTIFICAR</vt:lpstr>
      <vt:lpstr>DOCUMENTOS DE APOYO INFORMATIVO</vt:lpstr>
      <vt:lpstr>Presentación de PowerPoint</vt:lpstr>
      <vt:lpstr>2. ORGANIZAR</vt:lpstr>
      <vt:lpstr>Presentación de PowerPoint</vt:lpstr>
      <vt:lpstr>3. CONSERVAR</vt:lpstr>
      <vt:lpstr>CICLO DE VIDA DEL DOCUMENTO</vt:lpstr>
      <vt:lpstr>Presentación de PowerPoint</vt:lpstr>
      <vt:lpstr>TÓPICOS RELACIONADOS CON DOCUMENTOS DE VALOR HISTÓRICO</vt:lpstr>
      <vt:lpstr>Presentación de PowerPoint</vt:lpstr>
      <vt:lpstr>INSTRUMENTOS DE CONSULTA Y DE CONTROL ARCHIVÍSTICO</vt:lpstr>
      <vt:lpstr>FICHA DE VALORACIÓN</vt:lpstr>
      <vt:lpstr>SERIE DOCUMENTAL</vt:lpstr>
      <vt:lpstr>Presentación de PowerPoint</vt:lpstr>
      <vt:lpstr>SUBSERIE:</vt:lpstr>
      <vt:lpstr>Presentación de PowerPoint</vt:lpstr>
      <vt:lpstr>Presentación de PowerPoint</vt:lpstr>
      <vt:lpstr>Presentación de PowerPoint</vt:lpstr>
      <vt:lpstr>Presentación de PowerPoint</vt:lpstr>
      <vt:lpstr>NECESIDADES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EN LA RED</dc:title>
  <dc:creator>Yolli Garcia Alvarez</dc:creator>
  <cp:lastModifiedBy>Gloria</cp:lastModifiedBy>
  <cp:revision>188</cp:revision>
  <dcterms:created xsi:type="dcterms:W3CDTF">2015-01-28T20:36:05Z</dcterms:created>
  <dcterms:modified xsi:type="dcterms:W3CDTF">2018-02-01T00:41:31Z</dcterms:modified>
</cp:coreProperties>
</file>